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5"/>
  </p:handoutMasterIdLst>
  <p:sldIdLst>
    <p:sldId id="256" r:id="rId2"/>
    <p:sldId id="319" r:id="rId3"/>
    <p:sldId id="288" r:id="rId4"/>
    <p:sldId id="323" r:id="rId5"/>
    <p:sldId id="322" r:id="rId6"/>
    <p:sldId id="321" r:id="rId7"/>
    <p:sldId id="320" r:id="rId8"/>
    <p:sldId id="324" r:id="rId9"/>
    <p:sldId id="325" r:id="rId10"/>
    <p:sldId id="313" r:id="rId11"/>
    <p:sldId id="335" r:id="rId12"/>
    <p:sldId id="326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11" r:id="rId21"/>
    <p:sldId id="289" r:id="rId22"/>
    <p:sldId id="317" r:id="rId23"/>
    <p:sldId id="318" r:id="rId24"/>
    <p:sldId id="291" r:id="rId25"/>
    <p:sldId id="315" r:id="rId26"/>
    <p:sldId id="314" r:id="rId27"/>
    <p:sldId id="284" r:id="rId28"/>
    <p:sldId id="258" r:id="rId29"/>
    <p:sldId id="316" r:id="rId30"/>
    <p:sldId id="262" r:id="rId31"/>
    <p:sldId id="309" r:id="rId32"/>
    <p:sldId id="310" r:id="rId33"/>
    <p:sldId id="312" r:id="rId34"/>
  </p:sldIdLst>
  <p:sldSz cx="9144000" cy="6858000" type="screen4x3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AKA1" initials="T" lastIdx="0" clrIdx="0">
    <p:extLst>
      <p:ext uri="{19B8F6BF-5375-455C-9EA6-DF929625EA0E}">
        <p15:presenceInfo xmlns:p15="http://schemas.microsoft.com/office/powerpoint/2012/main" userId="TANAKA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7" autoAdjust="0"/>
    <p:restoredTop sz="94660"/>
  </p:normalViewPr>
  <p:slideViewPr>
    <p:cSldViewPr>
      <p:cViewPr varScale="1">
        <p:scale>
          <a:sx n="81" d="100"/>
          <a:sy n="81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09830737-8673-4AF3-A790-9962C94519E5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E3F7A6D-642B-4B99-928D-165E7C86D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67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5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4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31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01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8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5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31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0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7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79D528-E8FC-4A8F-BB73-B5D7B51A0B60}" type="datetimeFigureOut">
              <a:rPr kumimoji="1" lang="ja-JP" altLang="en-US" smtClean="0"/>
              <a:t>2018/7/23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EB75D3-01A6-467E-B4F8-DCE5ACF63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5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2016224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 smtClean="0">
                <a:solidFill>
                  <a:srgbClr val="0070C0"/>
                </a:solidFill>
              </a:rPr>
              <a:t>クラブを元気にする秘訣</a:t>
            </a:r>
            <a:r>
              <a:rPr kumimoji="1" lang="en-US" altLang="ja-JP" sz="4000" dirty="0" smtClean="0">
                <a:solidFill>
                  <a:srgbClr val="0070C0"/>
                </a:solidFill>
              </a:rPr>
              <a:t/>
            </a:r>
            <a:br>
              <a:rPr kumimoji="1" lang="en-US" altLang="ja-JP" sz="4000" dirty="0" smtClean="0">
                <a:solidFill>
                  <a:srgbClr val="0070C0"/>
                </a:solidFill>
              </a:rPr>
            </a:br>
            <a:r>
              <a:rPr lang="en-US" altLang="ja-JP" sz="4000" dirty="0">
                <a:solidFill>
                  <a:srgbClr val="0070C0"/>
                </a:solidFill>
              </a:rPr>
              <a:t/>
            </a:r>
            <a:br>
              <a:rPr lang="en-US" altLang="ja-JP" sz="4000" dirty="0">
                <a:solidFill>
                  <a:srgbClr val="0070C0"/>
                </a:solidFill>
              </a:rPr>
            </a:br>
            <a:r>
              <a:rPr lang="ja-JP" altLang="en-US" sz="4000" dirty="0" smtClean="0">
                <a:solidFill>
                  <a:srgbClr val="0070C0"/>
                </a:solidFill>
              </a:rPr>
              <a:t>　　　</a:t>
            </a:r>
            <a:r>
              <a:rPr lang="ja-JP" altLang="en-US" sz="3600" dirty="0" smtClean="0">
                <a:solidFill>
                  <a:srgbClr val="0070C0"/>
                </a:solidFill>
              </a:rPr>
              <a:t>～それにはやっぱり会員増強が１番～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 fontScale="40000" lnSpcReduction="20000"/>
          </a:bodyPr>
          <a:lstStyle/>
          <a:p>
            <a:r>
              <a:rPr kumimoji="1" lang="ja-JP" altLang="en-US" sz="3400" b="1" dirty="0" smtClean="0">
                <a:solidFill>
                  <a:srgbClr val="FF0000"/>
                </a:solidFill>
              </a:rPr>
              <a:t>国際ロータリー第</a:t>
            </a:r>
            <a:r>
              <a:rPr kumimoji="1" lang="en-US" altLang="ja-JP" sz="3400" b="1" dirty="0" smtClean="0">
                <a:solidFill>
                  <a:srgbClr val="FF0000"/>
                </a:solidFill>
              </a:rPr>
              <a:t>2840</a:t>
            </a:r>
            <a:r>
              <a:rPr kumimoji="1" lang="ja-JP" altLang="en-US" sz="3400" b="1" dirty="0" smtClean="0">
                <a:solidFill>
                  <a:srgbClr val="FF0000"/>
                </a:solidFill>
              </a:rPr>
              <a:t>地区（群馬）　</a:t>
            </a:r>
            <a:endParaRPr kumimoji="1" lang="en-US" altLang="ja-JP" sz="3400" b="1" dirty="0" smtClean="0">
              <a:solidFill>
                <a:srgbClr val="FF0000"/>
              </a:solidFill>
            </a:endParaRPr>
          </a:p>
          <a:p>
            <a:r>
              <a:rPr lang="ja-JP" altLang="en-US" sz="3400" b="1" dirty="0" smtClean="0">
                <a:solidFill>
                  <a:srgbClr val="FF0000"/>
                </a:solidFill>
              </a:rPr>
              <a:t>　　　　　　　　　　直前ガバナー　田中久夫（高崎</a:t>
            </a:r>
            <a:r>
              <a:rPr lang="en-US" altLang="ja-JP" sz="3400" b="1" dirty="0" smtClean="0">
                <a:solidFill>
                  <a:srgbClr val="FF0000"/>
                </a:solidFill>
              </a:rPr>
              <a:t>RC</a:t>
            </a:r>
            <a:r>
              <a:rPr lang="ja-JP" altLang="en-US" sz="3400" b="1" dirty="0" smtClean="0">
                <a:solidFill>
                  <a:srgbClr val="FF0000"/>
                </a:solidFill>
              </a:rPr>
              <a:t>）</a:t>
            </a:r>
            <a:endParaRPr lang="en-US" altLang="ja-JP" sz="3400" b="1" dirty="0" smtClean="0">
              <a:solidFill>
                <a:srgbClr val="FF0000"/>
              </a:solidFill>
            </a:endParaRP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002060"/>
                </a:solidFill>
              </a:rPr>
              <a:t>　　　　　　　　　　　　　　　</a:t>
            </a:r>
            <a:r>
              <a:rPr lang="en-US" altLang="ja-JP" sz="2900" b="1" dirty="0" smtClean="0">
                <a:solidFill>
                  <a:srgbClr val="002060"/>
                </a:solidFill>
              </a:rPr>
              <a:t>2018.7.28</a:t>
            </a:r>
            <a:r>
              <a:rPr lang="ja-JP" altLang="en-US" sz="2900" b="1" dirty="0" smtClean="0">
                <a:solidFill>
                  <a:srgbClr val="002060"/>
                </a:solidFill>
              </a:rPr>
              <a:t>　</a:t>
            </a:r>
            <a:r>
              <a:rPr lang="en-US" altLang="ja-JP" sz="2900" b="1" dirty="0" smtClean="0">
                <a:solidFill>
                  <a:srgbClr val="002060"/>
                </a:solidFill>
              </a:rPr>
              <a:t>RID2650 </a:t>
            </a:r>
            <a:r>
              <a:rPr lang="ja-JP" altLang="en-US" sz="2900" b="1" dirty="0" smtClean="0">
                <a:solidFill>
                  <a:srgbClr val="002060"/>
                </a:solidFill>
              </a:rPr>
              <a:t>会員増強・公共イメージ向上セミナー</a:t>
            </a:r>
            <a:r>
              <a:rPr lang="ja-JP" altLang="en-US" b="1" dirty="0" smtClean="0">
                <a:solidFill>
                  <a:srgbClr val="002060"/>
                </a:solidFill>
              </a:rPr>
              <a:t>　　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5" y="4869160"/>
            <a:ext cx="1344149" cy="10081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325"/>
            <a:ext cx="2057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pPr algn="l"/>
            <a:r>
              <a:rPr kumimoji="1" lang="ja-JP" altLang="en-US" dirty="0" smtClean="0"/>
              <a:t>　</a:t>
            </a:r>
            <a:r>
              <a:rPr kumimoji="1" lang="ja-JP" altLang="en-US" sz="3200" dirty="0" smtClean="0"/>
              <a:t>次いで　内部事情の熟知？</a:t>
            </a:r>
            <a:endParaRPr kumimoji="1" lang="ja-JP" altLang="en-US" sz="32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115616" y="1988840"/>
            <a:ext cx="7408333" cy="41044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solidFill>
                  <a:srgbClr val="FF0000"/>
                </a:solidFill>
              </a:rPr>
              <a:t>貴方は、</a:t>
            </a:r>
            <a:r>
              <a:rPr kumimoji="1" lang="ja-JP" altLang="en-US" sz="3200" dirty="0" smtClean="0">
                <a:solidFill>
                  <a:srgbClr val="00B050"/>
                </a:solidFill>
              </a:rPr>
              <a:t>自クラブの数値・内部情報を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知っていますか？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 smtClean="0"/>
              <a:t>１　会員の平均年齢・女性会員の人数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２　</a:t>
            </a:r>
            <a:r>
              <a:rPr lang="en-US" altLang="ja-JP" sz="3200" dirty="0" smtClean="0"/>
              <a:t>40</a:t>
            </a:r>
            <a:r>
              <a:rPr lang="ja-JP" altLang="en-US" sz="3200" dirty="0" smtClean="0"/>
              <a:t>・</a:t>
            </a:r>
            <a:r>
              <a:rPr lang="en-US" altLang="ja-JP" sz="3200" dirty="0" smtClean="0"/>
              <a:t>50</a:t>
            </a:r>
            <a:r>
              <a:rPr lang="ja-JP" altLang="en-US" sz="3200" dirty="0" smtClean="0"/>
              <a:t>歳代の人数（クラブに将来はあるか：限界クラブ）</a:t>
            </a:r>
            <a:r>
              <a:rPr kumimoji="1" lang="ja-JP" altLang="en-US" sz="3200" dirty="0" smtClean="0"/>
              <a:t>　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３</a:t>
            </a:r>
            <a:r>
              <a:rPr kumimoji="1" lang="ja-JP" altLang="en-US" sz="3200" dirty="0" smtClean="0"/>
              <a:t>　各種寄付金額の個人情報（サボっているのは誰だ）　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４</a:t>
            </a:r>
            <a:r>
              <a:rPr lang="ja-JP" altLang="en-US" sz="3200" dirty="0" smtClean="0"/>
              <a:t>　会員の人脈・活躍幅の広狭（委員長に相応しいのは誰だ）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５　</a:t>
            </a:r>
            <a:r>
              <a:rPr lang="ja-JP" altLang="en-US" sz="3200" dirty="0" smtClean="0"/>
              <a:t>退会しそうなのは誰だ・・・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rgbClr val="00B050"/>
                </a:solidFill>
              </a:rPr>
              <a:t>はじめに、クラブ内の各種事情をつかみましょう。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42" y="260648"/>
            <a:ext cx="128593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地区「会員増強セミナー」アンケート（</a:t>
            </a:r>
            <a:r>
              <a:rPr kumimoji="1" lang="en-US" altLang="ja-JP" sz="2400" dirty="0" smtClean="0"/>
              <a:t>2018.4.27)</a:t>
            </a:r>
            <a:r>
              <a:rPr kumimoji="1" lang="ja-JP" altLang="en-US" sz="2400" dirty="0" smtClean="0"/>
              <a:t>から・・・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b="1" dirty="0">
                <a:solidFill>
                  <a:srgbClr val="00B0F0"/>
                </a:solidFill>
              </a:rPr>
              <a:t>●貴方の情報：　性別（　</a:t>
            </a:r>
            <a:r>
              <a:rPr lang="ja-JP" altLang="ja-JP" b="1" dirty="0" smtClean="0">
                <a:solidFill>
                  <a:srgbClr val="00B0F0"/>
                </a:solidFill>
              </a:rPr>
              <a:t>男・女</a:t>
            </a:r>
            <a:r>
              <a:rPr lang="ja-JP" altLang="ja-JP" b="1" dirty="0">
                <a:solidFill>
                  <a:srgbClr val="00B0F0"/>
                </a:solidFill>
              </a:rPr>
              <a:t>　）／年齢（　　）</a:t>
            </a:r>
            <a:r>
              <a:rPr lang="ja-JP" altLang="ja-JP" b="1" dirty="0" smtClean="0">
                <a:solidFill>
                  <a:srgbClr val="00B0F0"/>
                </a:solidFill>
              </a:rPr>
              <a:t>歳／入会</a:t>
            </a:r>
            <a:r>
              <a:rPr lang="ja-JP" altLang="ja-JP" b="1" dirty="0">
                <a:solidFill>
                  <a:srgbClr val="00B0F0"/>
                </a:solidFill>
              </a:rPr>
              <a:t>（　　</a:t>
            </a:r>
            <a:r>
              <a:rPr lang="ja-JP" altLang="ja-JP" b="1" dirty="0" smtClean="0">
                <a:solidFill>
                  <a:srgbClr val="00B0F0"/>
                </a:solidFill>
              </a:rPr>
              <a:t>）年目</a:t>
            </a:r>
            <a:r>
              <a:rPr lang="en-US" altLang="ja-JP" b="1" dirty="0"/>
              <a:t> </a:t>
            </a:r>
            <a:endParaRPr lang="en-US" altLang="ja-JP" b="1" dirty="0" smtClean="0"/>
          </a:p>
          <a:p>
            <a:endParaRPr lang="ja-JP" altLang="ja-JP" dirty="0"/>
          </a:p>
          <a:p>
            <a:r>
              <a:rPr lang="ja-JP" altLang="ja-JP" b="1" dirty="0"/>
              <a:t>回収　</a:t>
            </a:r>
            <a:r>
              <a:rPr lang="ja-JP" altLang="ja-JP" b="1" dirty="0">
                <a:solidFill>
                  <a:srgbClr val="FF0000"/>
                </a:solidFill>
              </a:rPr>
              <a:t>６６１名</a:t>
            </a:r>
            <a:r>
              <a:rPr lang="ja-JP" altLang="ja-JP" b="1" dirty="0"/>
              <a:t>（３１．３％／全体２，１１０名）</a:t>
            </a:r>
            <a:r>
              <a:rPr lang="ja-JP" altLang="ja-JP" b="1" dirty="0" smtClean="0"/>
              <a:t>）</a:t>
            </a:r>
            <a:endParaRPr lang="en-US" altLang="ja-JP" b="1" dirty="0" smtClean="0"/>
          </a:p>
          <a:p>
            <a:r>
              <a:rPr lang="ja-JP" altLang="ja-JP" b="1" dirty="0" smtClean="0"/>
              <a:t>（</a:t>
            </a:r>
            <a:r>
              <a:rPr lang="ja-JP" altLang="ja-JP" b="1" dirty="0"/>
              <a:t>性別内訳　　男　６３５名・女　２６名</a:t>
            </a:r>
            <a:r>
              <a:rPr lang="ja-JP" altLang="ja-JP" b="1" dirty="0" smtClean="0"/>
              <a:t>）</a:t>
            </a:r>
            <a:endParaRPr lang="en-US" altLang="ja-JP" b="1" dirty="0" smtClean="0"/>
          </a:p>
          <a:p>
            <a:r>
              <a:rPr lang="ja-JP" altLang="en-US" b="1" dirty="0" smtClean="0"/>
              <a:t>（平均年齢　　</a:t>
            </a:r>
            <a:r>
              <a:rPr lang="ja-JP" altLang="en-US" b="1" dirty="0" smtClean="0">
                <a:solidFill>
                  <a:srgbClr val="FF0000"/>
                </a:solidFill>
              </a:rPr>
              <a:t>６１．２９</a:t>
            </a:r>
            <a:r>
              <a:rPr lang="ja-JP" altLang="en-US" b="1" dirty="0" smtClean="0"/>
              <a:t>歳）</a:t>
            </a:r>
            <a:endParaRPr lang="ja-JP" altLang="ja-JP" dirty="0"/>
          </a:p>
          <a:p>
            <a:r>
              <a:rPr lang="ja-JP" altLang="en-US" b="1" dirty="0" smtClean="0"/>
              <a:t>（</a:t>
            </a:r>
            <a:r>
              <a:rPr lang="ja-JP" altLang="ja-JP" b="1" dirty="0" smtClean="0"/>
              <a:t>年代</a:t>
            </a:r>
            <a:r>
              <a:rPr lang="ja-JP" altLang="ja-JP" b="1" dirty="0"/>
              <a:t>別内訳</a:t>
            </a:r>
            <a:r>
              <a:rPr lang="ja-JP" altLang="ja-JP" dirty="0"/>
              <a:t>　２０代　男３名　　</a:t>
            </a:r>
            <a:r>
              <a:rPr lang="ja-JP" altLang="en-US" dirty="0" smtClean="0"/>
              <a:t>　　　　　　　</a:t>
            </a:r>
            <a:r>
              <a:rPr lang="ja-JP" altLang="ja-JP" dirty="0" smtClean="0"/>
              <a:t>３０代</a:t>
            </a:r>
            <a:r>
              <a:rPr lang="ja-JP" altLang="ja-JP" dirty="0"/>
              <a:t>　男４名・女２名　　</a:t>
            </a:r>
            <a:endParaRPr lang="en-US" altLang="ja-JP" dirty="0" smtClean="0"/>
          </a:p>
          <a:p>
            <a:r>
              <a:rPr lang="ja-JP" altLang="en-US" dirty="0" smtClean="0"/>
              <a:t>　　　　　　　　　 </a:t>
            </a:r>
            <a:r>
              <a:rPr lang="ja-JP" altLang="ja-JP" dirty="0" smtClean="0"/>
              <a:t>４０代</a:t>
            </a:r>
            <a:r>
              <a:rPr lang="ja-JP" altLang="ja-JP" dirty="0"/>
              <a:t>　男９６名・女６名　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５０代</a:t>
            </a:r>
            <a:r>
              <a:rPr lang="ja-JP" altLang="ja-JP" dirty="0"/>
              <a:t>　男１７４名・女７名　</a:t>
            </a:r>
            <a:endParaRPr lang="en-US" altLang="ja-JP" dirty="0" smtClean="0"/>
          </a:p>
          <a:p>
            <a:r>
              <a:rPr lang="ja-JP" altLang="en-US" dirty="0" smtClean="0"/>
              <a:t>　　　　　　　　　 </a:t>
            </a:r>
            <a:r>
              <a:rPr lang="ja-JP" altLang="ja-JP" dirty="0" smtClean="0"/>
              <a:t>６０代</a:t>
            </a:r>
            <a:r>
              <a:rPr lang="ja-JP" altLang="ja-JP" dirty="0"/>
              <a:t>　男２２６名・女３名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７０代</a:t>
            </a:r>
            <a:r>
              <a:rPr lang="ja-JP" altLang="ja-JP" dirty="0"/>
              <a:t>　男１０５名・女７名　</a:t>
            </a:r>
            <a:endParaRPr lang="en-US" altLang="ja-JP" dirty="0" smtClean="0"/>
          </a:p>
          <a:p>
            <a:r>
              <a:rPr lang="ja-JP" altLang="en-US" dirty="0" smtClean="0"/>
              <a:t>　　　　　　　　　 </a:t>
            </a:r>
            <a:r>
              <a:rPr lang="ja-JP" altLang="ja-JP" dirty="0" smtClean="0"/>
              <a:t>８０代</a:t>
            </a:r>
            <a:r>
              <a:rPr lang="ja-JP" altLang="ja-JP" dirty="0"/>
              <a:t>　男２５名・女１名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９０代</a:t>
            </a:r>
            <a:r>
              <a:rPr lang="ja-JP" altLang="ja-JP" dirty="0"/>
              <a:t>　男</a:t>
            </a:r>
            <a:r>
              <a:rPr lang="ja-JP" altLang="ja-JP" dirty="0" smtClean="0"/>
              <a:t>２名</a:t>
            </a:r>
            <a:r>
              <a:rPr lang="ja-JP" altLang="en-US" dirty="0" smtClean="0"/>
              <a:t>）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3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 smtClean="0">
                <a:solidFill>
                  <a:srgbClr val="00B0F0"/>
                </a:solidFill>
              </a:rPr>
              <a:t>１</a:t>
            </a:r>
            <a:r>
              <a:rPr lang="ja-JP" altLang="ja-JP" b="1" dirty="0">
                <a:solidFill>
                  <a:srgbClr val="00B0F0"/>
                </a:solidFill>
              </a:rPr>
              <a:t>　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入会の</a:t>
            </a:r>
            <a:r>
              <a:rPr lang="ja-JP" altLang="ja-JP" b="1" dirty="0" smtClean="0">
                <a:solidFill>
                  <a:srgbClr val="00B0F0"/>
                </a:solidFill>
              </a:rPr>
              <a:t>動機（</a:t>
            </a:r>
            <a:r>
              <a:rPr lang="ja-JP" altLang="ja-JP" b="1" dirty="0">
                <a:solidFill>
                  <a:srgbClr val="00B0F0"/>
                </a:solidFill>
              </a:rPr>
              <a:t>理由）は？　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・恩人や知人、先輩に誘われて　（４２７）</a:t>
            </a:r>
          </a:p>
          <a:p>
            <a:r>
              <a:rPr lang="ja-JP" altLang="ja-JP" dirty="0"/>
              <a:t>・親族や前任者からの引継ぎの為　（７５）</a:t>
            </a:r>
          </a:p>
          <a:p>
            <a:r>
              <a:rPr lang="ja-JP" altLang="ja-JP" dirty="0"/>
              <a:t>・取引先に勧められて　（３１）</a:t>
            </a:r>
          </a:p>
          <a:p>
            <a:r>
              <a:rPr lang="ja-JP" altLang="ja-JP" dirty="0"/>
              <a:t>・友人・人脈を増やしたかったから　（２３）</a:t>
            </a:r>
          </a:p>
          <a:p>
            <a:r>
              <a:rPr lang="ja-JP" altLang="ja-JP" dirty="0"/>
              <a:t>・地域の一員としての地元での奉仕活動を願って　（２３）</a:t>
            </a:r>
          </a:p>
          <a:p>
            <a:r>
              <a:rPr lang="ja-JP" altLang="ja-JP" dirty="0"/>
              <a:t>・父親のロータリー活動をみていたので　（２１）</a:t>
            </a:r>
          </a:p>
          <a:p>
            <a:r>
              <a:rPr lang="ja-JP" altLang="ja-JP" dirty="0"/>
              <a:t>・他業種及び異業種の方と交流したいと思ったから　（１７）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09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２　貴方は、今年度のクラブの運営に協力していると思いますか？　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en-US" altLang="ja-JP" b="1" dirty="0"/>
              <a:t> </a:t>
            </a:r>
            <a:endParaRPr lang="ja-JP" altLang="ja-JP" dirty="0"/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協力的</a:t>
            </a:r>
            <a:r>
              <a:rPr lang="ja-JP" altLang="ja-JP" dirty="0"/>
              <a:t>　　</a:t>
            </a:r>
            <a:r>
              <a:rPr lang="en-US" altLang="ja-JP" dirty="0" smtClean="0"/>
              <a:t> </a:t>
            </a:r>
            <a:r>
              <a:rPr lang="ja-JP" altLang="ja-JP" dirty="0" smtClean="0"/>
              <a:t>２３７名</a:t>
            </a:r>
            <a:r>
              <a:rPr lang="ja-JP" altLang="ja-JP" dirty="0"/>
              <a:t>（３５．８％／回収６６１名</a:t>
            </a:r>
            <a:r>
              <a:rPr lang="ja-JP" altLang="ja-JP" dirty="0" smtClean="0"/>
              <a:t>）</a:t>
            </a:r>
            <a:endParaRPr lang="ja-JP" altLang="ja-JP" dirty="0"/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平均的</a:t>
            </a:r>
            <a:r>
              <a:rPr lang="ja-JP" altLang="ja-JP" dirty="0"/>
              <a:t>　　</a:t>
            </a:r>
            <a:r>
              <a:rPr lang="en-US" altLang="ja-JP" dirty="0" smtClean="0"/>
              <a:t> </a:t>
            </a:r>
            <a:r>
              <a:rPr lang="ja-JP" altLang="ja-JP" dirty="0" smtClean="0"/>
              <a:t>３８８名</a:t>
            </a:r>
            <a:r>
              <a:rPr lang="ja-JP" altLang="ja-JP" dirty="0"/>
              <a:t>（５８．７％）</a:t>
            </a:r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非協力的</a:t>
            </a:r>
            <a:r>
              <a:rPr lang="ja-JP" altLang="ja-JP" dirty="0"/>
              <a:t>　　７０名（１０．５％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ja-JP" altLang="ja-JP" dirty="0" smtClean="0"/>
              <a:t>（</a:t>
            </a:r>
            <a:r>
              <a:rPr lang="ja-JP" altLang="ja-JP" dirty="0"/>
              <a:t>理由</a:t>
            </a:r>
            <a:r>
              <a:rPr lang="ja-JP" altLang="ja-JP" b="1" dirty="0"/>
              <a:t>・</a:t>
            </a:r>
            <a:r>
              <a:rPr lang="ja-JP" altLang="ja-JP" dirty="0"/>
              <a:t>忙しくてなかなか出席できないため・体調不良のため）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65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３　貴方は、各種寄付金について今年度の地区目標は達成して</a:t>
            </a:r>
            <a:r>
              <a:rPr lang="ja-JP" altLang="ja-JP" b="1" dirty="0" smtClean="0">
                <a:solidFill>
                  <a:srgbClr val="00B0F0"/>
                </a:solidFill>
              </a:rPr>
              <a:t>いま</a:t>
            </a:r>
            <a:endParaRPr lang="en-US" altLang="ja-JP" b="1" dirty="0" smtClean="0">
              <a:solidFill>
                <a:srgbClr val="00B0F0"/>
              </a:solidFill>
            </a:endParaRPr>
          </a:p>
          <a:p>
            <a:r>
              <a:rPr lang="ja-JP" altLang="ja-JP" b="1" dirty="0" smtClean="0">
                <a:solidFill>
                  <a:srgbClr val="00B0F0"/>
                </a:solidFill>
              </a:rPr>
              <a:t>すか</a:t>
            </a:r>
            <a:r>
              <a:rPr lang="ja-JP" altLang="ja-JP" b="1" dirty="0">
                <a:solidFill>
                  <a:srgbClr val="00B0F0"/>
                </a:solidFill>
              </a:rPr>
              <a:t>？　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en-US" altLang="ja-JP" b="1" dirty="0"/>
              <a:t> </a:t>
            </a:r>
            <a:endParaRPr lang="ja-JP" altLang="ja-JP" dirty="0"/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達成</a:t>
            </a:r>
            <a:r>
              <a:rPr lang="ja-JP" altLang="ja-JP" dirty="0"/>
              <a:t>している　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３８１名</a:t>
            </a:r>
            <a:r>
              <a:rPr lang="ja-JP" altLang="ja-JP" dirty="0"/>
              <a:t>（５７．６％／回収６６１名）　　　</a:t>
            </a:r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達</a:t>
            </a:r>
            <a:r>
              <a:rPr lang="ja-JP" altLang="ja-JP" dirty="0"/>
              <a:t>成して</a:t>
            </a:r>
            <a:r>
              <a:rPr lang="ja-JP" altLang="ja-JP" dirty="0" smtClean="0"/>
              <a:t>いない</a:t>
            </a:r>
            <a:r>
              <a:rPr lang="en-US" altLang="ja-JP" dirty="0" smtClean="0"/>
              <a:t> </a:t>
            </a:r>
            <a:r>
              <a:rPr lang="ja-JP" altLang="ja-JP" dirty="0"/>
              <a:t>　１２８名（１９．４％）</a:t>
            </a:r>
          </a:p>
          <a:p>
            <a:r>
              <a:rPr lang="ja-JP" altLang="ja-JP" dirty="0"/>
              <a:t>（理由：目標を意識していない・寄付金の内容を理解していない</a:t>
            </a:r>
            <a:r>
              <a:rPr lang="ja-JP" altLang="ja-JP" dirty="0" smtClean="0"/>
              <a:t>・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ja-JP" dirty="0" smtClean="0"/>
              <a:t>寄付</a:t>
            </a:r>
            <a:r>
              <a:rPr lang="ja-JP" altLang="ja-JP" dirty="0"/>
              <a:t>予定あり）</a:t>
            </a:r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不明</a:t>
            </a:r>
            <a:r>
              <a:rPr lang="ja-JP" altLang="ja-JP" dirty="0"/>
              <a:t>　　　　　　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２１名</a:t>
            </a:r>
            <a:r>
              <a:rPr lang="ja-JP" altLang="ja-JP" dirty="0"/>
              <a:t>（　３．２％）</a:t>
            </a:r>
          </a:p>
          <a:p>
            <a:r>
              <a:rPr lang="ja-JP" altLang="ja-JP" dirty="0"/>
              <a:t>（理由：自分がどれだけ寄付したか覚えていない・地区目標が不明）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3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４　貴方は、これまでに新会員を紹介したことがありますか？</a:t>
            </a:r>
            <a:r>
              <a:rPr lang="ja-JP" altLang="ja-JP" b="1" dirty="0"/>
              <a:t>　</a:t>
            </a:r>
            <a:endParaRPr lang="ja-JP" altLang="ja-JP" dirty="0"/>
          </a:p>
          <a:p>
            <a:r>
              <a:rPr lang="en-US" altLang="ja-JP" b="1" dirty="0"/>
              <a:t> </a:t>
            </a:r>
            <a:endParaRPr lang="ja-JP" altLang="ja-JP" dirty="0"/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あ</a:t>
            </a:r>
            <a:r>
              <a:rPr lang="ja-JP" altLang="ja-JP" dirty="0"/>
              <a:t>　る　　２６７人（４０．４％／回収６６１名）</a:t>
            </a:r>
          </a:p>
          <a:p>
            <a:r>
              <a:rPr lang="ja-JP" altLang="ja-JP" dirty="0"/>
              <a:t>　（紹介者人数内訳：　１名紹介１１７人・２名紹介</a:t>
            </a:r>
            <a:r>
              <a:rPr lang="ja-JP" altLang="ja-JP" dirty="0" smtClean="0"/>
              <a:t>６３人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・</a:t>
            </a:r>
            <a:r>
              <a:rPr lang="ja-JP" altLang="ja-JP" dirty="0"/>
              <a:t>３名紹介</a:t>
            </a:r>
            <a:r>
              <a:rPr lang="ja-JP" altLang="ja-JP" dirty="0" smtClean="0"/>
              <a:t>４４人</a:t>
            </a:r>
            <a:r>
              <a:rPr lang="ja-JP" altLang="ja-JP" dirty="0"/>
              <a:t>・４名紹介</a:t>
            </a:r>
            <a:r>
              <a:rPr lang="ja-JP" altLang="ja-JP" dirty="0" smtClean="0"/>
              <a:t>８人・</a:t>
            </a:r>
            <a:r>
              <a:rPr lang="ja-JP" altLang="ja-JP" dirty="0"/>
              <a:t>５名紹介１４人・６名紹介</a:t>
            </a:r>
            <a:r>
              <a:rPr lang="ja-JP" altLang="ja-JP" dirty="0" smtClean="0"/>
              <a:t>６人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・</a:t>
            </a:r>
            <a:r>
              <a:rPr lang="ja-JP" altLang="ja-JP" dirty="0"/>
              <a:t>８名紹介４人・</a:t>
            </a:r>
            <a:r>
              <a:rPr lang="ja-JP" altLang="ja-JP" dirty="0" smtClean="0"/>
              <a:t>１０名紹介</a:t>
            </a:r>
            <a:r>
              <a:rPr lang="ja-JP" altLang="ja-JP" dirty="0"/>
              <a:t>９人・１０名以上紹介５人）</a:t>
            </a:r>
          </a:p>
          <a:p>
            <a:r>
              <a:rPr lang="ja-JP" altLang="ja-JP" dirty="0"/>
              <a:t>　　　　　　　　　　　　　　　　　　　　　　　　　　　　</a:t>
            </a:r>
          </a:p>
          <a:p>
            <a:r>
              <a:rPr lang="ja-JP" altLang="en-US" dirty="0" smtClean="0"/>
              <a:t>・</a:t>
            </a:r>
            <a:r>
              <a:rPr lang="ja-JP" altLang="ja-JP" dirty="0" smtClean="0"/>
              <a:t>な</a:t>
            </a:r>
            <a:r>
              <a:rPr lang="ja-JP" altLang="ja-JP" dirty="0"/>
              <a:t>　い　　３１５人（４７．７％）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7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５　いまの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で満足していることは？　（複数回答可）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・世代の違う方や多職種の人々と交流できる　（１０１）</a:t>
            </a:r>
          </a:p>
          <a:p>
            <a:r>
              <a:rPr lang="ja-JP" altLang="ja-JP" dirty="0"/>
              <a:t>・友人ができた　（９５）</a:t>
            </a:r>
          </a:p>
          <a:p>
            <a:r>
              <a:rPr lang="ja-JP" altLang="ja-JP" dirty="0"/>
              <a:t>・メンバーが素晴らしい　（５１）</a:t>
            </a:r>
          </a:p>
          <a:p>
            <a:r>
              <a:rPr lang="ja-JP" altLang="ja-JP" dirty="0"/>
              <a:t>・クラブがまとまっている　（３４）</a:t>
            </a:r>
          </a:p>
          <a:p>
            <a:r>
              <a:rPr lang="ja-JP" altLang="ja-JP" dirty="0"/>
              <a:t>・社会奉仕ができた　（３３）</a:t>
            </a:r>
          </a:p>
          <a:p>
            <a:r>
              <a:rPr lang="ja-JP" altLang="ja-JP" dirty="0"/>
              <a:t>・すべてに満足している　（２７）</a:t>
            </a:r>
          </a:p>
          <a:p>
            <a:r>
              <a:rPr lang="ja-JP" altLang="ja-JP" dirty="0"/>
              <a:t>・居心地がいい　　</a:t>
            </a:r>
            <a:r>
              <a:rPr lang="en-US" altLang="ja-JP" dirty="0"/>
              <a:t>(</a:t>
            </a:r>
            <a:r>
              <a:rPr lang="ja-JP" altLang="ja-JP" dirty="0"/>
              <a:t>２３</a:t>
            </a:r>
            <a:r>
              <a:rPr lang="en-US" altLang="ja-JP" dirty="0"/>
              <a:t>)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2942052" cy="20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６　いまの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で不満に思うことは？　（複数回答可）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・出席率をもう少し上げたい　</a:t>
            </a:r>
            <a:r>
              <a:rPr lang="en-US" altLang="ja-JP" dirty="0"/>
              <a:t>(</a:t>
            </a:r>
            <a:r>
              <a:rPr lang="ja-JP" altLang="ja-JP" dirty="0"/>
              <a:t>３２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ja-JP" dirty="0"/>
              <a:t>・寄付・会費が高い　</a:t>
            </a:r>
            <a:r>
              <a:rPr lang="en-US" altLang="ja-JP" dirty="0"/>
              <a:t>(</a:t>
            </a:r>
            <a:r>
              <a:rPr lang="ja-JP" altLang="ja-JP" dirty="0"/>
              <a:t>１８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ja-JP" dirty="0"/>
              <a:t>・行事が多い　</a:t>
            </a:r>
            <a:r>
              <a:rPr lang="en-US" altLang="ja-JP" dirty="0"/>
              <a:t>(</a:t>
            </a:r>
            <a:r>
              <a:rPr lang="ja-JP" altLang="ja-JP" dirty="0"/>
              <a:t>１６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ja-JP" dirty="0"/>
              <a:t>・仕事が忙しくて時間がとれない　</a:t>
            </a:r>
            <a:r>
              <a:rPr lang="en-US" altLang="ja-JP" dirty="0"/>
              <a:t>(</a:t>
            </a:r>
            <a:r>
              <a:rPr lang="ja-JP" altLang="ja-JP" dirty="0"/>
              <a:t>１５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ja-JP" dirty="0"/>
              <a:t>・手当たり次第の会員増強に疑問を感じる　</a:t>
            </a:r>
            <a:r>
              <a:rPr lang="en-US" altLang="ja-JP" dirty="0"/>
              <a:t>(</a:t>
            </a:r>
            <a:r>
              <a:rPr lang="ja-JP" altLang="ja-JP" dirty="0"/>
              <a:t>１３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ja-JP" dirty="0"/>
              <a:t>・役割分担に偏りがあること　</a:t>
            </a:r>
            <a:r>
              <a:rPr lang="en-US" altLang="ja-JP" dirty="0"/>
              <a:t>(</a:t>
            </a:r>
            <a:r>
              <a:rPr lang="ja-JP" altLang="ja-JP" dirty="0"/>
              <a:t>１２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ja-JP" dirty="0"/>
              <a:t>・クラブ内の仕事量が多い　</a:t>
            </a:r>
            <a:r>
              <a:rPr lang="en-US" altLang="ja-JP" dirty="0"/>
              <a:t>(</a:t>
            </a:r>
            <a:r>
              <a:rPr lang="ja-JP" altLang="ja-JP" dirty="0"/>
              <a:t>９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ja-JP" dirty="0"/>
              <a:t>・会員数が少ないため思い通りの活動ができない　</a:t>
            </a:r>
            <a:r>
              <a:rPr lang="en-US" altLang="ja-JP" dirty="0"/>
              <a:t>(</a:t>
            </a:r>
            <a:r>
              <a:rPr lang="ja-JP" altLang="ja-JP" dirty="0"/>
              <a:t>９</a:t>
            </a:r>
            <a:r>
              <a:rPr lang="en-US" altLang="ja-JP" dirty="0"/>
              <a:t>)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4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７　６について、いまの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はどうすれば良くなると思いますか？</a:t>
            </a:r>
            <a:r>
              <a:rPr lang="ja-JP" altLang="ja-JP" b="1" dirty="0"/>
              <a:t>　</a:t>
            </a:r>
            <a:endParaRPr lang="ja-JP" altLang="ja-JP" dirty="0"/>
          </a:p>
          <a:p>
            <a:r>
              <a:rPr lang="ja-JP" altLang="ja-JP" dirty="0"/>
              <a:t>・会員増強　（２２）</a:t>
            </a:r>
          </a:p>
          <a:p>
            <a:r>
              <a:rPr lang="ja-JP" altLang="ja-JP" dirty="0"/>
              <a:t>・例会を楽しくする　（１３）</a:t>
            </a:r>
          </a:p>
          <a:p>
            <a:r>
              <a:rPr lang="ja-JP" altLang="ja-JP" dirty="0"/>
              <a:t>・若い人の入会　（９）</a:t>
            </a:r>
          </a:p>
          <a:p>
            <a:r>
              <a:rPr lang="ja-JP" altLang="ja-JP" dirty="0"/>
              <a:t>・勉強会・セミナー活動を通じて啓蒙活動が必要　（８）</a:t>
            </a:r>
          </a:p>
          <a:p>
            <a:r>
              <a:rPr lang="ja-JP" altLang="ja-JP" dirty="0"/>
              <a:t>・各会員の自覚を促す　（８）</a:t>
            </a:r>
          </a:p>
          <a:p>
            <a:r>
              <a:rPr lang="ja-JP" altLang="ja-JP" dirty="0"/>
              <a:t>・会員資質を高める（８）</a:t>
            </a:r>
          </a:p>
          <a:p>
            <a:r>
              <a:rPr lang="ja-JP" altLang="ja-JP" dirty="0"/>
              <a:t>・会費を下げる　（８）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3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「会員増強セミナー」アンケート（</a:t>
            </a:r>
            <a:r>
              <a:rPr kumimoji="1" lang="en-US" altLang="ja-JP" sz="2800" dirty="0" smtClean="0"/>
              <a:t>2018.4.27)</a:t>
            </a:r>
            <a:r>
              <a:rPr kumimoji="1" lang="ja-JP" altLang="en-US" sz="2800" dirty="0" smtClean="0"/>
              <a:t>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b="1" dirty="0">
                <a:solidFill>
                  <a:srgbClr val="00B0F0"/>
                </a:solidFill>
              </a:rPr>
              <a:t>８　会員を増強するにはどうすれば良いと思いますか？　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・こまめな声かけ　（４２）</a:t>
            </a:r>
          </a:p>
          <a:p>
            <a:r>
              <a:rPr lang="ja-JP" altLang="ja-JP" dirty="0"/>
              <a:t>・</a:t>
            </a:r>
            <a:r>
              <a:rPr lang="en-US" altLang="ja-JP" dirty="0"/>
              <a:t>RC</a:t>
            </a:r>
            <a:r>
              <a:rPr lang="ja-JP" altLang="ja-JP" dirty="0"/>
              <a:t>がどんな活動をしているのか広く理解してもらう　（２４）</a:t>
            </a:r>
          </a:p>
          <a:p>
            <a:r>
              <a:rPr lang="ja-JP" altLang="ja-JP" dirty="0"/>
              <a:t>・年会費を下げる　（２４）</a:t>
            </a:r>
          </a:p>
          <a:p>
            <a:r>
              <a:rPr lang="ja-JP" altLang="ja-JP" dirty="0"/>
              <a:t>・自クラブ</a:t>
            </a:r>
            <a:r>
              <a:rPr lang="ja-JP" altLang="ja-JP" dirty="0" smtClean="0"/>
              <a:t>を</a:t>
            </a:r>
            <a:r>
              <a:rPr lang="ja-JP" altLang="en-US" dirty="0" smtClean="0"/>
              <a:t>良く</a:t>
            </a:r>
            <a:r>
              <a:rPr lang="ja-JP" altLang="ja-JP" dirty="0" smtClean="0"/>
              <a:t>（</a:t>
            </a:r>
            <a:r>
              <a:rPr lang="ja-JP" altLang="ja-JP" dirty="0"/>
              <a:t>楽しく）することが大事　（１７）</a:t>
            </a:r>
          </a:p>
          <a:p>
            <a:r>
              <a:rPr lang="ja-JP" altLang="ja-JP" dirty="0"/>
              <a:t>・地道な勧誘　（１７）</a:t>
            </a:r>
          </a:p>
          <a:p>
            <a:r>
              <a:rPr lang="ja-JP" altLang="ja-JP" dirty="0"/>
              <a:t>・</a:t>
            </a:r>
            <a:r>
              <a:rPr lang="en-US" altLang="ja-JP" dirty="0"/>
              <a:t>RC</a:t>
            </a:r>
            <a:r>
              <a:rPr lang="ja-JP" altLang="ja-JP" dirty="0"/>
              <a:t>の魅力を発信する方法を工夫する　（１１）</a:t>
            </a:r>
          </a:p>
          <a:p>
            <a:r>
              <a:rPr lang="ja-JP" altLang="ja-JP" dirty="0"/>
              <a:t>・人任せではなく会員一人一人が声掛けする　（１１）</a:t>
            </a:r>
          </a:p>
          <a:p>
            <a:r>
              <a:rPr lang="ja-JP" altLang="ja-JP" dirty="0"/>
              <a:t>・若い方が同世代を誘う　（１０）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高崎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RC</a:t>
            </a:r>
            <a:r>
              <a:rPr kumimoji="1" lang="ja-JP" altLang="en-US" sz="4000" dirty="0" smtClean="0"/>
              <a:t>の会員数推移は・・・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　　　　　　　　　　　 　年初　　　　　　　年末　 （</a:t>
            </a:r>
            <a:r>
              <a:rPr kumimoji="1" lang="ja-JP" altLang="en-US" dirty="0" smtClean="0">
                <a:solidFill>
                  <a:srgbClr val="FF0000"/>
                </a:solidFill>
              </a:rPr>
              <a:t>女性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/>
              <a:t>２０１０－２０１１　　　６６　　　→　　　　６５　　（　０）</a:t>
            </a:r>
            <a:endParaRPr lang="en-US" altLang="ja-JP" dirty="0" smtClean="0"/>
          </a:p>
          <a:p>
            <a:r>
              <a:rPr lang="ja-JP" altLang="en-US" dirty="0" smtClean="0"/>
              <a:t>２０１１－２０１２　　　６５　　　→　　　　６５　　（　０）</a:t>
            </a:r>
            <a:endParaRPr lang="en-US" altLang="ja-JP" dirty="0"/>
          </a:p>
          <a:p>
            <a:r>
              <a:rPr kumimoji="1" lang="ja-JP" altLang="en-US" dirty="0" smtClean="0"/>
              <a:t>２０１２－２０１３　　　６５　　　→　　　　６１　　（　０）</a:t>
            </a:r>
            <a:endParaRPr kumimoji="1" lang="en-US" altLang="ja-JP" dirty="0" smtClean="0"/>
          </a:p>
          <a:p>
            <a:r>
              <a:rPr lang="ja-JP" altLang="en-US" dirty="0" smtClean="0"/>
              <a:t>２０１３－２０１４　　　６１　　　→　　　　６４　　（　０）</a:t>
            </a:r>
            <a:endParaRPr lang="en-US" altLang="ja-JP" dirty="0" smtClean="0"/>
          </a:p>
          <a:p>
            <a:r>
              <a:rPr kumimoji="1" lang="ja-JP" altLang="en-US" dirty="0" smtClean="0"/>
              <a:t>２０１４－２０１５　　　</a:t>
            </a:r>
            <a:r>
              <a:rPr kumimoji="1" lang="ja-JP" altLang="en-US" dirty="0" smtClean="0">
                <a:solidFill>
                  <a:schemeClr val="bg2">
                    <a:lumMod val="50000"/>
                  </a:schemeClr>
                </a:solidFill>
              </a:rPr>
              <a:t>６４</a:t>
            </a:r>
            <a:r>
              <a:rPr kumimoji="1" lang="ja-JP" altLang="en-US" dirty="0" smtClean="0"/>
              <a:t>　　　→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１１５</a:t>
            </a:r>
            <a:r>
              <a:rPr kumimoji="1" lang="ja-JP" altLang="en-US" dirty="0" smtClean="0"/>
              <a:t>　　（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７</a:t>
            </a:r>
            <a:r>
              <a:rPr kumimoji="1" lang="ja-JP" altLang="en-US" dirty="0" smtClean="0"/>
              <a:t>）　田中の会長年度</a:t>
            </a:r>
            <a:endParaRPr kumimoji="1" lang="en-US" altLang="ja-JP" dirty="0" smtClean="0"/>
          </a:p>
          <a:p>
            <a:r>
              <a:rPr lang="ja-JP" altLang="en-US" dirty="0" smtClean="0"/>
              <a:t>２０１５－２０１６　　１１５　　　→　　　１１７　　（　８）</a:t>
            </a:r>
            <a:endParaRPr lang="en-US" altLang="ja-JP" dirty="0" smtClean="0"/>
          </a:p>
          <a:p>
            <a:r>
              <a:rPr kumimoji="1" lang="ja-JP" altLang="en-US" dirty="0" smtClean="0"/>
              <a:t>２０１６－２０１７　　１１７　　　→　　　１１８　　（１０）</a:t>
            </a:r>
            <a:endParaRPr kumimoji="1" lang="en-US" altLang="ja-JP" dirty="0" smtClean="0"/>
          </a:p>
          <a:p>
            <a:r>
              <a:rPr lang="ja-JP" altLang="en-US" dirty="0" smtClean="0"/>
              <a:t>２０１７－２０１８　　１１８　　　→　　　</a:t>
            </a:r>
            <a:r>
              <a:rPr lang="ja-JP" altLang="en-US" dirty="0" smtClean="0">
                <a:solidFill>
                  <a:srgbClr val="00B050"/>
                </a:solidFill>
              </a:rPr>
              <a:t>１３０</a:t>
            </a:r>
            <a:r>
              <a:rPr kumimoji="1" lang="ja-JP" altLang="en-US" dirty="0" smtClean="0"/>
              <a:t>　　（</a:t>
            </a:r>
            <a:r>
              <a:rPr kumimoji="1" lang="ja-JP" altLang="en-US" dirty="0" smtClean="0">
                <a:solidFill>
                  <a:srgbClr val="0070C0"/>
                </a:solidFill>
              </a:rPr>
              <a:t>１３</a:t>
            </a:r>
            <a:r>
              <a:rPr kumimoji="1" lang="ja-JP" altLang="en-US" dirty="0" smtClean="0"/>
              <a:t>）　現在</a:t>
            </a:r>
            <a:endParaRPr kumimoji="1"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２０２０</a:t>
            </a:r>
            <a:r>
              <a:rPr lang="ja-JP" altLang="en-US" dirty="0" smtClean="0">
                <a:solidFill>
                  <a:srgbClr val="FF0000"/>
                </a:solidFill>
              </a:rPr>
              <a:t>？　　　　　　　　　　　　　　　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　１５０？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２０３０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？　　　　　　　　　　　　　　　　  ２００？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94" y="548679"/>
            <a:ext cx="110223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以上から・・・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B0F0"/>
                </a:solidFill>
              </a:rPr>
              <a:t>１　クラブ内に問題会員はいませんか？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r>
              <a:rPr lang="ja-JP" altLang="en-US" dirty="0"/>
              <a:t>　</a:t>
            </a:r>
            <a:r>
              <a:rPr lang="ja-JP" altLang="en-US" dirty="0" smtClean="0"/>
              <a:t>・　クラブ運営に非協力的だ（「</a:t>
            </a:r>
            <a:r>
              <a:rPr lang="en-US" altLang="ja-JP" dirty="0" smtClean="0"/>
              <a:t>40:40:20</a:t>
            </a:r>
            <a:r>
              <a:rPr lang="ja-JP" altLang="en-US" dirty="0" smtClean="0"/>
              <a:t>」の論理）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　寄付を拒む（特に多いパスト会長）（無形の契約：松下幸之助）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・　若い人が萎縮する・・・意地悪ジイサンの存在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　いつも同じ人としか連</a:t>
            </a:r>
            <a:r>
              <a:rPr lang="ja-JP" altLang="en-US" dirty="0" err="1" smtClean="0"/>
              <a:t>ま</a:t>
            </a:r>
            <a:r>
              <a:rPr lang="ja-JP" altLang="en-US" dirty="0" smtClean="0"/>
              <a:t>ない・・・友達がいない（本当は寂しい）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endParaRPr lang="en-US" altLang="ja-JP" dirty="0"/>
          </a:p>
          <a:p>
            <a:r>
              <a:rPr kumimoji="1" lang="ja-JP" altLang="en-US" dirty="0" smtClean="0">
                <a:solidFill>
                  <a:srgbClr val="00B0F0"/>
                </a:solidFill>
              </a:rPr>
              <a:t>２　問題会員が</a:t>
            </a:r>
            <a:r>
              <a:rPr kumimoji="1" lang="ja-JP" altLang="en-US" dirty="0" smtClean="0">
                <a:solidFill>
                  <a:srgbClr val="FF0000"/>
                </a:solidFill>
              </a:rPr>
              <a:t>居続ける弊害</a:t>
            </a:r>
            <a:r>
              <a:rPr kumimoji="1" lang="ja-JP" altLang="en-US" dirty="0" smtClean="0">
                <a:solidFill>
                  <a:srgbClr val="00B0F0"/>
                </a:solidFill>
              </a:rPr>
              <a:t>と</a:t>
            </a:r>
            <a:r>
              <a:rPr kumimoji="1" lang="ja-JP" altLang="en-US" dirty="0" smtClean="0">
                <a:solidFill>
                  <a:srgbClr val="FF0000"/>
                </a:solidFill>
              </a:rPr>
              <a:t>辞めてもらう利点</a:t>
            </a:r>
            <a:r>
              <a:rPr kumimoji="1" lang="ja-JP" altLang="en-US" dirty="0" smtClean="0">
                <a:solidFill>
                  <a:srgbClr val="00B0F0"/>
                </a:solidFill>
              </a:rPr>
              <a:t>とを検討しましょう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endParaRPr lang="en-US" altLang="ja-JP" dirty="0"/>
          </a:p>
          <a:p>
            <a:r>
              <a:rPr kumimoji="1" lang="ja-JP" altLang="en-US" dirty="0" smtClean="0">
                <a:solidFill>
                  <a:srgbClr val="00B0F0"/>
                </a:solidFill>
              </a:rPr>
              <a:t>３　検討の結果は自明のことだと思いますが・・・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4663"/>
            <a:ext cx="1357872" cy="10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0070C0"/>
                </a:solidFill>
              </a:rPr>
              <a:t>結論：　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会員増強</a:t>
            </a:r>
            <a:r>
              <a:rPr kumimoji="1" lang="ja-JP" altLang="en-US" sz="2400" dirty="0" smtClean="0"/>
              <a:t>は、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自クラブの問題点</a:t>
            </a:r>
            <a:r>
              <a:rPr kumimoji="1" lang="ja-JP" altLang="en-US" sz="2400" dirty="0" smtClean="0"/>
              <a:t>を洗い出し、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　　　　それを改善することから始まります。</a:t>
            </a:r>
            <a:r>
              <a:rPr kumimoji="1" lang="ja-JP" altLang="en-US" dirty="0" smtClean="0">
                <a:solidFill>
                  <a:schemeClr val="bg1"/>
                </a:solidFill>
              </a:rPr>
              <a:t>楽しそうなクラブでなければ人は集まりません。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まずは、クラブ内で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会長を中心に</a:t>
            </a:r>
            <a:r>
              <a:rPr kumimoji="1" lang="ja-JP" altLang="en-US" dirty="0" smtClean="0">
                <a:solidFill>
                  <a:schemeClr val="tx1"/>
                </a:solidFill>
              </a:rPr>
              <a:t>クラブの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「問題点」と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「改善策」を</a:t>
            </a:r>
            <a:r>
              <a:rPr kumimoji="1" lang="ja-JP" altLang="en-US" dirty="0" smtClean="0"/>
              <a:t>本気で話し合いましょう。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　過去に捕らわれず、一度リセットすることが</a:t>
            </a:r>
            <a:r>
              <a:rPr kumimoji="1" lang="ja-JP" altLang="en-US" dirty="0" smtClean="0"/>
              <a:t>必要です。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　そのとき、「量より質」という言い訳は禁句です。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　ウチに「相応しいか」という言葉も禁句です。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1"/>
                </a:solidFill>
              </a:rPr>
              <a:t>●数は</a:t>
            </a:r>
            <a:r>
              <a:rPr kumimoji="1" lang="ja-JP" altLang="en-US" dirty="0" smtClean="0">
                <a:solidFill>
                  <a:srgbClr val="0070C0"/>
                </a:solidFill>
              </a:rPr>
              <a:t>集客力、</a:t>
            </a:r>
            <a:r>
              <a:rPr kumimoji="1" lang="ja-JP" altLang="en-US" dirty="0" smtClean="0">
                <a:solidFill>
                  <a:schemeClr val="tx1"/>
                </a:solidFill>
              </a:rPr>
              <a:t>数は</a:t>
            </a:r>
            <a:r>
              <a:rPr kumimoji="1" lang="ja-JP" altLang="en-US" dirty="0" smtClean="0">
                <a:solidFill>
                  <a:srgbClr val="0070C0"/>
                </a:solidFill>
              </a:rPr>
              <a:t>集金力、</a:t>
            </a:r>
            <a:r>
              <a:rPr kumimoji="1" lang="ja-JP" altLang="en-US" dirty="0" smtClean="0">
                <a:solidFill>
                  <a:schemeClr val="tx1"/>
                </a:solidFill>
              </a:rPr>
              <a:t>数は</a:t>
            </a:r>
            <a:r>
              <a:rPr kumimoji="1" lang="ja-JP" altLang="en-US" dirty="0" smtClean="0">
                <a:solidFill>
                  <a:srgbClr val="0070C0"/>
                </a:solidFill>
              </a:rPr>
              <a:t>公共イメージ向上力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です。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19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0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/>
          </a:bodyPr>
          <a:lstStyle/>
          <a:p>
            <a:r>
              <a:rPr kumimoji="1" lang="ja-JP" altLang="en-US" sz="3500" dirty="0" smtClean="0"/>
              <a:t>たくさんのクラブを分析して判りました。</a:t>
            </a:r>
            <a:endParaRPr kumimoji="1" lang="en-US" altLang="ja-JP" sz="3500" dirty="0" smtClean="0"/>
          </a:p>
          <a:p>
            <a:pPr marL="0" indent="0">
              <a:buNone/>
            </a:pPr>
            <a:endParaRPr kumimoji="1" lang="en-US" altLang="ja-JP" sz="3900" dirty="0" smtClean="0"/>
          </a:p>
          <a:p>
            <a:pPr marL="0" indent="0">
              <a:buNone/>
            </a:pPr>
            <a:r>
              <a:rPr lang="ja-JP" altLang="en-US" dirty="0" smtClean="0"/>
              <a:t>クラブが抱える平均的な</a:t>
            </a:r>
            <a:r>
              <a:rPr lang="ja-JP" altLang="en-US" dirty="0" smtClean="0">
                <a:solidFill>
                  <a:srgbClr val="FF0000"/>
                </a:solidFill>
              </a:rPr>
              <a:t>３つの問題点</a:t>
            </a:r>
            <a:r>
              <a:rPr lang="ja-JP" altLang="en-US" dirty="0" smtClean="0"/>
              <a:t>とは・・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１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シニア会員が変化できない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→　</a:t>
            </a:r>
            <a:r>
              <a:rPr kumimoji="1" lang="ja-JP" altLang="en-US" dirty="0" smtClean="0"/>
              <a:t>自分さえ良ければいい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→　</a:t>
            </a:r>
            <a:r>
              <a:rPr kumimoji="1" lang="ja-JP" altLang="en-US" dirty="0" smtClean="0"/>
              <a:t>クラブの将来なんか関係ない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２　</a:t>
            </a:r>
            <a:r>
              <a:rPr lang="ja-JP" altLang="en-US" dirty="0" smtClean="0">
                <a:solidFill>
                  <a:srgbClr val="FF0000"/>
                </a:solidFill>
              </a:rPr>
              <a:t>その年度の会長・幹事がヤル気がない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</a:t>
            </a:r>
            <a:r>
              <a:rPr lang="ja-JP" altLang="en-US" dirty="0" smtClean="0">
                <a:solidFill>
                  <a:schemeClr val="tx1"/>
                </a:solidFill>
              </a:rPr>
              <a:t>→　</a:t>
            </a:r>
            <a:r>
              <a:rPr kumimoji="1" lang="ja-JP" altLang="en-US" dirty="0" smtClean="0"/>
              <a:t>無理せず、１年を無難にやり過ごせればいい</a:t>
            </a:r>
            <a:r>
              <a:rPr lang="ja-JP" altLang="en-US" dirty="0"/>
              <a:t>さ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３　</a:t>
            </a:r>
            <a:r>
              <a:rPr lang="ja-JP" altLang="en-US" dirty="0" smtClean="0">
                <a:solidFill>
                  <a:srgbClr val="FF0000"/>
                </a:solidFill>
              </a:rPr>
              <a:t>若手・女性を入れられない　</a:t>
            </a:r>
            <a:r>
              <a:rPr lang="ja-JP" altLang="en-US" dirty="0" smtClean="0">
                <a:solidFill>
                  <a:schemeClr val="tx1"/>
                </a:solidFill>
              </a:rPr>
              <a:t>→　</a:t>
            </a:r>
            <a:r>
              <a:rPr lang="ja-JP" altLang="en-US" dirty="0" smtClean="0"/>
              <a:t>クラブに魅力が</a:t>
            </a:r>
            <a:r>
              <a:rPr kumimoji="1" lang="ja-JP" altLang="en-US" dirty="0" smtClean="0"/>
              <a:t>ない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→　</a:t>
            </a:r>
            <a:r>
              <a:rPr kumimoji="1" lang="ja-JP" altLang="en-US" dirty="0" smtClean="0"/>
              <a:t>新しい人を惹き付けられない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073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764705"/>
            <a:ext cx="7408333" cy="5256584"/>
          </a:xfrm>
        </p:spPr>
        <p:txBody>
          <a:bodyPr>
            <a:normAutofit fontScale="70000" lnSpcReduction="20000"/>
          </a:bodyPr>
          <a:lstStyle/>
          <a:p>
            <a:endParaRPr kumimoji="1" lang="en-US" altLang="ja-JP" sz="3900" dirty="0" smtClean="0"/>
          </a:p>
          <a:p>
            <a:r>
              <a:rPr kumimoji="1" lang="ja-JP" altLang="en-US" sz="3900" dirty="0" smtClean="0"/>
              <a:t>つまりは、</a:t>
            </a:r>
            <a:endParaRPr kumimoji="1" lang="en-US" altLang="ja-JP" sz="3900" dirty="0" smtClean="0"/>
          </a:p>
          <a:p>
            <a:pPr marL="0" indent="0">
              <a:buNone/>
            </a:pPr>
            <a:endParaRPr kumimoji="1" lang="en-US" altLang="ja-JP" sz="3900" dirty="0" smtClean="0"/>
          </a:p>
          <a:p>
            <a:pPr marL="0" indent="0">
              <a:buNone/>
            </a:pPr>
            <a:r>
              <a:rPr kumimoji="1" lang="ja-JP" altLang="en-US" sz="2800" dirty="0" smtClean="0">
                <a:solidFill>
                  <a:schemeClr val="tx1"/>
                </a:solidFill>
              </a:rPr>
              <a:t>会長自らの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破壊</a:t>
            </a:r>
            <a:r>
              <a:rPr kumimoji="1" lang="ja-JP" altLang="en-US" sz="2800" dirty="0" smtClean="0"/>
              <a:t>と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創造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覚悟</a:t>
            </a:r>
            <a:r>
              <a:rPr kumimoji="1" lang="ja-JP" altLang="en-US" sz="2800" dirty="0" smtClean="0"/>
              <a:t>です！！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○会長は、誰の</a:t>
            </a:r>
            <a:r>
              <a:rPr lang="ja-JP" altLang="en-US" sz="2800" dirty="0"/>
              <a:t>言うこと</a:t>
            </a:r>
            <a:r>
              <a:rPr lang="ja-JP" altLang="en-US" sz="2800" dirty="0" smtClean="0"/>
              <a:t>も</a:t>
            </a:r>
            <a:r>
              <a:rPr lang="ja-JP" altLang="en-US" sz="2800" dirty="0" smtClean="0"/>
              <a:t>聞かなくていい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○会長は、誰にも</a:t>
            </a:r>
            <a:r>
              <a:rPr lang="ja-JP" altLang="en-US" sz="2800" smtClean="0"/>
              <a:t>遠慮</a:t>
            </a:r>
            <a:r>
              <a:rPr lang="ja-JP" altLang="en-US" sz="2800" smtClean="0"/>
              <a:t>しなくていい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○会長は、１年間は絶対権力者です。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●</a:t>
            </a:r>
            <a:r>
              <a:rPr kumimoji="1" lang="ja-JP" altLang="en-US" sz="2800" dirty="0" smtClean="0"/>
              <a:t>会長の意識の持ち方次第で望む結果が得られるはずです。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4400" dirty="0" smtClean="0"/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chemeClr val="tx1"/>
                </a:solidFill>
              </a:rPr>
              <a:t>「これまでが、これからを決める。」のではなく、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chemeClr val="tx1"/>
                </a:solidFill>
              </a:rPr>
              <a:t>「これからが、これまでを決める。」の精神です。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歴史</a:t>
            </a:r>
            <a:r>
              <a:rPr lang="ja-JP" altLang="en-US" sz="2400" dirty="0" smtClean="0">
                <a:solidFill>
                  <a:schemeClr val="tx1"/>
                </a:solidFill>
              </a:rPr>
              <a:t>や伝統</a:t>
            </a:r>
            <a:r>
              <a:rPr lang="ja-JP" altLang="en-US" sz="2400" dirty="0" smtClean="0">
                <a:solidFill>
                  <a:srgbClr val="00B0F0"/>
                </a:solidFill>
              </a:rPr>
              <a:t>（因習？）</a:t>
            </a:r>
            <a:r>
              <a:rPr lang="ja-JP" altLang="en-US" sz="2400" dirty="0" smtClean="0">
                <a:solidFill>
                  <a:schemeClr val="tx1"/>
                </a:solidFill>
              </a:rPr>
              <a:t>、</a:t>
            </a:r>
            <a:r>
              <a:rPr lang="ja-JP" altLang="en-US" sz="2400" dirty="0" smtClean="0">
                <a:solidFill>
                  <a:srgbClr val="00B0F0"/>
                </a:solidFill>
              </a:rPr>
              <a:t>面倒くさいシニア？</a:t>
            </a:r>
            <a:r>
              <a:rPr lang="ja-JP" altLang="en-US" sz="2400" dirty="0" smtClean="0">
                <a:solidFill>
                  <a:schemeClr val="tx1"/>
                </a:solidFill>
              </a:rPr>
              <a:t>に捕らわれない、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若い人を中心とした</a:t>
            </a:r>
            <a:r>
              <a:rPr lang="ja-JP" altLang="en-US" sz="2400" dirty="0" smtClean="0">
                <a:solidFill>
                  <a:schemeClr val="tx1"/>
                </a:solidFill>
              </a:rPr>
              <a:t>進取の気持ちで望むことです。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29" y="571156"/>
            <a:ext cx="1257267" cy="9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そして、クラブを元気にするには・・・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１　全員（会員家族も含めて）で奉仕活動をする（一緒に汗をかく）</a:t>
            </a:r>
            <a:endParaRPr kumimoji="1" lang="en-US" altLang="ja-JP" dirty="0" smtClean="0"/>
          </a:p>
          <a:p>
            <a:r>
              <a:rPr lang="ja-JP" altLang="en-US" dirty="0" smtClean="0"/>
              <a:t>２　その際、会員全員に仕事を割り振る</a:t>
            </a:r>
            <a:endParaRPr lang="en-US" altLang="ja-JP" dirty="0" smtClean="0"/>
          </a:p>
          <a:p>
            <a:r>
              <a:rPr kumimoji="1" lang="ja-JP" altLang="en-US" dirty="0" smtClean="0"/>
              <a:t>３　活動が終わったら、盛大に反省会を行う（家族も含めて）</a:t>
            </a:r>
            <a:endParaRPr kumimoji="1" lang="en-US" altLang="ja-JP" dirty="0" smtClean="0"/>
          </a:p>
          <a:p>
            <a:r>
              <a:rPr lang="ja-JP" altLang="en-US" dirty="0" smtClean="0"/>
              <a:t>４　これを繰り返す・・・つまりはイベントを盛り沢山に企画すること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・・・　</a:t>
            </a:r>
            <a:r>
              <a:rPr lang="ja-JP" altLang="en-US" dirty="0" smtClean="0">
                <a:solidFill>
                  <a:srgbClr val="00B050"/>
                </a:solidFill>
              </a:rPr>
              <a:t>傍観者を作らない、皆に参加を促す、</a:t>
            </a:r>
            <a:r>
              <a:rPr kumimoji="1" lang="ja-JP" altLang="en-US" dirty="0" smtClean="0">
                <a:solidFill>
                  <a:srgbClr val="00B050"/>
                </a:solidFill>
              </a:rPr>
              <a:t>誰もが必要な人材だと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r>
              <a:rPr lang="ja-JP" altLang="en-US" dirty="0">
                <a:solidFill>
                  <a:srgbClr val="00B050"/>
                </a:solidFill>
              </a:rPr>
              <a:t>　</a:t>
            </a:r>
            <a:r>
              <a:rPr lang="ja-JP" altLang="en-US" dirty="0" smtClean="0">
                <a:solidFill>
                  <a:srgbClr val="00B050"/>
                </a:solidFill>
              </a:rPr>
              <a:t>　　</a:t>
            </a:r>
            <a:r>
              <a:rPr kumimoji="1" lang="ja-JP" altLang="en-US" dirty="0" smtClean="0">
                <a:solidFill>
                  <a:srgbClr val="00B050"/>
                </a:solidFill>
              </a:rPr>
              <a:t>いうことを体感させる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endParaRPr lang="en-US" altLang="ja-JP" dirty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●少年マンガのストーリー</a:t>
            </a:r>
            <a:r>
              <a:rPr kumimoji="1" lang="ja-JP" altLang="en-US" dirty="0" smtClean="0">
                <a:solidFill>
                  <a:schemeClr val="tx1"/>
                </a:solidFill>
              </a:rPr>
              <a:t>「努力、勝利、友情」の論理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を活用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ﾛｰﾀﾘｰを本当に楽しんでいるのは？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・　孔子：　</a:t>
            </a:r>
            <a:r>
              <a:rPr kumimoji="1" lang="ja-JP" altLang="en-US" dirty="0" smtClean="0">
                <a:solidFill>
                  <a:srgbClr val="00B050"/>
                </a:solidFill>
              </a:rPr>
              <a:t>「知・好・楽」</a:t>
            </a:r>
            <a:r>
              <a:rPr kumimoji="1" lang="ja-JP" altLang="en-US" dirty="0" smtClean="0"/>
              <a:t>（論語）の教え</a:t>
            </a:r>
            <a:endParaRPr kumimoji="1" lang="en-US" altLang="ja-JP" dirty="0" smtClean="0"/>
          </a:p>
          <a:p>
            <a:r>
              <a:rPr lang="ja-JP" altLang="en-US" dirty="0" smtClean="0"/>
              <a:t>・　「老」に大切なのは</a:t>
            </a:r>
            <a:r>
              <a:rPr lang="ja-JP" altLang="en-US" dirty="0" smtClean="0">
                <a:solidFill>
                  <a:srgbClr val="00B050"/>
                </a:solidFill>
              </a:rPr>
              <a:t>「キョウヨウ」</a:t>
            </a:r>
            <a:r>
              <a:rPr lang="ja-JP" altLang="en-US" dirty="0" smtClean="0"/>
              <a:t>と</a:t>
            </a:r>
            <a:r>
              <a:rPr lang="ja-JP" altLang="en-US" dirty="0" smtClean="0">
                <a:solidFill>
                  <a:srgbClr val="00B050"/>
                </a:solidFill>
              </a:rPr>
              <a:t>「キョウイク」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キョウヨウ＝今日、用がある　　キョウイク＝今日、行くところがある</a:t>
            </a:r>
            <a:endParaRPr lang="en-US" altLang="ja-JP" dirty="0" smtClean="0"/>
          </a:p>
          <a:p>
            <a:r>
              <a:rPr kumimoji="1" lang="ja-JP" altLang="en-US" dirty="0" smtClean="0"/>
              <a:t>・　「青・壮」が必要としているは人脈・スムースな仕事の流れ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●ロータリーを楽しんだ人が得られる「人生の目的」とは？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・　新渡戸稲造、内村鑑三（クリスチャン）は・・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0070C0"/>
                </a:solidFill>
              </a:rPr>
              <a:t>　　　「品格の完成」　と言った。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kumimoji="1" lang="ja-JP" altLang="en-US" dirty="0" smtClean="0"/>
              <a:t>・　私の知り合いの僧侶は・・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0070C0"/>
                </a:solidFill>
              </a:rPr>
              <a:t>　　　「心を磨くこと」　と言った。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4219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dirty="0" smtClean="0"/>
              <a:t>Ⅰ</a:t>
            </a:r>
            <a:r>
              <a:rPr kumimoji="1" lang="ja-JP" altLang="en-US" sz="2800" dirty="0" smtClean="0"/>
              <a:t>　例会等の工夫</a:t>
            </a:r>
            <a:endParaRPr kumimoji="1" lang="ja-JP" altLang="en-US" sz="28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90693" y="1556792"/>
            <a:ext cx="7408333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○</a:t>
            </a:r>
            <a:r>
              <a:rPr kumimoji="1" lang="ja-JP" altLang="en-US" dirty="0" smtClean="0">
                <a:solidFill>
                  <a:srgbClr val="00B0F0"/>
                </a:solidFill>
              </a:rPr>
              <a:t>実施して良かったと思われること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１　例会の着席場所を毎週、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抽選</a:t>
            </a:r>
            <a:r>
              <a:rPr kumimoji="1" lang="ja-JP" altLang="en-US" dirty="0" smtClean="0"/>
              <a:t>にしたこと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２</a:t>
            </a:r>
            <a:r>
              <a:rPr lang="ja-JP" altLang="en-US" dirty="0"/>
              <a:t>　点鐘前に、</a:t>
            </a:r>
            <a:r>
              <a:rPr lang="ja-JP" altLang="en-US" dirty="0">
                <a:solidFill>
                  <a:srgbClr val="FF0000"/>
                </a:solidFill>
              </a:rPr>
              <a:t>握手タイム</a:t>
            </a:r>
            <a:r>
              <a:rPr lang="ja-JP" altLang="en-US" dirty="0"/>
              <a:t>を設けた</a:t>
            </a:r>
            <a:r>
              <a:rPr lang="ja-JP" altLang="en-US" dirty="0" smtClean="0"/>
              <a:t>こと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３　クラブ内にもう一つの非公式の</a:t>
            </a:r>
            <a:r>
              <a:rPr lang="ja-JP" altLang="en-US" dirty="0" smtClean="0">
                <a:solidFill>
                  <a:srgbClr val="FF0000"/>
                </a:solidFill>
              </a:rPr>
              <a:t>仲良し団体</a:t>
            </a:r>
            <a:r>
              <a:rPr lang="ja-JP" altLang="en-US" dirty="0" smtClean="0"/>
              <a:t>を作る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４　趣味の同じ者が集う</a:t>
            </a:r>
            <a:r>
              <a:rPr lang="ja-JP" altLang="en-US" dirty="0" smtClean="0">
                <a:solidFill>
                  <a:srgbClr val="FF0000"/>
                </a:solidFill>
              </a:rPr>
              <a:t>部活</a:t>
            </a:r>
            <a:r>
              <a:rPr lang="ja-JP" altLang="en-US" dirty="0" smtClean="0"/>
              <a:t>を創設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５　</a:t>
            </a:r>
            <a:r>
              <a:rPr lang="ja-JP" altLang="en-US" dirty="0" smtClean="0">
                <a:solidFill>
                  <a:srgbClr val="FF0000"/>
                </a:solidFill>
              </a:rPr>
              <a:t>他クラブとの夜間交流会</a:t>
            </a:r>
            <a:r>
              <a:rPr lang="ja-JP" altLang="en-US" dirty="0" smtClean="0"/>
              <a:t>を積極的に行う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34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42195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/>
              <a:t>Ⅱ</a:t>
            </a:r>
            <a:r>
              <a:rPr kumimoji="1" lang="ja-JP" altLang="en-US" sz="2800" dirty="0" smtClean="0"/>
              <a:t>　毎月開催した「夜間・会員増強会議」</a:t>
            </a:r>
            <a:endParaRPr kumimoji="1" lang="ja-JP" altLang="en-US" sz="28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１　若手人脈が豊富そうな</a:t>
            </a:r>
            <a:r>
              <a:rPr kumimoji="1" lang="ja-JP" altLang="en-US" dirty="0" smtClean="0">
                <a:solidFill>
                  <a:srgbClr val="FF0000"/>
                </a:solidFill>
              </a:rPr>
              <a:t>若手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を会議のコア・メンバーとして人選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２　各人が入会の可能性のある候補者</a:t>
            </a:r>
            <a:r>
              <a:rPr lang="ja-JP" altLang="en-US" dirty="0" smtClean="0">
                <a:solidFill>
                  <a:srgbClr val="002060"/>
                </a:solidFill>
              </a:rPr>
              <a:t>を</a:t>
            </a:r>
            <a:r>
              <a:rPr kumimoji="1" lang="ja-JP" altLang="en-US" dirty="0" smtClean="0"/>
              <a:t>リストアップ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３　その場で順位付け・電話攻勢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・・・訪問アポ（翌日がベスト）を取る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４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翌日</a:t>
            </a:r>
            <a:r>
              <a:rPr kumimoji="1" lang="ja-JP" altLang="en-US" dirty="0" smtClean="0"/>
              <a:t>、戸別訪問・入会申込み完了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５　やっぱり考える時間を与えると断られる可能性が高まります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7030A0"/>
                </a:solidFill>
              </a:rPr>
              <a:t>●時間と労力は掛かります。１年間は覚悟のうえ・・・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42195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/>
              <a:t>Ⅲ</a:t>
            </a:r>
            <a:r>
              <a:rPr kumimoji="1" lang="ja-JP" altLang="en-US" sz="2800" dirty="0" smtClean="0"/>
              <a:t>　持ち歩く三種の神器</a:t>
            </a:r>
            <a:endParaRPr kumimoji="1" lang="ja-JP" altLang="en-US" sz="28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67833" y="2348880"/>
            <a:ext cx="7408333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候補者を見つけた際に説明する</a:t>
            </a:r>
            <a:r>
              <a:rPr kumimoji="1" lang="ja-JP" altLang="en-US" dirty="0" smtClean="0"/>
              <a:t>資料</a:t>
            </a:r>
            <a:r>
              <a:rPr kumimoji="1" lang="ja-JP" altLang="en-US" dirty="0"/>
              <a:t>と</a:t>
            </a:r>
            <a:r>
              <a:rPr kumimoji="1" lang="ja-JP" altLang="en-US" dirty="0" smtClean="0"/>
              <a:t>して有効だと思われる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３つ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１　入会申込書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２　クラブの略歴書（</a:t>
            </a:r>
            <a:r>
              <a:rPr lang="en-US" altLang="ja-JP" dirty="0" smtClean="0"/>
              <a:t>A4</a:t>
            </a:r>
            <a:r>
              <a:rPr lang="ja-JP" altLang="en-US" dirty="0" smtClean="0"/>
              <a:t>で１枚に集約したもの）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３　「</a:t>
            </a:r>
            <a:r>
              <a:rPr kumimoji="1" lang="en-US" altLang="ja-JP" dirty="0" smtClean="0"/>
              <a:t>ROTARY</a:t>
            </a:r>
            <a:r>
              <a:rPr kumimoji="1" lang="ja-JP" altLang="en-US" dirty="0" smtClean="0"/>
              <a:t>　あなたも新しい風に」の小冊子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（「ロータリーの友」事務所発刊　１冊</a:t>
            </a:r>
            <a:r>
              <a:rPr lang="en-US" altLang="ja-JP" dirty="0" smtClean="0"/>
              <a:t>80</a:t>
            </a:r>
            <a:r>
              <a:rPr lang="ja-JP" altLang="en-US" dirty="0" smtClean="0"/>
              <a:t>円）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3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074448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dirty="0" smtClean="0"/>
              <a:t>　地区「新会員セミナー」アンケート（</a:t>
            </a:r>
            <a:r>
              <a:rPr kumimoji="1" lang="en-US" altLang="ja-JP" sz="2800" dirty="0" smtClean="0"/>
              <a:t>2018.2.18</a:t>
            </a:r>
            <a:r>
              <a:rPr kumimoji="1" lang="ja-JP" altLang="en-US" sz="2800" dirty="0" smtClean="0"/>
              <a:t>）から・・・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 smtClean="0"/>
              <a:t>　　</a:t>
            </a:r>
            <a:r>
              <a:rPr lang="ja-JP" altLang="ja-JP" sz="2200" dirty="0" smtClean="0"/>
              <a:t>回答者数 </a:t>
            </a:r>
            <a:r>
              <a:rPr lang="ja-JP" altLang="ja-JP" sz="2200" dirty="0" smtClean="0">
                <a:solidFill>
                  <a:srgbClr val="FF0000"/>
                </a:solidFill>
              </a:rPr>
              <a:t>２１４名</a:t>
            </a:r>
            <a:r>
              <a:rPr lang="ja-JP" altLang="en-US" sz="2200" dirty="0" smtClean="0"/>
              <a:t>　</a:t>
            </a:r>
            <a:r>
              <a:rPr lang="ja-JP" altLang="ja-JP" sz="2200" dirty="0" smtClean="0"/>
              <a:t>（</a:t>
            </a:r>
            <a:r>
              <a:rPr lang="ja-JP" altLang="ja-JP" sz="2200" dirty="0"/>
              <a:t>男性 １８３名・女性 ３０名・不明 １名）</a:t>
            </a:r>
            <a:endParaRPr kumimoji="1" lang="ja-JP" altLang="en-US" sz="22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27584" y="1988840"/>
            <a:ext cx="7696365" cy="4104456"/>
          </a:xfrm>
        </p:spPr>
        <p:txBody>
          <a:bodyPr>
            <a:normAutofit/>
          </a:bodyPr>
          <a:lstStyle/>
          <a:p>
            <a:r>
              <a:rPr lang="ja-JP" altLang="ja-JP" b="1" dirty="0">
                <a:solidFill>
                  <a:srgbClr val="00B0F0"/>
                </a:solidFill>
              </a:rPr>
              <a:t>１．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入会の動機（理由）は？</a:t>
            </a:r>
            <a:r>
              <a:rPr lang="ja-JP" altLang="ja-JP" b="1" dirty="0"/>
              <a:t>　</a:t>
            </a:r>
            <a:endParaRPr lang="ja-JP" altLang="ja-JP" dirty="0"/>
          </a:p>
          <a:p>
            <a:r>
              <a:rPr lang="ja-JP" altLang="ja-JP" dirty="0"/>
              <a:t>・友人、知人、取引先、お世話になっている方からの勧誘（７０）</a:t>
            </a:r>
          </a:p>
          <a:p>
            <a:r>
              <a:rPr lang="ja-JP" altLang="ja-JP" dirty="0"/>
              <a:t>・前任者からの引き継ぎ（５１）</a:t>
            </a:r>
          </a:p>
          <a:p>
            <a:r>
              <a:rPr lang="ja-JP" altLang="ja-JP" dirty="0"/>
              <a:t>・断りきれなかった（２５）</a:t>
            </a:r>
          </a:p>
          <a:p>
            <a:r>
              <a:rPr lang="ja-JP" altLang="ja-JP" dirty="0"/>
              <a:t>・人脈・仲間をつくりたかった（２３）</a:t>
            </a:r>
          </a:p>
          <a:p>
            <a:r>
              <a:rPr lang="ja-JP" altLang="ja-JP" dirty="0"/>
              <a:t>・奉仕活動、地域貢献がしたかった（２２）</a:t>
            </a:r>
          </a:p>
          <a:p>
            <a:r>
              <a:rPr lang="ja-JP" altLang="ja-JP" dirty="0"/>
              <a:t>・家族、親族の勧め、家族がロータリアン・元ロータリアン（１０）</a:t>
            </a:r>
          </a:p>
          <a:p>
            <a:pPr marL="0" indent="0">
              <a:buNone/>
            </a:pP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4219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dirty="0" smtClean="0"/>
              <a:t>最後に</a:t>
            </a:r>
            <a:endParaRPr kumimoji="1" lang="ja-JP" altLang="en-US" sz="28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380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どうしても入らない人に対して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・・・・・</a:t>
            </a:r>
            <a:r>
              <a:rPr kumimoji="1" lang="ja-JP" altLang="en-US" dirty="0" smtClean="0">
                <a:solidFill>
                  <a:srgbClr val="FF0000"/>
                </a:solidFill>
              </a:rPr>
              <a:t>決して、あきらめないことです。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将来への布石です。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　　声を掛けておけば、他クラブの勧誘に乗ることはないはずです。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　　いずれ、こちらの方に来るはずです。</a:t>
            </a:r>
            <a:r>
              <a:rPr kumimoji="1" lang="ja-JP" altLang="en-US" dirty="0" smtClean="0">
                <a:solidFill>
                  <a:srgbClr val="FF0000"/>
                </a:solidFill>
              </a:rPr>
              <a:t>信頼できる人ならば・・・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　</a:t>
            </a:r>
            <a:r>
              <a:rPr lang="ja-JP" altLang="en-US" dirty="0" smtClean="0">
                <a:solidFill>
                  <a:srgbClr val="7030A0"/>
                </a:solidFill>
              </a:rPr>
              <a:t>　　　</a:t>
            </a:r>
            <a:r>
              <a:rPr kumimoji="1" lang="ja-JP" altLang="en-US" dirty="0" smtClean="0">
                <a:solidFill>
                  <a:srgbClr val="7030A0"/>
                </a:solidFill>
              </a:rPr>
              <a:t>最初に声を掛けたクラブに</a:t>
            </a:r>
            <a:r>
              <a:rPr lang="ja-JP" altLang="en-US" dirty="0" smtClean="0">
                <a:solidFill>
                  <a:srgbClr val="7030A0"/>
                </a:solidFill>
              </a:rPr>
              <a:t>なるべきです。</a:t>
            </a:r>
            <a:endParaRPr kumimoji="1" lang="en-US" altLang="ja-JP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　　　●会長、幹事、担当委員長は</a:t>
            </a:r>
            <a:r>
              <a:rPr kumimoji="1" lang="ja-JP" altLang="en-US" dirty="0" smtClean="0">
                <a:solidFill>
                  <a:schemeClr val="tx1"/>
                </a:solidFill>
              </a:rPr>
              <a:t>１年間は会員増強に邁進しましょう。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1285864" cy="10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34219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付録：</a:t>
            </a:r>
            <a:r>
              <a:rPr kumimoji="1" lang="ja-JP" altLang="en-US" sz="2800" dirty="0" smtClean="0"/>
              <a:t>　本当に最後のまとめ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会員増強に必要なのは（</a:t>
            </a:r>
            <a:r>
              <a:rPr kumimoji="1" lang="ja-JP" altLang="en-US" dirty="0" smtClean="0">
                <a:solidFill>
                  <a:srgbClr val="FF0000"/>
                </a:solidFill>
              </a:rPr>
              <a:t>組織に新風を吹き込むのに必要なのは</a:t>
            </a:r>
            <a:r>
              <a:rPr kumimoji="1" lang="ja-JP" altLang="en-US" dirty="0" smtClean="0"/>
              <a:t>）、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少し前の</a:t>
            </a:r>
            <a:r>
              <a:rPr kumimoji="1" lang="ja-JP" altLang="en-US" dirty="0" smtClean="0">
                <a:solidFill>
                  <a:srgbClr val="00B0F0"/>
                </a:solidFill>
              </a:rPr>
              <a:t>日経新聞</a:t>
            </a:r>
            <a:r>
              <a:rPr kumimoji="1" lang="ja-JP" altLang="en-US" dirty="0" smtClean="0"/>
              <a:t>によると・・・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１　若者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２　バカ者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３　よそ者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/>
              <a:t>です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そのココロは？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06749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70188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つまり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１　若者　</a:t>
            </a:r>
            <a:r>
              <a:rPr kumimoji="1" lang="ja-JP" altLang="en-US" dirty="0" smtClean="0"/>
              <a:t>・・・</a:t>
            </a:r>
            <a:r>
              <a:rPr kumimoji="1" lang="ja-JP" altLang="en-US" dirty="0" smtClean="0">
                <a:solidFill>
                  <a:srgbClr val="00B0F0"/>
                </a:solidFill>
              </a:rPr>
              <a:t>よく動いて活気に満ちた人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r>
              <a:rPr kumimoji="1" lang="ja-JP" altLang="en-US" dirty="0" smtClean="0"/>
              <a:t>　　　　　　　①　会員増強担当者の若返り人事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②　新会員のターゲット層（若者・女性）を絞る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２　バカ者　</a:t>
            </a:r>
            <a:r>
              <a:rPr kumimoji="1" lang="ja-JP" altLang="en-US" dirty="0" smtClean="0"/>
              <a:t>・・</a:t>
            </a:r>
            <a:r>
              <a:rPr kumimoji="1" lang="ja-JP" altLang="en-US" dirty="0" smtClean="0">
                <a:solidFill>
                  <a:srgbClr val="00B0F0"/>
                </a:solidFill>
              </a:rPr>
              <a:t>常識にとらわれず新鮮で突飛な発想をする人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①　会長の役割です。増強バカに徹することです。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②　周りからの眼を気にしない強固な意志を持とう。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３　よそ者　</a:t>
            </a:r>
            <a:r>
              <a:rPr lang="ja-JP" altLang="en-US" dirty="0" smtClean="0"/>
              <a:t>・・</a:t>
            </a:r>
            <a:r>
              <a:rPr lang="ja-JP" altLang="en-US" dirty="0" smtClean="0">
                <a:solidFill>
                  <a:srgbClr val="00B0F0"/>
                </a:solidFill>
              </a:rPr>
              <a:t>異なった視点から物事を見られる人（新入会員）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①　新会員周辺の新しい人脈を活用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②　新会員の期待に応えるため、クラブの活動の見直し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19" y="476672"/>
            <a:ext cx="119408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42195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ご静聴ありがとうございました。</a:t>
            </a:r>
            <a:endParaRPr kumimoji="1" lang="ja-JP" altLang="en-US" sz="28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959" y="2132856"/>
            <a:ext cx="7543801" cy="3736238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各クラブの会長・増強委員長様、お疲れさま</a:t>
            </a:r>
            <a:r>
              <a:rPr kumimoji="1" lang="ja-JP" altLang="en-US" dirty="0" err="1" smtClean="0"/>
              <a:t>で</a:t>
            </a:r>
            <a:r>
              <a:rPr kumimoji="1" lang="ja-JP" altLang="en-US" dirty="0" smtClean="0"/>
              <a:t>した。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その年度のクラブの成否は貴方達の意思にかかっています。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今後３～５年後くらいのビジョンを作り、計画的に会員増強がはかれる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ことを期待しています。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会員皆さんで頑張ればすぐにでも会員は２倍、３倍になるでしょう。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国際ロータリー第</a:t>
            </a:r>
            <a:r>
              <a:rPr kumimoji="1" lang="en-US" altLang="ja-JP" dirty="0" smtClean="0">
                <a:solidFill>
                  <a:srgbClr val="FF0000"/>
                </a:solidFill>
              </a:rPr>
              <a:t>2840</a:t>
            </a:r>
            <a:r>
              <a:rPr kumimoji="1" lang="ja-JP" altLang="en-US" dirty="0" smtClean="0">
                <a:solidFill>
                  <a:srgbClr val="FF0000"/>
                </a:solidFill>
              </a:rPr>
              <a:t>地区（群馬）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　　　　　　　　　　　　　　　　直前ガバナー　田中久夫（高崎</a:t>
            </a:r>
            <a:r>
              <a:rPr lang="en-US" altLang="ja-JP" dirty="0" smtClean="0">
                <a:solidFill>
                  <a:srgbClr val="FF0000"/>
                </a:solidFill>
              </a:rPr>
              <a:t>RC</a:t>
            </a:r>
            <a:r>
              <a:rPr lang="ja-JP" altLang="en-US" dirty="0" smtClean="0">
                <a:solidFill>
                  <a:srgbClr val="FF0000"/>
                </a:solidFill>
              </a:rPr>
              <a:t>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765548" cy="13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「新会員セミナー」アンケート（</a:t>
            </a:r>
            <a:r>
              <a:rPr lang="en-US" altLang="ja-JP" sz="2800" dirty="0"/>
              <a:t>2018.2.18</a:t>
            </a:r>
            <a:r>
              <a:rPr lang="ja-JP" altLang="en-US" sz="2800" dirty="0"/>
              <a:t>）から・・・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２．誰からの勧誘が入会を決めたポイントでしたか？</a:t>
            </a:r>
            <a:r>
              <a:rPr lang="ja-JP" altLang="ja-JP" b="1" dirty="0"/>
              <a:t>　</a:t>
            </a:r>
            <a:endParaRPr lang="ja-JP" altLang="ja-JP" dirty="0"/>
          </a:p>
          <a:p>
            <a:r>
              <a:rPr lang="ja-JP" altLang="ja-JP" dirty="0"/>
              <a:t>・ロータリアン、知人、友人（７２）</a:t>
            </a:r>
          </a:p>
          <a:p>
            <a:r>
              <a:rPr lang="ja-JP" altLang="ja-JP" dirty="0"/>
              <a:t>・仕事の取引先・仕事関係者（６４）</a:t>
            </a:r>
          </a:p>
          <a:p>
            <a:r>
              <a:rPr lang="ja-JP" altLang="ja-JP" dirty="0"/>
              <a:t>・前任者からの引き継ぎ（４３）</a:t>
            </a:r>
          </a:p>
          <a:p>
            <a:r>
              <a:rPr lang="ja-JP" altLang="ja-JP" dirty="0"/>
              <a:t>・ＪＣの先輩（１５）</a:t>
            </a:r>
          </a:p>
          <a:p>
            <a:r>
              <a:rPr lang="ja-JP" altLang="ja-JP" dirty="0"/>
              <a:t>・会社指示、方針（１１）</a:t>
            </a:r>
          </a:p>
          <a:p>
            <a:r>
              <a:rPr lang="ja-JP" altLang="ja-JP" dirty="0"/>
              <a:t>・自分の意志（１０）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47321"/>
            <a:ext cx="2130822" cy="30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3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「新会員セミナー」アンケート（</a:t>
            </a:r>
            <a:r>
              <a:rPr lang="en-US" altLang="ja-JP" sz="2800" dirty="0"/>
              <a:t>2018.2.18</a:t>
            </a:r>
            <a:r>
              <a:rPr lang="ja-JP" altLang="en-US" sz="2800" dirty="0"/>
              <a:t>）から・・・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３．入会前に抱いていた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のイメージは？ 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・名士・地元有力者・社長・成功者・お金持ちの集まり（５３）</a:t>
            </a:r>
          </a:p>
          <a:p>
            <a:r>
              <a:rPr lang="ja-JP" altLang="ja-JP" dirty="0"/>
              <a:t>・会費が高い・お金がかかる（４５）</a:t>
            </a:r>
          </a:p>
          <a:p>
            <a:r>
              <a:rPr lang="ja-JP" altLang="ja-JP" dirty="0"/>
              <a:t>・敷居が高い・固いイメージ（３４）</a:t>
            </a:r>
          </a:p>
          <a:p>
            <a:r>
              <a:rPr lang="ja-JP" altLang="ja-JP" dirty="0"/>
              <a:t>・年齢層が高い（２７）</a:t>
            </a:r>
          </a:p>
          <a:p>
            <a:r>
              <a:rPr lang="ja-JP" altLang="ja-JP" dirty="0"/>
              <a:t>・例会・行事が多い、出席が厳しい、時間が取られる（２３）</a:t>
            </a:r>
          </a:p>
          <a:p>
            <a:r>
              <a:rPr lang="ja-JP" altLang="ja-JP" dirty="0"/>
              <a:t>・地域貢献、奉仕活動（１８）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5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「新会員セミナー」アンケート（</a:t>
            </a:r>
            <a:r>
              <a:rPr lang="en-US" altLang="ja-JP" sz="2800" dirty="0"/>
              <a:t>2018.2.18</a:t>
            </a:r>
            <a:r>
              <a:rPr lang="ja-JP" altLang="en-US" sz="2800" dirty="0"/>
              <a:t>）から・・・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４．入会後に感じた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の印象は？ 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・楽しい、意外と楽しい（４８）</a:t>
            </a:r>
          </a:p>
          <a:p>
            <a:r>
              <a:rPr lang="ja-JP" altLang="ja-JP" dirty="0"/>
              <a:t>・親しみやすい、優しく接してくれる（４１）</a:t>
            </a:r>
          </a:p>
          <a:p>
            <a:r>
              <a:rPr lang="ja-JP" altLang="ja-JP" dirty="0"/>
              <a:t>・仲が良い、居心地がよい、アットホームな雰囲気（２１）</a:t>
            </a:r>
          </a:p>
          <a:p>
            <a:r>
              <a:rPr lang="ja-JP" altLang="ja-JP" dirty="0"/>
              <a:t>・異業種交流（１８）</a:t>
            </a:r>
          </a:p>
          <a:p>
            <a:r>
              <a:rPr lang="ja-JP" altLang="ja-JP" dirty="0"/>
              <a:t>・対人関係が広がり知り合いが増えた（１１）</a:t>
            </a:r>
          </a:p>
          <a:p>
            <a:r>
              <a:rPr lang="ja-JP" altLang="ja-JP" dirty="0"/>
              <a:t>・会費が高い、お金がかかる（１０）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7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「新会員セミナー」アンケート（</a:t>
            </a:r>
            <a:r>
              <a:rPr lang="en-US" altLang="ja-JP" sz="2800" dirty="0"/>
              <a:t>2018.2.18</a:t>
            </a:r>
            <a:r>
              <a:rPr lang="ja-JP" altLang="en-US" sz="2800" dirty="0"/>
              <a:t>）から・・・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５．いまの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で満足していることは？</a:t>
            </a:r>
            <a:r>
              <a:rPr lang="ja-JP" altLang="ja-JP" b="1" dirty="0"/>
              <a:t>　</a:t>
            </a:r>
            <a:endParaRPr lang="ja-JP" altLang="ja-JP" dirty="0"/>
          </a:p>
          <a:p>
            <a:r>
              <a:rPr lang="ja-JP" altLang="ja-JP" dirty="0"/>
              <a:t>・人脈・知人・仲間ができた（８３）</a:t>
            </a:r>
          </a:p>
          <a:p>
            <a:r>
              <a:rPr lang="ja-JP" altLang="ja-JP" dirty="0"/>
              <a:t>・異業種の知人・仲間ができた（６５）</a:t>
            </a:r>
          </a:p>
          <a:p>
            <a:r>
              <a:rPr lang="ja-JP" altLang="ja-JP" dirty="0"/>
              <a:t>・見識、視野が広がった（１２）</a:t>
            </a:r>
          </a:p>
          <a:p>
            <a:r>
              <a:rPr lang="ja-JP" altLang="ja-JP" dirty="0"/>
              <a:t>・先輩の話がきける・話ができる（８）</a:t>
            </a:r>
          </a:p>
          <a:p>
            <a:r>
              <a:rPr lang="ja-JP" altLang="ja-JP" dirty="0"/>
              <a:t>・親しみやすい、優しく接してくれる（７）</a:t>
            </a:r>
          </a:p>
          <a:p>
            <a:r>
              <a:rPr lang="ja-JP" altLang="ja-JP" dirty="0"/>
              <a:t>・奉仕活動が行える（５）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06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「新会員セミナー」アンケート（</a:t>
            </a:r>
            <a:r>
              <a:rPr lang="en-US" altLang="ja-JP" sz="2800" dirty="0"/>
              <a:t>2018.2.18</a:t>
            </a:r>
            <a:r>
              <a:rPr lang="ja-JP" altLang="en-US" sz="2800" dirty="0"/>
              <a:t>）から・・・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６．いまの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で不満に思うことは？ 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・特になし（９４）</a:t>
            </a:r>
          </a:p>
          <a:p>
            <a:r>
              <a:rPr lang="ja-JP" altLang="ja-JP" dirty="0"/>
              <a:t>・同年代（回答者４０代）の会員が少ない、増えて欲しい（１２）</a:t>
            </a:r>
          </a:p>
          <a:p>
            <a:r>
              <a:rPr lang="ja-JP" altLang="ja-JP" dirty="0"/>
              <a:t>・女性会員が少ない（１１）</a:t>
            </a:r>
          </a:p>
          <a:p>
            <a:r>
              <a:rPr lang="ja-JP" altLang="ja-JP" dirty="0"/>
              <a:t>・会員数が少ない（６）</a:t>
            </a:r>
          </a:p>
          <a:p>
            <a:r>
              <a:rPr lang="ja-JP" altLang="ja-JP" dirty="0"/>
              <a:t>・会費が高い、お金がかかる（６）</a:t>
            </a:r>
          </a:p>
          <a:p>
            <a:r>
              <a:rPr lang="ja-JP" altLang="ja-JP" dirty="0"/>
              <a:t>・例会（昼）に出席できない（５）・例会の回数が多い（５）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9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「新会員セミナー」アンケート（</a:t>
            </a:r>
            <a:r>
              <a:rPr lang="en-US" altLang="ja-JP" sz="2800" dirty="0"/>
              <a:t>2018.2.18</a:t>
            </a:r>
            <a:r>
              <a:rPr lang="ja-JP" altLang="en-US" sz="2800" dirty="0"/>
              <a:t>）から・・・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b="1" dirty="0">
                <a:solidFill>
                  <a:srgbClr val="00B0F0"/>
                </a:solidFill>
              </a:rPr>
              <a:t>７．いまの</a:t>
            </a:r>
            <a:r>
              <a:rPr lang="en-US" altLang="ja-JP" b="1" dirty="0">
                <a:solidFill>
                  <a:srgbClr val="00B0F0"/>
                </a:solidFill>
              </a:rPr>
              <a:t>RC</a:t>
            </a:r>
            <a:r>
              <a:rPr lang="ja-JP" altLang="ja-JP" b="1" dirty="0">
                <a:solidFill>
                  <a:srgbClr val="00B0F0"/>
                </a:solidFill>
              </a:rPr>
              <a:t>はどうすれば良くなると思いますか？</a:t>
            </a:r>
            <a:endParaRPr lang="ja-JP" altLang="ja-JP" dirty="0">
              <a:solidFill>
                <a:srgbClr val="00B0F0"/>
              </a:solidFill>
            </a:endParaRPr>
          </a:p>
          <a:p>
            <a:r>
              <a:rPr lang="ja-JP" altLang="ja-JP" dirty="0"/>
              <a:t>・若い会員を増やし、育成する（６１）</a:t>
            </a:r>
          </a:p>
          <a:p>
            <a:r>
              <a:rPr lang="ja-JP" altLang="ja-JP" dirty="0"/>
              <a:t>・広報の充実・活動をアピールするイベントの開催（１９）</a:t>
            </a:r>
          </a:p>
          <a:p>
            <a:r>
              <a:rPr lang="ja-JP" altLang="ja-JP" dirty="0"/>
              <a:t>・夜間例会を増やす（１８）</a:t>
            </a:r>
          </a:p>
          <a:p>
            <a:r>
              <a:rPr lang="ja-JP" altLang="ja-JP" dirty="0"/>
              <a:t>・現状に満足（１５）</a:t>
            </a:r>
          </a:p>
          <a:p>
            <a:r>
              <a:rPr lang="ja-JP" altLang="ja-JP" dirty="0"/>
              <a:t>・女性会員を増やす（１０）</a:t>
            </a:r>
          </a:p>
          <a:p>
            <a:r>
              <a:rPr lang="ja-JP" altLang="ja-JP" dirty="0"/>
              <a:t>・会費を下げる、金銭負担を減らす（８）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2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824</TotalTime>
  <Words>908</Words>
  <Application>Microsoft Office PowerPoint</Application>
  <PresentationFormat>画面に合わせる (4:3)</PresentationFormat>
  <Paragraphs>296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7" baseType="lpstr">
      <vt:lpstr>ＭＳ Ｐゴシック</vt:lpstr>
      <vt:lpstr>Calibri</vt:lpstr>
      <vt:lpstr>Calibri Light</vt:lpstr>
      <vt:lpstr>レトロスペクト</vt:lpstr>
      <vt:lpstr>クラブを元気にする秘訣  　　　～それにはやっぱり会員増強が１番～</vt:lpstr>
      <vt:lpstr>高崎RCの会員数推移は・・・</vt:lpstr>
      <vt:lpstr>　地区「新会員セミナー」アンケート（2018.2.18）から・・・  　　回答者数 ２１４名　（男性 １８３名・女性 ３０名・不明 １名）</vt:lpstr>
      <vt:lpstr>「新会員セミナー」アンケート（2018.2.18）から・・・</vt:lpstr>
      <vt:lpstr>「新会員セミナー」アンケート（2018.2.18）から・・・</vt:lpstr>
      <vt:lpstr>「新会員セミナー」アンケート（2018.2.18）から・・・</vt:lpstr>
      <vt:lpstr>「新会員セミナー」アンケート（2018.2.18）から・・・</vt:lpstr>
      <vt:lpstr>「新会員セミナー」アンケート（2018.2.18）から・・・</vt:lpstr>
      <vt:lpstr>「新会員セミナー」アンケート（2018.2.18）から・・・</vt:lpstr>
      <vt:lpstr>　次いで　内部事情の熟知？</vt:lpstr>
      <vt:lpstr>地区「会員増強セミナー」アンケート（2018.4.27)から・・・</vt:lpstr>
      <vt:lpstr>「会員増強セミナー」アンケート（2018.4.27)から・・・</vt:lpstr>
      <vt:lpstr>「会員増強セミナー」アンケート（2018.4.27)から・・・</vt:lpstr>
      <vt:lpstr>「会員増強セミナー」アンケート（2018.4.27)から・・・</vt:lpstr>
      <vt:lpstr>「会員増強セミナー」アンケート（2018.4.27)から・・・</vt:lpstr>
      <vt:lpstr>「会員増強セミナー」アンケート（2018.4.27)から・・・</vt:lpstr>
      <vt:lpstr>「会員増強セミナー」アンケート（2018.4.27)から・・・</vt:lpstr>
      <vt:lpstr>「会員増強セミナー」アンケート（2018.4.27)から・・・</vt:lpstr>
      <vt:lpstr>「会員増強セミナー」アンケート（2018.4.27)から・・・</vt:lpstr>
      <vt:lpstr>以上から・・・</vt:lpstr>
      <vt:lpstr> </vt:lpstr>
      <vt:lpstr>PowerPoint プレゼンテーション</vt:lpstr>
      <vt:lpstr>PowerPoint プレゼンテーション</vt:lpstr>
      <vt:lpstr>PowerPoint プレゼンテーション</vt:lpstr>
      <vt:lpstr>そして、クラブを元気にするには・・・</vt:lpstr>
      <vt:lpstr>ﾛｰﾀﾘｰを本当に楽しんでいるのは？</vt:lpstr>
      <vt:lpstr>Ⅰ　例会等の工夫</vt:lpstr>
      <vt:lpstr>Ⅱ　毎月開催した「夜間・会員増強会議」</vt:lpstr>
      <vt:lpstr>Ⅲ　持ち歩く三種の神器</vt:lpstr>
      <vt:lpstr>最後に</vt:lpstr>
      <vt:lpstr>付録：　本当に最後のまとめ</vt:lpstr>
      <vt:lpstr>つまり</vt:lpstr>
      <vt:lpstr>ご静聴ありがとうございました。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会員増強のコツ ～生意気のようですが聞いてください～</dc:title>
  <dc:creator>FJ-USER</dc:creator>
  <cp:lastModifiedBy>USER</cp:lastModifiedBy>
  <cp:revision>162</cp:revision>
  <cp:lastPrinted>2018-07-23T13:03:45Z</cp:lastPrinted>
  <dcterms:created xsi:type="dcterms:W3CDTF">2014-12-16T05:54:25Z</dcterms:created>
  <dcterms:modified xsi:type="dcterms:W3CDTF">2018-07-23T13:19:53Z</dcterms:modified>
</cp:coreProperties>
</file>