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423038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262832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287769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272358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110537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191263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10366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332647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258201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6522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79DCD0-0C80-43F5-A8CF-E8E210EA0EEF}" type="datetimeFigureOut">
              <a:rPr kumimoji="1" lang="ja-JP" altLang="en-US" smtClean="0"/>
              <a:t>2018/7/28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119592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9000">
              <a:schemeClr val="accent1">
                <a:lumMod val="5000"/>
                <a:lumOff val="95000"/>
              </a:schemeClr>
            </a:gs>
            <a:gs pos="74000">
              <a:schemeClr val="accent4">
                <a:lumMod val="20000"/>
                <a:lumOff val="80000"/>
              </a:schemeClr>
            </a:gs>
            <a:gs pos="96000">
              <a:schemeClr val="accent4">
                <a:lumMod val="40000"/>
                <a:lumOff val="60000"/>
              </a:schemeClr>
            </a:gs>
            <a:gs pos="7000">
              <a:schemeClr val="accent4">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9DCD0-0C80-43F5-A8CF-E8E210EA0EEF}" type="datetimeFigureOut">
              <a:rPr kumimoji="1" lang="ja-JP" altLang="en-US" smtClean="0"/>
              <a:t>2018/7/28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B0D24-DC41-4E3C-BF51-D9EB29D595CF}" type="slidenum">
              <a:rPr kumimoji="1" lang="ja-JP" altLang="en-US" smtClean="0"/>
              <a:t>‹#›</a:t>
            </a:fld>
            <a:endParaRPr kumimoji="1" lang="ja-JP" altLang="en-US"/>
          </a:p>
        </p:txBody>
      </p:sp>
    </p:spTree>
    <p:extLst>
      <p:ext uri="{BB962C8B-B14F-4D97-AF65-F5344CB8AC3E}">
        <p14:creationId xmlns:p14="http://schemas.microsoft.com/office/powerpoint/2010/main" val="365672968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3038" y="762151"/>
            <a:ext cx="5724645" cy="2308324"/>
          </a:xfrm>
          <a:prstGeom prst="rect">
            <a:avLst/>
          </a:prstGeom>
          <a:noFill/>
        </p:spPr>
        <p:txBody>
          <a:bodyPr wrap="none" rtlCol="0">
            <a:spAutoFit/>
          </a:bodyPr>
          <a:lstStyle/>
          <a:p>
            <a:pPr algn="ctr"/>
            <a:r>
              <a:rPr kumimoji="1" lang="ja-JP" altLang="en-US" sz="7200" dirty="0" smtClean="0">
                <a:latin typeface="HG正楷書体-PRO" panose="03000600000000000000" pitchFamily="66" charset="-128"/>
                <a:ea typeface="HG正楷書体-PRO" panose="03000600000000000000" pitchFamily="66" charset="-128"/>
              </a:rPr>
              <a:t>会員増強に</a:t>
            </a:r>
            <a:endParaRPr kumimoji="1" lang="en-US" altLang="ja-JP" sz="7200" dirty="0" smtClean="0">
              <a:latin typeface="HG正楷書体-PRO" panose="03000600000000000000" pitchFamily="66" charset="-128"/>
              <a:ea typeface="HG正楷書体-PRO" panose="03000600000000000000" pitchFamily="66" charset="-128"/>
            </a:endParaRPr>
          </a:p>
          <a:p>
            <a:pPr algn="ctr"/>
            <a:r>
              <a:rPr kumimoji="1" lang="ja-JP" altLang="en-US" sz="7200" dirty="0" smtClean="0">
                <a:latin typeface="HG正楷書体-PRO" panose="03000600000000000000" pitchFamily="66" charset="-128"/>
                <a:ea typeface="HG正楷書体-PRO" panose="03000600000000000000" pitchFamily="66" charset="-128"/>
              </a:rPr>
              <a:t>つながる広報</a:t>
            </a:r>
            <a:endParaRPr kumimoji="1" lang="ja-JP" altLang="en-US" sz="7200" dirty="0">
              <a:latin typeface="HG正楷書体-PRO" panose="03000600000000000000" pitchFamily="66" charset="-128"/>
              <a:ea typeface="HG正楷書体-PRO" panose="03000600000000000000" pitchFamily="66" charset="-128"/>
            </a:endParaRPr>
          </a:p>
        </p:txBody>
      </p:sp>
      <p:pic>
        <p:nvPicPr>
          <p:cNvPr id="5" name="図 4"/>
          <p:cNvPicPr>
            <a:picLocks noChangeAspect="1"/>
          </p:cNvPicPr>
          <p:nvPr/>
        </p:nvPicPr>
        <p:blipFill>
          <a:blip r:embed="rId2"/>
          <a:stretch>
            <a:fillRect/>
          </a:stretch>
        </p:blipFill>
        <p:spPr>
          <a:xfrm>
            <a:off x="7307795" y="1612157"/>
            <a:ext cx="4433444" cy="3463628"/>
          </a:xfrm>
          <a:prstGeom prst="rect">
            <a:avLst/>
          </a:prstGeom>
        </p:spPr>
      </p:pic>
      <p:sp>
        <p:nvSpPr>
          <p:cNvPr id="6" name="テキスト ボックス 5"/>
          <p:cNvSpPr txBox="1"/>
          <p:nvPr/>
        </p:nvSpPr>
        <p:spPr>
          <a:xfrm>
            <a:off x="863870" y="3885226"/>
            <a:ext cx="5262979" cy="2062103"/>
          </a:xfrm>
          <a:prstGeom prst="rect">
            <a:avLst/>
          </a:prstGeom>
          <a:noFill/>
        </p:spPr>
        <p:txBody>
          <a:bodyPr wrap="none" rtlCol="0">
            <a:spAutoFit/>
          </a:bodyPr>
          <a:lstStyle/>
          <a:p>
            <a:pPr algn="ctr"/>
            <a:r>
              <a:rPr lang="ja-JP" altLang="en-US" sz="3200" dirty="0">
                <a:latin typeface="HG正楷書体-PRO" panose="03000600000000000000" pitchFamily="66" charset="-128"/>
                <a:ea typeface="HG正楷書体-PRO" panose="03000600000000000000" pitchFamily="66" charset="-128"/>
              </a:rPr>
              <a:t>国際ロータリー第</a:t>
            </a:r>
            <a:r>
              <a:rPr lang="en-US" altLang="ja-JP" sz="3200" dirty="0">
                <a:latin typeface="HG正楷書体-PRO" panose="03000600000000000000" pitchFamily="66" charset="-128"/>
                <a:ea typeface="HG正楷書体-PRO" panose="03000600000000000000" pitchFamily="66" charset="-128"/>
              </a:rPr>
              <a:t>2650</a:t>
            </a:r>
            <a:r>
              <a:rPr lang="ja-JP" altLang="en-US" sz="3200" dirty="0">
                <a:latin typeface="HG正楷書体-PRO" panose="03000600000000000000" pitchFamily="66" charset="-128"/>
                <a:ea typeface="HG正楷書体-PRO" panose="03000600000000000000" pitchFamily="66" charset="-128"/>
              </a:rPr>
              <a:t>地区</a:t>
            </a:r>
          </a:p>
          <a:p>
            <a:pPr algn="ctr"/>
            <a:r>
              <a:rPr lang="en-US" altLang="ja-JP" sz="3200" dirty="0" smtClean="0">
                <a:latin typeface="HG正楷書体-PRO" panose="03000600000000000000" pitchFamily="66" charset="-128"/>
                <a:ea typeface="HG正楷書体-PRO" panose="03000600000000000000" pitchFamily="66" charset="-128"/>
              </a:rPr>
              <a:t>201</a:t>
            </a:r>
            <a:r>
              <a:rPr lang="en-US" altLang="ja-JP" sz="3200" dirty="0" smtClean="0">
                <a:latin typeface="HG正楷書体-PRO" panose="03000600000000000000" pitchFamily="66" charset="-128"/>
                <a:ea typeface="HG正楷書体-PRO" panose="03000600000000000000" pitchFamily="66" charset="-128"/>
              </a:rPr>
              <a:t>8</a:t>
            </a:r>
            <a:r>
              <a:rPr lang="en-US" altLang="ja-JP" sz="3200" dirty="0" smtClean="0">
                <a:latin typeface="HG正楷書体-PRO" panose="03000600000000000000" pitchFamily="66" charset="-128"/>
                <a:ea typeface="HG正楷書体-PRO" panose="03000600000000000000" pitchFamily="66" charset="-128"/>
              </a:rPr>
              <a:t>-1</a:t>
            </a:r>
            <a:r>
              <a:rPr lang="en-US" altLang="ja-JP" sz="3200" dirty="0">
                <a:latin typeface="HG正楷書体-PRO" panose="03000600000000000000" pitchFamily="66" charset="-128"/>
                <a:ea typeface="HG正楷書体-PRO" panose="03000600000000000000" pitchFamily="66" charset="-128"/>
              </a:rPr>
              <a:t>9</a:t>
            </a:r>
            <a:r>
              <a:rPr lang="ja-JP" altLang="en-US" sz="3200" dirty="0" smtClean="0">
                <a:latin typeface="HG正楷書体-PRO" panose="03000600000000000000" pitchFamily="66" charset="-128"/>
                <a:ea typeface="HG正楷書体-PRO" panose="03000600000000000000" pitchFamily="66" charset="-128"/>
              </a:rPr>
              <a:t>年度</a:t>
            </a:r>
            <a:r>
              <a:rPr lang="ja-JP" altLang="en-US" sz="3200" dirty="0">
                <a:latin typeface="HG正楷書体-PRO" panose="03000600000000000000" pitchFamily="66" charset="-128"/>
                <a:ea typeface="HG正楷書体-PRO" panose="03000600000000000000" pitchFamily="66" charset="-128"/>
              </a:rPr>
              <a:t>広報委員会</a:t>
            </a:r>
          </a:p>
          <a:p>
            <a:pPr algn="ctr"/>
            <a:r>
              <a:rPr lang="ja-JP" altLang="en-US" sz="3200" dirty="0">
                <a:latin typeface="HG正楷書体-PRO" panose="03000600000000000000" pitchFamily="66" charset="-128"/>
                <a:ea typeface="HG正楷書体-PRO" panose="03000600000000000000" pitchFamily="66" charset="-128"/>
              </a:rPr>
              <a:t>委員長　髙野　治</a:t>
            </a:r>
          </a:p>
          <a:p>
            <a:pPr algn="ctr"/>
            <a:r>
              <a:rPr lang="ja-JP" altLang="en-US" sz="3200" dirty="0">
                <a:latin typeface="HG正楷書体-PRO" panose="03000600000000000000" pitchFamily="66" charset="-128"/>
                <a:ea typeface="HG正楷書体-PRO" panose="03000600000000000000" pitchFamily="66" charset="-128"/>
              </a:rPr>
              <a:t>（奈良大宮ＲＣ）</a:t>
            </a:r>
          </a:p>
        </p:txBody>
      </p:sp>
    </p:spTree>
    <p:extLst>
      <p:ext uri="{BB962C8B-B14F-4D97-AF65-F5344CB8AC3E}">
        <p14:creationId xmlns:p14="http://schemas.microsoft.com/office/powerpoint/2010/main" val="178921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3943" y="746975"/>
            <a:ext cx="7263527"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はて、なぜ私は今のクラブに入っているのだろう？</a:t>
            </a:r>
          </a:p>
        </p:txBody>
      </p:sp>
      <p:sp>
        <p:nvSpPr>
          <p:cNvPr id="4" name="テキスト ボックス 3"/>
          <p:cNvSpPr txBox="1"/>
          <p:nvPr/>
        </p:nvSpPr>
        <p:spPr>
          <a:xfrm>
            <a:off x="643943" y="1584101"/>
            <a:ext cx="4185761"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理由はいくつかあると思う。</a:t>
            </a:r>
          </a:p>
        </p:txBody>
      </p:sp>
      <p:sp>
        <p:nvSpPr>
          <p:cNvPr id="5" name="テキスト ボックス 4"/>
          <p:cNvSpPr txBox="1"/>
          <p:nvPr/>
        </p:nvSpPr>
        <p:spPr>
          <a:xfrm>
            <a:off x="851899" y="2435093"/>
            <a:ext cx="357020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知り合いに誘われたから</a:t>
            </a:r>
          </a:p>
        </p:txBody>
      </p:sp>
      <p:sp>
        <p:nvSpPr>
          <p:cNvPr id="6" name="テキスト ボックス 5"/>
          <p:cNvSpPr txBox="1"/>
          <p:nvPr/>
        </p:nvSpPr>
        <p:spPr>
          <a:xfrm>
            <a:off x="797831" y="3112714"/>
            <a:ext cx="449353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父親や前任者の後を引き継いで</a:t>
            </a:r>
          </a:p>
        </p:txBody>
      </p:sp>
      <p:sp>
        <p:nvSpPr>
          <p:cNvPr id="8" name="テキスト ボックス 7"/>
          <p:cNvSpPr txBox="1"/>
          <p:nvPr/>
        </p:nvSpPr>
        <p:spPr>
          <a:xfrm>
            <a:off x="797831" y="4641327"/>
            <a:ext cx="4801314"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奉仕活動や社会貢献がしたかった</a:t>
            </a:r>
            <a:endParaRPr kumimoji="1" lang="en-US" altLang="ja-JP" sz="2400" dirty="0" smtClean="0">
              <a:latin typeface="HG正楷書体-PRO" panose="03000600000000000000" pitchFamily="66" charset="-128"/>
              <a:ea typeface="HG正楷書体-PRO" panose="03000600000000000000" pitchFamily="66" charset="-128"/>
            </a:endParaRPr>
          </a:p>
        </p:txBody>
      </p:sp>
      <p:sp>
        <p:nvSpPr>
          <p:cNvPr id="10" name="テキスト ボックス 9"/>
          <p:cNvSpPr txBox="1"/>
          <p:nvPr/>
        </p:nvSpPr>
        <p:spPr>
          <a:xfrm>
            <a:off x="855237" y="3906244"/>
            <a:ext cx="3877985" cy="461665"/>
          </a:xfrm>
          <a:prstGeom prst="rect">
            <a:avLst/>
          </a:prstGeom>
          <a:noFill/>
        </p:spPr>
        <p:txBody>
          <a:bodyPr wrap="none" rtlCol="0">
            <a:spAutoFit/>
          </a:bodyPr>
          <a:lstStyle/>
          <a:p>
            <a:r>
              <a:rPr lang="ja-JP" altLang="en-US" sz="2400" dirty="0">
                <a:latin typeface="HG正楷書体-PRO" panose="03000600000000000000" pitchFamily="66" charset="-128"/>
                <a:ea typeface="HG正楷書体-PRO" panose="03000600000000000000" pitchFamily="66" charset="-128"/>
              </a:rPr>
              <a:t>人脈や仲間を</a:t>
            </a:r>
            <a:r>
              <a:rPr lang="ja-JP" altLang="en-US" sz="2400" dirty="0" smtClean="0">
                <a:latin typeface="HG正楷書体-PRO" panose="03000600000000000000" pitchFamily="66" charset="-128"/>
                <a:ea typeface="HG正楷書体-PRO" panose="03000600000000000000" pitchFamily="66" charset="-128"/>
              </a:rPr>
              <a:t>作りたかった</a:t>
            </a:r>
            <a:endParaRPr lang="ja-JP" altLang="en-US" sz="2400" dirty="0">
              <a:latin typeface="HG正楷書体-PRO" panose="03000600000000000000" pitchFamily="66" charset="-128"/>
              <a:ea typeface="HG正楷書体-PRO" panose="03000600000000000000" pitchFamily="66" charset="-128"/>
            </a:endParaRPr>
          </a:p>
        </p:txBody>
      </p:sp>
      <p:sp>
        <p:nvSpPr>
          <p:cNvPr id="11" name="テキスト ボックス 10"/>
          <p:cNvSpPr txBox="1"/>
          <p:nvPr/>
        </p:nvSpPr>
        <p:spPr>
          <a:xfrm>
            <a:off x="797831" y="5665690"/>
            <a:ext cx="9417963"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殆どが縁故によるもので、自ら門戸を叩いたのはごく一部と思う。</a:t>
            </a:r>
          </a:p>
        </p:txBody>
      </p:sp>
    </p:spTree>
    <p:extLst>
      <p:ext uri="{BB962C8B-B14F-4D97-AF65-F5344CB8AC3E}">
        <p14:creationId xmlns:p14="http://schemas.microsoft.com/office/powerpoint/2010/main" val="39696880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1817" y="727361"/>
            <a:ext cx="7263527" cy="830997"/>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会員増強につながる広報ということを考えたとき、</a:t>
            </a:r>
            <a:endParaRPr kumimoji="1" lang="en-US" altLang="ja-JP" sz="2400" dirty="0" smtClean="0">
              <a:latin typeface="HG正楷書体-PRO" panose="03000600000000000000" pitchFamily="66" charset="-128"/>
              <a:ea typeface="HG正楷書体-PRO" panose="03000600000000000000" pitchFamily="66" charset="-128"/>
            </a:endParaRPr>
          </a:p>
          <a:p>
            <a:r>
              <a:rPr kumimoji="1" lang="ja-JP" altLang="en-US" sz="2400" dirty="0" smtClean="0">
                <a:latin typeface="HG正楷書体-PRO" panose="03000600000000000000" pitchFamily="66" charset="-128"/>
                <a:ea typeface="HG正楷書体-PRO" panose="03000600000000000000" pitchFamily="66" charset="-128"/>
              </a:rPr>
              <a:t>「口コミ」が最も大事だと思う。</a:t>
            </a:r>
          </a:p>
        </p:txBody>
      </p:sp>
      <p:sp>
        <p:nvSpPr>
          <p:cNvPr id="3" name="テキスト ボックス 2"/>
          <p:cNvSpPr txBox="1"/>
          <p:nvPr/>
        </p:nvSpPr>
        <p:spPr>
          <a:xfrm>
            <a:off x="734095" y="2021982"/>
            <a:ext cx="10341293"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「口コミ」がよくなるためには、クラブと会員が活性化されている必要。</a:t>
            </a:r>
          </a:p>
        </p:txBody>
      </p:sp>
      <p:sp>
        <p:nvSpPr>
          <p:cNvPr id="4" name="テキスト ボックス 3"/>
          <p:cNvSpPr txBox="1"/>
          <p:nvPr/>
        </p:nvSpPr>
        <p:spPr>
          <a:xfrm>
            <a:off x="734095" y="2846742"/>
            <a:ext cx="787908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そのためには、参加すること、知ることが重要である。</a:t>
            </a:r>
          </a:p>
        </p:txBody>
      </p:sp>
      <p:sp>
        <p:nvSpPr>
          <p:cNvPr id="5" name="テキスト ボックス 4"/>
          <p:cNvSpPr txBox="1"/>
          <p:nvPr/>
        </p:nvSpPr>
        <p:spPr>
          <a:xfrm>
            <a:off x="734095" y="3661893"/>
            <a:ext cx="10463992" cy="830997"/>
          </a:xfrm>
          <a:prstGeom prst="rect">
            <a:avLst/>
          </a:prstGeom>
          <a:noFill/>
        </p:spPr>
        <p:txBody>
          <a:bodyPr wrap="squar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参加するためには、まずは参加したいなと思える親睦活動や奉仕活動を行うことが大事。</a:t>
            </a:r>
          </a:p>
        </p:txBody>
      </p:sp>
      <p:sp>
        <p:nvSpPr>
          <p:cNvPr id="6" name="テキスト ボックス 5"/>
          <p:cNvSpPr txBox="1"/>
          <p:nvPr/>
        </p:nvSpPr>
        <p:spPr>
          <a:xfrm>
            <a:off x="734095" y="4725682"/>
            <a:ext cx="449353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知るためには内部広報が大事。</a:t>
            </a:r>
          </a:p>
        </p:txBody>
      </p:sp>
      <p:sp>
        <p:nvSpPr>
          <p:cNvPr id="7" name="テキスト ボックス 6"/>
          <p:cNvSpPr txBox="1"/>
          <p:nvPr/>
        </p:nvSpPr>
        <p:spPr>
          <a:xfrm>
            <a:off x="734095" y="5420139"/>
            <a:ext cx="11091696" cy="1200329"/>
          </a:xfrm>
          <a:prstGeom prst="rect">
            <a:avLst/>
          </a:prstGeom>
          <a:noFill/>
        </p:spPr>
        <p:txBody>
          <a:bodyPr wrap="square" rtlCol="0">
            <a:spAutoFit/>
          </a:bodyPr>
          <a:lstStyle/>
          <a:p>
            <a:r>
              <a:rPr kumimoji="1" lang="ja-JP" altLang="en-US" sz="2400" dirty="0" smtClean="0">
                <a:latin typeface="HG正楷書体-PRO" panose="03000600000000000000" pitchFamily="66" charset="-128"/>
                <a:ea typeface="HG正楷書体-PRO" panose="03000600000000000000" pitchFamily="66" charset="-128"/>
              </a:rPr>
              <a:t>親睦がうまくいっていない、ろくな奉仕もしていない、ロータリーのこと、クラブの情報に関しても興味がないでは、ろくな広報はできない＝会員増強にはつながらない。</a:t>
            </a:r>
          </a:p>
        </p:txBody>
      </p:sp>
    </p:spTree>
    <p:extLst>
      <p:ext uri="{BB962C8B-B14F-4D97-AF65-F5344CB8AC3E}">
        <p14:creationId xmlns:p14="http://schemas.microsoft.com/office/powerpoint/2010/main" val="20268449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3360" y="606293"/>
            <a:ext cx="357020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知り合いに誘われたから</a:t>
            </a:r>
          </a:p>
        </p:txBody>
      </p:sp>
      <p:sp>
        <p:nvSpPr>
          <p:cNvPr id="3" name="テキスト ボックス 2"/>
          <p:cNvSpPr txBox="1"/>
          <p:nvPr/>
        </p:nvSpPr>
        <p:spPr>
          <a:xfrm>
            <a:off x="613360" y="3746896"/>
            <a:ext cx="449353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父親や前任者の後を引き継いで</a:t>
            </a:r>
          </a:p>
        </p:txBody>
      </p:sp>
      <p:sp>
        <p:nvSpPr>
          <p:cNvPr id="4" name="右矢印 3"/>
          <p:cNvSpPr/>
          <p:nvPr/>
        </p:nvSpPr>
        <p:spPr>
          <a:xfrm>
            <a:off x="4183568" y="700711"/>
            <a:ext cx="560710" cy="27282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999703" y="661753"/>
            <a:ext cx="6032421"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選択の余地がある場合とない場合がある。</a:t>
            </a:r>
          </a:p>
        </p:txBody>
      </p:sp>
      <p:sp>
        <p:nvSpPr>
          <p:cNvPr id="6" name="テキスト ボックス 5"/>
          <p:cNvSpPr txBox="1"/>
          <p:nvPr/>
        </p:nvSpPr>
        <p:spPr>
          <a:xfrm>
            <a:off x="613360" y="1350629"/>
            <a:ext cx="695575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選択の余地がある場合、何が決め手となったか？</a:t>
            </a:r>
          </a:p>
        </p:txBody>
      </p:sp>
      <p:sp>
        <p:nvSpPr>
          <p:cNvPr id="7" name="テキスト ボックス 6"/>
          <p:cNvSpPr txBox="1"/>
          <p:nvPr/>
        </p:nvSpPr>
        <p:spPr>
          <a:xfrm>
            <a:off x="613360" y="2039505"/>
            <a:ext cx="695575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やはり口コミに負うところは大きかったのでは？</a:t>
            </a:r>
          </a:p>
        </p:txBody>
      </p:sp>
      <p:sp>
        <p:nvSpPr>
          <p:cNvPr id="8" name="テキスト ボックス 7"/>
          <p:cNvSpPr txBox="1"/>
          <p:nvPr/>
        </p:nvSpPr>
        <p:spPr>
          <a:xfrm>
            <a:off x="613360" y="2812438"/>
            <a:ext cx="8494633"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誘ってくれる方の熱意、その方から垣間見えるクラブの良さ</a:t>
            </a:r>
          </a:p>
        </p:txBody>
      </p:sp>
      <p:sp>
        <p:nvSpPr>
          <p:cNvPr id="10" name="右矢印 9"/>
          <p:cNvSpPr/>
          <p:nvPr/>
        </p:nvSpPr>
        <p:spPr>
          <a:xfrm>
            <a:off x="5106898" y="3841314"/>
            <a:ext cx="560710" cy="27282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855110" y="3503614"/>
            <a:ext cx="5973096" cy="830997"/>
          </a:xfrm>
          <a:prstGeom prst="rect">
            <a:avLst/>
          </a:prstGeom>
          <a:noFill/>
        </p:spPr>
        <p:txBody>
          <a:bodyPr wrap="square" rtlCol="0">
            <a:spAutoFit/>
          </a:bodyPr>
          <a:lstStyle/>
          <a:p>
            <a:r>
              <a:rPr kumimoji="1" lang="ja-JP" altLang="en-US" sz="2400" dirty="0" smtClean="0">
                <a:latin typeface="HG正楷書体-PRO" panose="03000600000000000000" pitchFamily="66" charset="-128"/>
                <a:ea typeface="HG正楷書体-PRO" panose="03000600000000000000" pitchFamily="66" charset="-128"/>
              </a:rPr>
              <a:t>選択の余地がないことが多い。でも父親や前任者</a:t>
            </a:r>
            <a:r>
              <a:rPr kumimoji="1" lang="en-US" altLang="ja-JP" sz="2400" dirty="0" smtClean="0">
                <a:latin typeface="HG正楷書体-PRO" panose="03000600000000000000" pitchFamily="66" charset="-128"/>
                <a:ea typeface="HG正楷書体-PRO" panose="03000600000000000000" pitchFamily="66" charset="-128"/>
              </a:rPr>
              <a:t>(</a:t>
            </a:r>
            <a:r>
              <a:rPr kumimoji="1" lang="ja-JP" altLang="en-US" sz="2400" dirty="0" smtClean="0">
                <a:latin typeface="HG正楷書体-PRO" panose="03000600000000000000" pitchFamily="66" charset="-128"/>
                <a:ea typeface="HG正楷書体-PRO" panose="03000600000000000000" pitchFamily="66" charset="-128"/>
              </a:rPr>
              <a:t>組織）が選択することがある。</a:t>
            </a:r>
          </a:p>
        </p:txBody>
      </p:sp>
      <p:sp>
        <p:nvSpPr>
          <p:cNvPr id="12" name="テキスト ボックス 11"/>
          <p:cNvSpPr txBox="1"/>
          <p:nvPr/>
        </p:nvSpPr>
        <p:spPr>
          <a:xfrm>
            <a:off x="781665" y="4896465"/>
            <a:ext cx="695575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後任の方を入れようと思えるクラブ作りが必要。</a:t>
            </a:r>
          </a:p>
        </p:txBody>
      </p:sp>
    </p:spTree>
    <p:extLst>
      <p:ext uri="{BB962C8B-B14F-4D97-AF65-F5344CB8AC3E}">
        <p14:creationId xmlns:p14="http://schemas.microsoft.com/office/powerpoint/2010/main" val="15019988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8034" y="734096"/>
            <a:ext cx="6032421"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ロータリーを知ること、クラブを知ること</a:t>
            </a:r>
          </a:p>
        </p:txBody>
      </p:sp>
      <p:sp>
        <p:nvSpPr>
          <p:cNvPr id="3" name="右矢印 2"/>
          <p:cNvSpPr/>
          <p:nvPr/>
        </p:nvSpPr>
        <p:spPr>
          <a:xfrm>
            <a:off x="6722772" y="734096"/>
            <a:ext cx="978408" cy="4846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023538" y="757063"/>
            <a:ext cx="2339102"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内部広報が重要</a:t>
            </a:r>
          </a:p>
        </p:txBody>
      </p:sp>
      <p:sp>
        <p:nvSpPr>
          <p:cNvPr id="7" name="テキスト ボックス 6"/>
          <p:cNvSpPr txBox="1"/>
          <p:nvPr/>
        </p:nvSpPr>
        <p:spPr>
          <a:xfrm>
            <a:off x="759854" y="1457287"/>
            <a:ext cx="9110186"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ＭｙＲｏｔａｒｙ、ロータリーショーケース、ロータリーボイス</a:t>
            </a:r>
          </a:p>
        </p:txBody>
      </p:sp>
      <p:sp>
        <p:nvSpPr>
          <p:cNvPr id="8" name="テキスト ボックス 7"/>
          <p:cNvSpPr txBox="1"/>
          <p:nvPr/>
        </p:nvSpPr>
        <p:spPr>
          <a:xfrm>
            <a:off x="759854" y="3593204"/>
            <a:ext cx="449353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地区ＨＰ、地区フェイスブック</a:t>
            </a:r>
          </a:p>
        </p:txBody>
      </p:sp>
      <p:sp>
        <p:nvSpPr>
          <p:cNvPr id="9" name="テキスト ボックス 8"/>
          <p:cNvSpPr txBox="1"/>
          <p:nvPr/>
        </p:nvSpPr>
        <p:spPr>
          <a:xfrm>
            <a:off x="759854" y="2290469"/>
            <a:ext cx="2339102"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ロータリーの友</a:t>
            </a:r>
          </a:p>
        </p:txBody>
      </p:sp>
      <p:sp>
        <p:nvSpPr>
          <p:cNvPr id="10" name="テキスト ボックス 9"/>
          <p:cNvSpPr txBox="1"/>
          <p:nvPr/>
        </p:nvSpPr>
        <p:spPr>
          <a:xfrm>
            <a:off x="759854" y="2943808"/>
            <a:ext cx="2031325"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ガバナー月信</a:t>
            </a:r>
          </a:p>
        </p:txBody>
      </p:sp>
      <p:sp>
        <p:nvSpPr>
          <p:cNvPr id="11" name="テキスト ボックス 10"/>
          <p:cNvSpPr txBox="1"/>
          <p:nvPr/>
        </p:nvSpPr>
        <p:spPr>
          <a:xfrm>
            <a:off x="759854" y="4389143"/>
            <a:ext cx="1723549"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クラブ週報</a:t>
            </a:r>
          </a:p>
        </p:txBody>
      </p:sp>
      <p:sp>
        <p:nvSpPr>
          <p:cNvPr id="12" name="テキスト ボックス 11"/>
          <p:cNvSpPr txBox="1"/>
          <p:nvPr/>
        </p:nvSpPr>
        <p:spPr>
          <a:xfrm>
            <a:off x="759852" y="5067779"/>
            <a:ext cx="5109091"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クラブＨＰ、クラブフェイスブック</a:t>
            </a:r>
          </a:p>
        </p:txBody>
      </p:sp>
      <p:sp>
        <p:nvSpPr>
          <p:cNvPr id="13" name="テキスト ボックス 12"/>
          <p:cNvSpPr txBox="1"/>
          <p:nvPr/>
        </p:nvSpPr>
        <p:spPr>
          <a:xfrm>
            <a:off x="759853" y="5809359"/>
            <a:ext cx="3877985"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ＬＩＮＥ等による情報共有</a:t>
            </a:r>
          </a:p>
        </p:txBody>
      </p:sp>
    </p:spTree>
    <p:extLst>
      <p:ext uri="{BB962C8B-B14F-4D97-AF65-F5344CB8AC3E}">
        <p14:creationId xmlns:p14="http://schemas.microsoft.com/office/powerpoint/2010/main" val="10776813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56823" y="682580"/>
            <a:ext cx="3877985"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もちろん、外部広報も重要</a:t>
            </a:r>
          </a:p>
        </p:txBody>
      </p:sp>
      <p:sp>
        <p:nvSpPr>
          <p:cNvPr id="3" name="テキスト ボックス 2"/>
          <p:cNvSpPr txBox="1"/>
          <p:nvPr/>
        </p:nvSpPr>
        <p:spPr>
          <a:xfrm>
            <a:off x="914400" y="1622738"/>
            <a:ext cx="695575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ＨＰやフェイスブックは外部広報の機能もある。</a:t>
            </a:r>
          </a:p>
        </p:txBody>
      </p:sp>
      <p:sp>
        <p:nvSpPr>
          <p:cNvPr id="4" name="テキスト ボックス 3"/>
          <p:cNvSpPr txBox="1"/>
          <p:nvPr/>
        </p:nvSpPr>
        <p:spPr>
          <a:xfrm>
            <a:off x="914400" y="2332063"/>
            <a:ext cx="5416868"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縁故ではなく自ら門戸を叩く方の獲得</a:t>
            </a:r>
          </a:p>
        </p:txBody>
      </p:sp>
      <p:sp>
        <p:nvSpPr>
          <p:cNvPr id="5" name="テキスト ボックス 4"/>
          <p:cNvSpPr txBox="1"/>
          <p:nvPr/>
        </p:nvSpPr>
        <p:spPr>
          <a:xfrm>
            <a:off x="914400" y="3155324"/>
            <a:ext cx="695575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普通はブランド力のあるものを購入すると思う。</a:t>
            </a:r>
          </a:p>
        </p:txBody>
      </p:sp>
      <p:sp>
        <p:nvSpPr>
          <p:cNvPr id="6" name="テキスト ボックス 5"/>
          <p:cNvSpPr txBox="1"/>
          <p:nvPr/>
        </p:nvSpPr>
        <p:spPr>
          <a:xfrm>
            <a:off x="914400" y="3978585"/>
            <a:ext cx="5109091"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外部広報がもたらす満足感、達成感</a:t>
            </a:r>
          </a:p>
        </p:txBody>
      </p:sp>
      <p:sp>
        <p:nvSpPr>
          <p:cNvPr id="7" name="テキスト ボックス 6"/>
          <p:cNvSpPr txBox="1"/>
          <p:nvPr/>
        </p:nvSpPr>
        <p:spPr>
          <a:xfrm>
            <a:off x="910578" y="4801846"/>
            <a:ext cx="6647974"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外部広報は結果、成果がわからないものが多い</a:t>
            </a:r>
          </a:p>
        </p:txBody>
      </p:sp>
      <p:sp>
        <p:nvSpPr>
          <p:cNvPr id="8" name="テキスト ボックス 7"/>
          <p:cNvSpPr txBox="1"/>
          <p:nvPr/>
        </p:nvSpPr>
        <p:spPr>
          <a:xfrm>
            <a:off x="910578" y="5625107"/>
            <a:ext cx="6647974"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報告ではなく、募集、告知のための広報も重要</a:t>
            </a:r>
          </a:p>
        </p:txBody>
      </p:sp>
    </p:spTree>
    <p:extLst>
      <p:ext uri="{BB962C8B-B14F-4D97-AF65-F5344CB8AC3E}">
        <p14:creationId xmlns:p14="http://schemas.microsoft.com/office/powerpoint/2010/main" val="520880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1065" y="785611"/>
            <a:ext cx="6647974"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今年度、特に地区広報委員会が推し進めること</a:t>
            </a:r>
          </a:p>
        </p:txBody>
      </p:sp>
      <p:sp>
        <p:nvSpPr>
          <p:cNvPr id="3" name="テキスト ボックス 2"/>
          <p:cNvSpPr txBox="1"/>
          <p:nvPr/>
        </p:nvSpPr>
        <p:spPr>
          <a:xfrm>
            <a:off x="734093" y="1687132"/>
            <a:ext cx="10828641" cy="2631490"/>
          </a:xfrm>
          <a:prstGeom prst="rect">
            <a:avLst/>
          </a:prstGeom>
          <a:noFill/>
        </p:spPr>
        <p:txBody>
          <a:bodyPr wrap="square" rtlCol="0">
            <a:spAutoFit/>
          </a:bodyPr>
          <a:lstStyle/>
          <a:p>
            <a:r>
              <a:rPr kumimoji="1" lang="ja-JP" altLang="en-US" sz="2400" dirty="0" smtClean="0">
                <a:latin typeface="HG正楷書体-PRO" panose="03000600000000000000" pitchFamily="66" charset="-128"/>
                <a:ea typeface="HG正楷書体-PRO" panose="03000600000000000000" pitchFamily="66" charset="-128"/>
              </a:rPr>
              <a:t>ＲＩの広報戦略の推進</a:t>
            </a:r>
            <a:endParaRPr kumimoji="1" lang="en-US" altLang="ja-JP" sz="2400" dirty="0" smtClean="0">
              <a:latin typeface="HG正楷書体-PRO" panose="03000600000000000000" pitchFamily="66" charset="-128"/>
              <a:ea typeface="HG正楷書体-PRO" panose="03000600000000000000" pitchFamily="66" charset="-128"/>
            </a:endParaRPr>
          </a:p>
          <a:p>
            <a:pPr marL="800100" lvl="1" indent="-342900">
              <a:buFont typeface="Wingdings" panose="05000000000000000000" pitchFamily="2" charset="2"/>
              <a:buChar char="Ø"/>
            </a:pPr>
            <a:r>
              <a:rPr kumimoji="1" lang="ja-JP" altLang="en-US" sz="2400" dirty="0" smtClean="0">
                <a:latin typeface="HG正楷書体-PRO" panose="03000600000000000000" pitchFamily="66" charset="-128"/>
                <a:ea typeface="HG正楷書体-PRO" panose="03000600000000000000" pitchFamily="66" charset="-128"/>
              </a:rPr>
              <a:t>ＭｙＲｏｔａｒｙの登録率向上</a:t>
            </a:r>
            <a:endParaRPr kumimoji="1" lang="en-US" altLang="ja-JP" sz="2400" dirty="0" smtClean="0">
              <a:latin typeface="HG正楷書体-PRO" panose="03000600000000000000" pitchFamily="66" charset="-128"/>
              <a:ea typeface="HG正楷書体-PRO" panose="03000600000000000000" pitchFamily="66" charset="-128"/>
            </a:endParaRPr>
          </a:p>
          <a:p>
            <a:pPr marL="800100" lvl="1" indent="-342900">
              <a:spcBef>
                <a:spcPts val="1800"/>
              </a:spcBef>
              <a:buFont typeface="Wingdings" panose="05000000000000000000" pitchFamily="2" charset="2"/>
              <a:buChar char="Ø"/>
            </a:pPr>
            <a:r>
              <a:rPr lang="en-US" altLang="ja-JP" sz="2400" dirty="0">
                <a:latin typeface="HG正楷書体-PRO" panose="03000600000000000000" pitchFamily="66" charset="-128"/>
                <a:ea typeface="HG正楷書体-PRO" panose="03000600000000000000" pitchFamily="66" charset="-128"/>
              </a:rPr>
              <a:t>People of Action</a:t>
            </a:r>
            <a:r>
              <a:rPr lang="ja-JP" altLang="en-US" sz="2400" dirty="0">
                <a:latin typeface="HG正楷書体-PRO" panose="03000600000000000000" pitchFamily="66" charset="-128"/>
                <a:ea typeface="HG正楷書体-PRO" panose="03000600000000000000" pitchFamily="66" charset="-128"/>
              </a:rPr>
              <a:t>（世界を変える行動人） </a:t>
            </a:r>
            <a:r>
              <a:rPr lang="ja-JP" altLang="en-US" sz="2400" dirty="0" smtClean="0">
                <a:latin typeface="HG正楷書体-PRO" panose="03000600000000000000" pitchFamily="66" charset="-128"/>
                <a:ea typeface="HG正楷書体-PRO" panose="03000600000000000000" pitchFamily="66" charset="-128"/>
              </a:rPr>
              <a:t>キャンペーンの活用支援</a:t>
            </a:r>
            <a:endParaRPr lang="en-US" altLang="ja-JP" sz="2400" dirty="0" smtClean="0">
              <a:latin typeface="HG正楷書体-PRO" panose="03000600000000000000" pitchFamily="66" charset="-128"/>
              <a:ea typeface="HG正楷書体-PRO" panose="03000600000000000000" pitchFamily="66" charset="-128"/>
            </a:endParaRPr>
          </a:p>
          <a:p>
            <a:pPr marL="800100" lvl="1" indent="-342900">
              <a:spcBef>
                <a:spcPts val="1800"/>
              </a:spcBef>
              <a:buFont typeface="Wingdings" panose="05000000000000000000" pitchFamily="2" charset="2"/>
              <a:buChar char="Ø"/>
            </a:pPr>
            <a:r>
              <a:rPr lang="ja-JP" altLang="en-US" sz="2400" dirty="0">
                <a:latin typeface="HG正楷書体-PRO" panose="03000600000000000000" pitchFamily="66" charset="-128"/>
                <a:ea typeface="HG正楷書体-PRO" panose="03000600000000000000" pitchFamily="66" charset="-128"/>
              </a:rPr>
              <a:t>ロータリーショーケースへの奉仕活動の投稿の奨励と</a:t>
            </a:r>
            <a:r>
              <a:rPr lang="ja-JP" altLang="en-US" sz="2400" dirty="0" smtClean="0">
                <a:latin typeface="HG正楷書体-PRO" panose="03000600000000000000" pitchFamily="66" charset="-128"/>
                <a:ea typeface="HG正楷書体-PRO" panose="03000600000000000000" pitchFamily="66" charset="-128"/>
              </a:rPr>
              <a:t>支援</a:t>
            </a:r>
            <a:endParaRPr lang="en-US" altLang="ja-JP" sz="2400" dirty="0" smtClean="0">
              <a:latin typeface="HG正楷書体-PRO" panose="03000600000000000000" pitchFamily="66" charset="-128"/>
              <a:ea typeface="HG正楷書体-PRO" panose="03000600000000000000" pitchFamily="66" charset="-128"/>
            </a:endParaRPr>
          </a:p>
          <a:p>
            <a:pPr marL="800100" lvl="1" indent="-342900">
              <a:spcBef>
                <a:spcPts val="1800"/>
              </a:spcBef>
              <a:buFont typeface="Wingdings" panose="05000000000000000000" pitchFamily="2" charset="2"/>
              <a:buChar char="Ø"/>
            </a:pPr>
            <a:r>
              <a:rPr lang="en-US" altLang="ja-JP" sz="2400" dirty="0">
                <a:latin typeface="HG正楷書体-PRO" panose="03000600000000000000" pitchFamily="66" charset="-128"/>
                <a:ea typeface="HG正楷書体-PRO" panose="03000600000000000000" pitchFamily="66" charset="-128"/>
              </a:rPr>
              <a:t>Rotary Day </a:t>
            </a:r>
            <a:r>
              <a:rPr lang="ja-JP" altLang="en-US" sz="2400" dirty="0" err="1">
                <a:latin typeface="HG正楷書体-PRO" panose="03000600000000000000" pitchFamily="66" charset="-128"/>
                <a:ea typeface="HG正楷書体-PRO" panose="03000600000000000000" pitchFamily="66" charset="-128"/>
              </a:rPr>
              <a:t>への</a:t>
            </a:r>
            <a:r>
              <a:rPr lang="ja-JP" altLang="en-US" sz="2400" dirty="0">
                <a:latin typeface="HG正楷書体-PRO" panose="03000600000000000000" pitchFamily="66" charset="-128"/>
                <a:ea typeface="HG正楷書体-PRO" panose="03000600000000000000" pitchFamily="66" charset="-128"/>
              </a:rPr>
              <a:t>クラブ取組への支援</a:t>
            </a:r>
            <a:endParaRPr kumimoji="1" lang="ja-JP" altLang="en-US" sz="2400" dirty="0" smtClean="0">
              <a:latin typeface="HG正楷書体-PRO" panose="03000600000000000000" pitchFamily="66" charset="-128"/>
              <a:ea typeface="HG正楷書体-PRO" panose="03000600000000000000" pitchFamily="66" charset="-128"/>
            </a:endParaRPr>
          </a:p>
        </p:txBody>
      </p:sp>
      <p:sp>
        <p:nvSpPr>
          <p:cNvPr id="4" name="テキスト ボックス 3"/>
          <p:cNvSpPr txBox="1"/>
          <p:nvPr/>
        </p:nvSpPr>
        <p:spPr>
          <a:xfrm>
            <a:off x="734093" y="5201606"/>
            <a:ext cx="5439310" cy="461665"/>
          </a:xfrm>
          <a:prstGeom prst="rect">
            <a:avLst/>
          </a:prstGeom>
          <a:noFill/>
        </p:spPr>
        <p:txBody>
          <a:bodyPr wrap="none" rtlCol="0">
            <a:spAutoFit/>
          </a:bodyPr>
          <a:lstStyle/>
          <a:p>
            <a:r>
              <a:rPr kumimoji="1" lang="ja-JP" altLang="en-US" sz="2400" dirty="0" smtClean="0">
                <a:latin typeface="HG正楷書体-PRO" panose="03000600000000000000" pitchFamily="66" charset="-128"/>
                <a:ea typeface="HG正楷書体-PRO" panose="03000600000000000000" pitchFamily="66" charset="-128"/>
              </a:rPr>
              <a:t>ロータリーダイニング</a:t>
            </a:r>
            <a:r>
              <a:rPr kumimoji="1" lang="en-US" altLang="ja-JP" sz="2400" dirty="0" smtClean="0">
                <a:latin typeface="HG正楷書体-PRO" panose="03000600000000000000" pitchFamily="66" charset="-128"/>
                <a:ea typeface="HG正楷書体-PRO" panose="03000600000000000000" pitchFamily="66" charset="-128"/>
              </a:rPr>
              <a:t>2018-19</a:t>
            </a:r>
            <a:r>
              <a:rPr kumimoji="1" lang="ja-JP" altLang="en-US" sz="2400" dirty="0" smtClean="0">
                <a:latin typeface="HG正楷書体-PRO" panose="03000600000000000000" pitchFamily="66" charset="-128"/>
                <a:ea typeface="HG正楷書体-PRO" panose="03000600000000000000" pitchFamily="66" charset="-128"/>
              </a:rPr>
              <a:t>の発刊</a:t>
            </a:r>
          </a:p>
        </p:txBody>
      </p:sp>
    </p:spTree>
    <p:extLst>
      <p:ext uri="{BB962C8B-B14F-4D97-AF65-F5344CB8AC3E}">
        <p14:creationId xmlns:p14="http://schemas.microsoft.com/office/powerpoint/2010/main" val="418716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62130" y="1506828"/>
            <a:ext cx="10033516" cy="830997"/>
          </a:xfrm>
          <a:prstGeom prst="rect">
            <a:avLst/>
          </a:prstGeom>
          <a:noFill/>
        </p:spPr>
        <p:txBody>
          <a:bodyPr wrap="none" rtlCol="0">
            <a:spAutoFit/>
          </a:bodyPr>
          <a:lstStyle/>
          <a:p>
            <a:r>
              <a:rPr kumimoji="1" lang="ja-JP" altLang="en-US" sz="4800" dirty="0" smtClean="0">
                <a:latin typeface="HG正楷書体-PRO" panose="03000600000000000000" pitchFamily="66" charset="-128"/>
                <a:ea typeface="HG正楷書体-PRO" panose="03000600000000000000" pitchFamily="66" charset="-128"/>
              </a:rPr>
              <a:t>本年度も宜しくお願いいたします。</a:t>
            </a:r>
          </a:p>
        </p:txBody>
      </p:sp>
      <p:sp>
        <p:nvSpPr>
          <p:cNvPr id="3" name="テキスト ボックス 2"/>
          <p:cNvSpPr txBox="1"/>
          <p:nvPr/>
        </p:nvSpPr>
        <p:spPr>
          <a:xfrm>
            <a:off x="1674254" y="3825025"/>
            <a:ext cx="8802410" cy="830997"/>
          </a:xfrm>
          <a:prstGeom prst="rect">
            <a:avLst/>
          </a:prstGeom>
          <a:noFill/>
        </p:spPr>
        <p:txBody>
          <a:bodyPr wrap="none" rtlCol="0">
            <a:spAutoFit/>
          </a:bodyPr>
          <a:lstStyle/>
          <a:p>
            <a:r>
              <a:rPr kumimoji="1" lang="ja-JP" altLang="en-US" sz="4800" dirty="0" smtClean="0">
                <a:latin typeface="HG正楷書体-PRO" panose="03000600000000000000" pitchFamily="66" charset="-128"/>
                <a:ea typeface="HG正楷書体-PRO" panose="03000600000000000000" pitchFamily="66" charset="-128"/>
              </a:rPr>
              <a:t>ご静聴有り難うございました。</a:t>
            </a:r>
          </a:p>
        </p:txBody>
      </p:sp>
    </p:spTree>
    <p:extLst>
      <p:ext uri="{BB962C8B-B14F-4D97-AF65-F5344CB8AC3E}">
        <p14:creationId xmlns:p14="http://schemas.microsoft.com/office/powerpoint/2010/main" val="7167202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kumimoji="1" sz="2400" dirty="0" smtClean="0">
            <a:latin typeface="HG正楷書体-PRO" panose="03000600000000000000" pitchFamily="66" charset="-128"/>
            <a:ea typeface="HG正楷書体-PRO" panose="03000600000000000000" pitchFamily="66"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TotalTime>
  <Words>486</Words>
  <Application>Microsoft Office PowerPoint</Application>
  <PresentationFormat>ワイド画面</PresentationFormat>
  <Paragraphs>53</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HG正楷書体-PRO</vt: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高野 治</dc:creator>
  <cp:lastModifiedBy>OWNER</cp:lastModifiedBy>
  <cp:revision>23</cp:revision>
  <dcterms:created xsi:type="dcterms:W3CDTF">2018-07-25T00:50:21Z</dcterms:created>
  <dcterms:modified xsi:type="dcterms:W3CDTF">2018-07-28T01:29:25Z</dcterms:modified>
</cp:coreProperties>
</file>