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notesSlides/notesSlide12.xml" ContentType="application/vnd.openxmlformats-officedocument.presentationml.notesSlide+xml"/>
  <Override PartName="/ppt/charts/chart15.xml" ContentType="application/vnd.openxmlformats-officedocument.drawingml.chart+xml"/>
  <Override PartName="/ppt/notesSlides/notesSlide13.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14.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notesSlides/notesSlide18.xml" ContentType="application/vnd.openxmlformats-officedocument.presentationml.notesSlide+xml"/>
  <Override PartName="/ppt/charts/chart26.xml" ContentType="application/vnd.openxmlformats-officedocument.drawingml.chart+xml"/>
  <Override PartName="/ppt/drawings/drawing3.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notesSlides/notesSlide22.xml" ContentType="application/vnd.openxmlformats-officedocument.presentationml.notesSlide+xml"/>
  <Override PartName="/ppt/charts/chart29.xml" ContentType="application/vnd.openxmlformats-officedocument.drawingml.chart+xml"/>
  <Override PartName="/ppt/drawings/drawing4.xml" ContentType="application/vnd.openxmlformats-officedocument.drawingml.chartshapes+xml"/>
  <Override PartName="/ppt/charts/chart30.xml" ContentType="application/vnd.openxmlformats-officedocument.drawingml.chart+xml"/>
  <Override PartName="/ppt/drawings/drawing5.xml" ContentType="application/vnd.openxmlformats-officedocument.drawingml.chartshapes+xml"/>
  <Override PartName="/ppt/charts/chart31.xml" ContentType="application/vnd.openxmlformats-officedocument.drawingml.chart+xml"/>
  <Override PartName="/ppt/drawings/drawing6.xml" ContentType="application/vnd.openxmlformats-officedocument.drawingml.chartshapes+xml"/>
  <Override PartName="/ppt/charts/chart32.xml" ContentType="application/vnd.openxmlformats-officedocument.drawingml.chart+xml"/>
  <Override PartName="/ppt/drawings/drawing7.xml" ContentType="application/vnd.openxmlformats-officedocument.drawingml.chartshapes+xml"/>
  <Override PartName="/ppt/charts/chart33.xml" ContentType="application/vnd.openxmlformats-officedocument.drawingml.chart+xml"/>
  <Override PartName="/ppt/notesSlides/notesSlide23.xml" ContentType="application/vnd.openxmlformats-officedocument.presentationml.notesSlide+xml"/>
  <Override PartName="/ppt/charts/chart34.xml" ContentType="application/vnd.openxmlformats-officedocument.drawingml.chart+xml"/>
  <Override PartName="/ppt/drawings/drawing8.xml" ContentType="application/vnd.openxmlformats-officedocument.drawingml.chartshapes+xml"/>
  <Override PartName="/ppt/charts/chart35.xml" ContentType="application/vnd.openxmlformats-officedocument.drawingml.chart+xml"/>
  <Override PartName="/ppt/drawings/drawing9.xml" ContentType="application/vnd.openxmlformats-officedocument.drawingml.chartshapes+xml"/>
  <Override PartName="/ppt/notesSlides/notesSlide24.xml" ContentType="application/vnd.openxmlformats-officedocument.presentationml.notesSlide+xml"/>
  <Override PartName="/ppt/charts/chart36.xml" ContentType="application/vnd.openxmlformats-officedocument.drawingml.chart+xml"/>
  <Override PartName="/ppt/drawings/drawing10.xml" ContentType="application/vnd.openxmlformats-officedocument.drawingml.chartshapes+xml"/>
  <Override PartName="/ppt/charts/chart37.xml" ContentType="application/vnd.openxmlformats-officedocument.drawingml.chart+xml"/>
  <Override PartName="/ppt/drawings/drawing11.xml" ContentType="application/vnd.openxmlformats-officedocument.drawingml.chartshapes+xml"/>
  <Override PartName="/ppt/charts/chart38.xml" ContentType="application/vnd.openxmlformats-officedocument.drawingml.chart+xml"/>
  <Override PartName="/ppt/drawings/drawing12.xml" ContentType="application/vnd.openxmlformats-officedocument.drawingml.chartshapes+xml"/>
  <Override PartName="/ppt/charts/chart39.xml" ContentType="application/vnd.openxmlformats-officedocument.drawingml.chart+xml"/>
  <Override PartName="/ppt/drawings/drawing13.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40.xml" ContentType="application/vnd.openxmlformats-officedocument.drawingml.chart+xml"/>
  <Override PartName="/ppt/notesSlides/notesSlide27.xml" ContentType="application/vnd.openxmlformats-officedocument.presentationml.notesSlide+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63" r:id="rId2"/>
    <p:sldId id="261" r:id="rId3"/>
    <p:sldId id="282" r:id="rId4"/>
    <p:sldId id="284" r:id="rId5"/>
    <p:sldId id="279" r:id="rId6"/>
    <p:sldId id="264" r:id="rId7"/>
    <p:sldId id="265" r:id="rId8"/>
    <p:sldId id="266" r:id="rId9"/>
    <p:sldId id="267" r:id="rId10"/>
    <p:sldId id="268" r:id="rId11"/>
    <p:sldId id="269" r:id="rId12"/>
    <p:sldId id="270" r:id="rId13"/>
    <p:sldId id="271" r:id="rId14"/>
    <p:sldId id="274" r:id="rId15"/>
    <p:sldId id="273" r:id="rId16"/>
    <p:sldId id="275" r:id="rId17"/>
    <p:sldId id="272" r:id="rId18"/>
    <p:sldId id="277" r:id="rId19"/>
    <p:sldId id="278" r:id="rId20"/>
    <p:sldId id="276" r:id="rId21"/>
    <p:sldId id="281" r:id="rId22"/>
    <p:sldId id="285" r:id="rId23"/>
    <p:sldId id="287" r:id="rId24"/>
    <p:sldId id="286" r:id="rId25"/>
    <p:sldId id="288" r:id="rId26"/>
    <p:sldId id="289" r:id="rId27"/>
    <p:sldId id="291" r:id="rId28"/>
    <p:sldId id="290" r:id="rId29"/>
    <p:sldId id="292" r:id="rId30"/>
    <p:sldId id="293" r:id="rId31"/>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81" autoAdjust="0"/>
    <p:restoredTop sz="70953" autoAdjust="0"/>
  </p:normalViewPr>
  <p:slideViewPr>
    <p:cSldViewPr snapToGrid="0">
      <p:cViewPr varScale="1">
        <p:scale>
          <a:sx n="61" d="100"/>
          <a:sy n="61" d="100"/>
        </p:scale>
        <p:origin x="1790" y="38"/>
      </p:cViewPr>
      <p:guideLst>
        <p:guide orient="horz" pos="2160"/>
        <p:guide pos="3840"/>
      </p:guideLst>
    </p:cSldViewPr>
  </p:slideViewPr>
  <p:notesTextViewPr>
    <p:cViewPr>
      <p:scale>
        <a:sx n="1" d="1"/>
        <a:sy n="1" d="1"/>
      </p:scale>
      <p:origin x="0" y="0"/>
    </p:cViewPr>
  </p:notesTextViewPr>
  <p:notesViewPr>
    <p:cSldViewPr snapToGrid="0">
      <p:cViewPr varScale="1">
        <p:scale>
          <a:sx n="59" d="100"/>
          <a:sy n="59" d="100"/>
        </p:scale>
        <p:origin x="-3288" y="-86"/>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D:\Documents\Private%20Documents\RID2650\201803\&#36039;&#26009;.xlsx" TargetMode="Externa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Documents\Private%20Documents\RID2650\201803\&#36039;&#26009;.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babat\OneDrive\RID2650\2018&#12450;&#12531;&#12465;&#12540;&#12488;\&#12450;&#12531;&#12465;&#12540;&#12488;&#25968;&#20516;&#12394;&#12435;&#12383;&#12425;.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babat\OneDrive\RID2650\2018&#12450;&#12531;&#12465;&#12540;&#12488;\&#12450;&#12531;&#12465;&#12540;&#12488;&#25968;&#20516;&#12394;&#12435;&#12383;&#12425;.xlsx" TargetMode="External"/></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babat\OneDrive\RID2650\2018&#12450;&#12531;&#12465;&#12540;&#12488;\2018\&#12450;&#12531;&#12465;&#12540;&#12488;&#38598;&#3533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babat\OneDrive\RID2650\2018&#12450;&#12531;&#12465;&#12540;&#12488;\2018\&#12450;&#12531;&#12465;&#12540;&#12488;&#38598;&#35336;+.xlsx" TargetMode="External"/></Relationships>
</file>

<file path=ppt/charts/_rels/chart3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babat\OneDrive\RID2650\2018&#12450;&#12531;&#12465;&#12540;&#12488;\2018\&#12450;&#12531;&#12465;&#12540;&#12488;&#38598;&#35336;+.xlsx" TargetMode="External"/></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babat\OneDrive\RID2650\2018&#12450;&#12531;&#12465;&#12540;&#12488;\2018\&#12450;&#12531;&#12465;&#12540;&#12488;&#38598;&#35336;+.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babat\OneDrive\RID2650\2018&#12450;&#12531;&#12465;&#12540;&#12488;\2018\&#12450;&#12531;&#12465;&#12540;&#12488;&#38598;&#35336;+.xlsx" TargetMode="External"/></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babat\OneDrive\RID2650\2018&#12450;&#12531;&#12465;&#12540;&#12488;\2018\&#12450;&#12531;&#12465;&#12540;&#12488;&#38598;&#35336;+.xlsx" TargetMode="External"/></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Users\babat\OneDrive\RID2650\2018&#12450;&#12531;&#12465;&#12540;&#12488;\2018\&#12450;&#12531;&#12465;&#12540;&#12488;&#38598;&#35336;+.xlsx" TargetMode="External"/></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C:\Users\babat\OneDrive\RID2650\2018&#12450;&#12531;&#12465;&#12540;&#12488;\2018\&#12450;&#12531;&#12465;&#12540;&#12488;&#38598;&#35336;+.xlsx" TargetMode="External"/></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C:\Users\babat\OneDrive\RID2650\2018&#12450;&#12531;&#12465;&#12540;&#12488;\2018\&#12450;&#12531;&#12465;&#12540;&#12488;&#38598;&#35336;+.xlsx" TargetMode="External"/></Relationships>
</file>

<file path=ppt/charts/_rels/chart39.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C:\Users\babat\OneDrive\RID2650\2018&#12450;&#12531;&#12465;&#12540;&#12488;\2018\&#12450;&#12531;&#12465;&#12540;&#12488;&#38598;&#3533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babat\OneDrive\RID2650\2018&#12450;&#12531;&#12465;&#12540;&#12488;\2018\&#12450;&#12531;&#12465;&#12540;&#12488;&#38598;&#3533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babat\OneDrive\RID2650\2018&#12450;&#12531;&#12465;&#12540;&#12488;\2018\&#12450;&#12531;&#12465;&#12540;&#12488;&#38598;&#35336;+.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babat\OneDrive\RID2650\2018&#12450;&#12531;&#12465;&#12540;&#12488;\2018\&#12450;&#12531;&#12465;&#12540;&#12488;&#38598;&#3533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altLang="ja-JP" sz="1400" dirty="0"/>
              <a:t>RID2650</a:t>
            </a:r>
            <a:r>
              <a:rPr lang="ja-JP" altLang="en-US" sz="1400" dirty="0"/>
              <a:t>　総純増目標構成</a:t>
            </a:r>
          </a:p>
        </c:rich>
      </c:tx>
      <c:layout>
        <c:manualLayout>
          <c:xMode val="edge"/>
          <c:yMode val="edge"/>
          <c:x val="8.2179077894049858E-3"/>
          <c:y val="1.1419267411459233E-2"/>
        </c:manualLayout>
      </c:layout>
      <c:overlay val="0"/>
    </c:title>
    <c:autoTitleDeleted val="0"/>
    <c:plotArea>
      <c:layout>
        <c:manualLayout>
          <c:layoutTarget val="inner"/>
          <c:xMode val="edge"/>
          <c:yMode val="edge"/>
          <c:x val="2.2288561404986678E-2"/>
          <c:y val="9.0656659279568522E-2"/>
          <c:w val="0.95888409772568961"/>
          <c:h val="0.8776669534548559"/>
        </c:manualLayout>
      </c:layout>
      <c:pieChart>
        <c:varyColors val="1"/>
        <c:ser>
          <c:idx val="0"/>
          <c:order val="0"/>
          <c:dLbls>
            <c:dLbl>
              <c:idx val="0"/>
              <c:delete val="1"/>
              <c:extLst>
                <c:ext xmlns:c15="http://schemas.microsoft.com/office/drawing/2012/chart" uri="{CE6537A1-D6FC-4f65-9D91-7224C49458BB}"/>
                <c:ext xmlns:c16="http://schemas.microsoft.com/office/drawing/2014/chart" uri="{C3380CC4-5D6E-409C-BE32-E72D297353CC}">
                  <c16:uniqueId val="{00000000-9E2F-43A5-9369-6C7539BBD2B9}"/>
                </c:ext>
              </c:extLst>
            </c:dLbl>
            <c:dLbl>
              <c:idx val="1"/>
              <c:layout>
                <c:manualLayout>
                  <c:x val="-2.1291755324078246E-2"/>
                  <c:y val="0.1258602842480034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E2F-43A5-9369-6C7539BBD2B9}"/>
                </c:ext>
              </c:extLst>
            </c:dLbl>
            <c:dLbl>
              <c:idx val="2"/>
              <c:layout>
                <c:manualLayout>
                  <c:x val="-8.5070338297144707E-2"/>
                  <c:y val="0.1599172551729798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E2F-43A5-9369-6C7539BBD2B9}"/>
                </c:ext>
              </c:extLst>
            </c:dLbl>
            <c:dLbl>
              <c:idx val="3"/>
              <c:layout>
                <c:manualLayout>
                  <c:x val="-0.17782168159936076"/>
                  <c:y val="0.1097098479117264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E2F-43A5-9369-6C7539BBD2B9}"/>
                </c:ext>
              </c:extLst>
            </c:dLbl>
            <c:dLbl>
              <c:idx val="4"/>
              <c:layout>
                <c:manualLayout>
                  <c:x val="-0.14136698573706774"/>
                  <c:y val="2.69084245927013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E2F-43A5-9369-6C7539BBD2B9}"/>
                </c:ext>
              </c:extLst>
            </c:dLbl>
            <c:dLbl>
              <c:idx val="5"/>
              <c:layout>
                <c:manualLayout>
                  <c:x val="-0.1912365636432608"/>
                  <c:y val="-9.899419550438474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E2F-43A5-9369-6C7539BBD2B9}"/>
                </c:ext>
              </c:extLst>
            </c:dLbl>
            <c:dLbl>
              <c:idx val="6"/>
              <c:layout>
                <c:manualLayout>
                  <c:x val="1.1348509496083618E-2"/>
                  <c:y val="-0.1008577195014748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9E2F-43A5-9369-6C7539BBD2B9}"/>
                </c:ext>
              </c:extLst>
            </c:dLbl>
            <c:dLbl>
              <c:idx val="7"/>
              <c:layout>
                <c:manualLayout>
                  <c:x val="8.3530162476744732E-2"/>
                  <c:y val="-0.118038071135835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E2F-43A5-9369-6C7539BBD2B9}"/>
                </c:ext>
              </c:extLst>
            </c:dLbl>
            <c:dLbl>
              <c:idx val="8"/>
              <c:layout>
                <c:manualLayout>
                  <c:x val="0.11286673044162122"/>
                  <c:y val="-0.1256544271545925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9E2F-43A5-9369-6C7539BBD2B9}"/>
                </c:ext>
              </c:extLst>
            </c:dLbl>
            <c:dLbl>
              <c:idx val="9"/>
              <c:layout>
                <c:manualLayout>
                  <c:x val="0.17466490138446436"/>
                  <c:y val="-7.490442235169571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E2F-43A5-9369-6C7539BBD2B9}"/>
                </c:ext>
              </c:extLst>
            </c:dLbl>
            <c:dLbl>
              <c:idx val="10"/>
              <c:layout>
                <c:manualLayout>
                  <c:x val="0.15113570460209391"/>
                  <c:y val="8.395178203051949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9E2F-43A5-9369-6C7539BBD2B9}"/>
                </c:ext>
              </c:extLst>
            </c:dLbl>
            <c:dLbl>
              <c:idx val="11"/>
              <c:layout>
                <c:manualLayout>
                  <c:x val="8.0868367320262272E-2"/>
                  <c:y val="0.1888413387672705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E2F-43A5-9369-6C7539BBD2B9}"/>
                </c:ext>
              </c:extLst>
            </c:dLbl>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'基本 (2)'!$C$92:$C$103</c:f>
              <c:strCache>
                <c:ptCount val="12"/>
                <c:pt idx="0">
                  <c:v>0人</c:v>
                </c:pt>
                <c:pt idx="1">
                  <c:v>1人</c:v>
                </c:pt>
                <c:pt idx="2">
                  <c:v>2人</c:v>
                </c:pt>
                <c:pt idx="3">
                  <c:v>3人</c:v>
                </c:pt>
                <c:pt idx="4">
                  <c:v>4人</c:v>
                </c:pt>
                <c:pt idx="5">
                  <c:v>5人</c:v>
                </c:pt>
                <c:pt idx="6">
                  <c:v>6人</c:v>
                </c:pt>
                <c:pt idx="7">
                  <c:v>7人</c:v>
                </c:pt>
                <c:pt idx="8">
                  <c:v>8人</c:v>
                </c:pt>
                <c:pt idx="9">
                  <c:v>10人</c:v>
                </c:pt>
                <c:pt idx="10">
                  <c:v>13～16人</c:v>
                </c:pt>
                <c:pt idx="11">
                  <c:v>42人</c:v>
                </c:pt>
              </c:strCache>
            </c:strRef>
          </c:cat>
          <c:val>
            <c:numRef>
              <c:f>'基本 (2)'!$E$92:$E$103</c:f>
              <c:numCache>
                <c:formatCode>General"人"</c:formatCode>
                <c:ptCount val="12"/>
                <c:pt idx="0">
                  <c:v>0</c:v>
                </c:pt>
                <c:pt idx="1">
                  <c:v>8</c:v>
                </c:pt>
                <c:pt idx="2">
                  <c:v>28</c:v>
                </c:pt>
                <c:pt idx="3">
                  <c:v>48</c:v>
                </c:pt>
                <c:pt idx="4">
                  <c:v>16</c:v>
                </c:pt>
                <c:pt idx="5">
                  <c:v>75</c:v>
                </c:pt>
                <c:pt idx="6">
                  <c:v>42</c:v>
                </c:pt>
                <c:pt idx="7">
                  <c:v>14</c:v>
                </c:pt>
                <c:pt idx="8">
                  <c:v>16</c:v>
                </c:pt>
                <c:pt idx="9">
                  <c:v>40</c:v>
                </c:pt>
                <c:pt idx="10">
                  <c:v>57</c:v>
                </c:pt>
                <c:pt idx="11">
                  <c:v>42</c:v>
                </c:pt>
              </c:numCache>
            </c:numRef>
          </c:val>
          <c:extLst>
            <c:ext xmlns:c16="http://schemas.microsoft.com/office/drawing/2014/chart" uri="{C3380CC4-5D6E-409C-BE32-E72D297353CC}">
              <c16:uniqueId val="{0000000C-9E2F-43A5-9369-6C7539BBD2B9}"/>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599470420179852E-2"/>
          <c:y val="3.8035971628486889E-2"/>
          <c:w val="0.78546907074358885"/>
          <c:h val="0.84508846745084354"/>
        </c:manualLayout>
      </c:layout>
      <c:barChart>
        <c:barDir val="bar"/>
        <c:grouping val="clustered"/>
        <c:varyColors val="0"/>
        <c:ser>
          <c:idx val="0"/>
          <c:order val="0"/>
          <c:tx>
            <c:strRef>
              <c:f>Sheet1!$B$1</c:f>
              <c:strCache>
                <c:ptCount val="1"/>
                <c:pt idx="0">
                  <c:v>2018</c:v>
                </c:pt>
              </c:strCache>
            </c:strRef>
          </c:tx>
          <c:invertIfNegative val="0"/>
          <c:cat>
            <c:strRef>
              <c:f>Sheet1!$A$2:$A$11</c:f>
              <c:strCache>
                <c:ptCount val="10"/>
                <c:pt idx="0">
                  <c:v>会費が高い</c:v>
                </c:pt>
                <c:pt idx="1">
                  <c:v>居場所が無かった</c:v>
                </c:pt>
                <c:pt idx="2">
                  <c:v>ロータリー活動に不満</c:v>
                </c:pt>
                <c:pt idx="3">
                  <c:v>入会したが、描いていたﾛｰﾀﾘｰとは違った</c:v>
                </c:pt>
                <c:pt idx="4">
                  <c:v>仕事にメリット無し</c:v>
                </c:pt>
                <c:pt idx="5">
                  <c:v>人間関係</c:v>
                </c:pt>
                <c:pt idx="6">
                  <c:v>転勤</c:v>
                </c:pt>
                <c:pt idx="7">
                  <c:v>高齢</c:v>
                </c:pt>
                <c:pt idx="8">
                  <c:v>逝去</c:v>
                </c:pt>
                <c:pt idx="9">
                  <c:v>健康上</c:v>
                </c:pt>
              </c:strCache>
            </c:strRef>
          </c:cat>
          <c:val>
            <c:numRef>
              <c:f>Sheet1!$B$2:$B$11</c:f>
              <c:numCache>
                <c:formatCode>0%</c:formatCode>
                <c:ptCount val="10"/>
                <c:pt idx="0">
                  <c:v>3.125E-2</c:v>
                </c:pt>
                <c:pt idx="1">
                  <c:v>5.208333333333344E-2</c:v>
                </c:pt>
                <c:pt idx="2">
                  <c:v>6.25E-2</c:v>
                </c:pt>
                <c:pt idx="3">
                  <c:v>0.11458333333333333</c:v>
                </c:pt>
                <c:pt idx="4">
                  <c:v>0.11458333333333333</c:v>
                </c:pt>
                <c:pt idx="5">
                  <c:v>0.23958333333333354</c:v>
                </c:pt>
                <c:pt idx="6">
                  <c:v>0.38541666666666741</c:v>
                </c:pt>
                <c:pt idx="7">
                  <c:v>0.44791666666666707</c:v>
                </c:pt>
                <c:pt idx="8">
                  <c:v>0.62500000000000078</c:v>
                </c:pt>
                <c:pt idx="9">
                  <c:v>0.65625000000000078</c:v>
                </c:pt>
              </c:numCache>
            </c:numRef>
          </c:val>
          <c:extLst>
            <c:ext xmlns:c16="http://schemas.microsoft.com/office/drawing/2014/chart" uri="{C3380CC4-5D6E-409C-BE32-E72D297353CC}">
              <c16:uniqueId val="{00000000-131A-F345-819F-374CE0220858}"/>
            </c:ext>
          </c:extLst>
        </c:ser>
        <c:ser>
          <c:idx val="1"/>
          <c:order val="1"/>
          <c:tx>
            <c:strRef>
              <c:f>Sheet1!$C$1</c:f>
              <c:strCache>
                <c:ptCount val="1"/>
                <c:pt idx="0">
                  <c:v>昨年</c:v>
                </c:pt>
              </c:strCache>
            </c:strRef>
          </c:tx>
          <c:invertIfNegative val="0"/>
          <c:cat>
            <c:strRef>
              <c:f>Sheet1!$A$2:$A$11</c:f>
              <c:strCache>
                <c:ptCount val="10"/>
                <c:pt idx="0">
                  <c:v>会費が高い</c:v>
                </c:pt>
                <c:pt idx="1">
                  <c:v>居場所が無かった</c:v>
                </c:pt>
                <c:pt idx="2">
                  <c:v>ロータリー活動に不満</c:v>
                </c:pt>
                <c:pt idx="3">
                  <c:v>入会したが、描いていたﾛｰﾀﾘｰとは違った</c:v>
                </c:pt>
                <c:pt idx="4">
                  <c:v>仕事にメリット無し</c:v>
                </c:pt>
                <c:pt idx="5">
                  <c:v>人間関係</c:v>
                </c:pt>
                <c:pt idx="6">
                  <c:v>転勤</c:v>
                </c:pt>
                <c:pt idx="7">
                  <c:v>高齢</c:v>
                </c:pt>
                <c:pt idx="8">
                  <c:v>逝去</c:v>
                </c:pt>
                <c:pt idx="9">
                  <c:v>健康上</c:v>
                </c:pt>
              </c:strCache>
            </c:strRef>
          </c:cat>
          <c:val>
            <c:numRef>
              <c:f>Sheet1!$C$2:$C$11</c:f>
              <c:numCache>
                <c:formatCode>0%</c:formatCode>
                <c:ptCount val="10"/>
                <c:pt idx="0">
                  <c:v>8.0000000000000043E-2</c:v>
                </c:pt>
                <c:pt idx="1">
                  <c:v>8.0000000000000043E-2</c:v>
                </c:pt>
                <c:pt idx="2">
                  <c:v>6.0000000000000032E-2</c:v>
                </c:pt>
                <c:pt idx="3">
                  <c:v>0.1</c:v>
                </c:pt>
                <c:pt idx="4">
                  <c:v>9.0000000000000024E-2</c:v>
                </c:pt>
                <c:pt idx="5">
                  <c:v>0.25</c:v>
                </c:pt>
                <c:pt idx="6">
                  <c:v>0.41000000000000031</c:v>
                </c:pt>
                <c:pt idx="7">
                  <c:v>0.60000000000000064</c:v>
                </c:pt>
                <c:pt idx="8">
                  <c:v>0.65000000000000091</c:v>
                </c:pt>
                <c:pt idx="9">
                  <c:v>0.64000000000000079</c:v>
                </c:pt>
              </c:numCache>
            </c:numRef>
          </c:val>
          <c:extLst>
            <c:ext xmlns:c16="http://schemas.microsoft.com/office/drawing/2014/chart" uri="{C3380CC4-5D6E-409C-BE32-E72D297353CC}">
              <c16:uniqueId val="{00000001-131A-F345-819F-374CE0220858}"/>
            </c:ext>
          </c:extLst>
        </c:ser>
        <c:dLbls>
          <c:showLegendKey val="0"/>
          <c:showVal val="0"/>
          <c:showCatName val="0"/>
          <c:showSerName val="0"/>
          <c:showPercent val="0"/>
          <c:showBubbleSize val="0"/>
        </c:dLbls>
        <c:gapWidth val="150"/>
        <c:axId val="153037824"/>
        <c:axId val="153043712"/>
      </c:barChart>
      <c:catAx>
        <c:axId val="153037824"/>
        <c:scaling>
          <c:orientation val="minMax"/>
        </c:scaling>
        <c:delete val="1"/>
        <c:axPos val="l"/>
        <c:majorGridlines/>
        <c:numFmt formatCode="General" sourceLinked="1"/>
        <c:majorTickMark val="out"/>
        <c:minorTickMark val="none"/>
        <c:tickLblPos val="none"/>
        <c:crossAx val="153043712"/>
        <c:crosses val="autoZero"/>
        <c:auto val="1"/>
        <c:lblAlgn val="ctr"/>
        <c:lblOffset val="100"/>
        <c:noMultiLvlLbl val="0"/>
      </c:catAx>
      <c:valAx>
        <c:axId val="153043712"/>
        <c:scaling>
          <c:orientation val="minMax"/>
        </c:scaling>
        <c:delete val="0"/>
        <c:axPos val="b"/>
        <c:majorGridlines/>
        <c:numFmt formatCode="0%" sourceLinked="1"/>
        <c:majorTickMark val="cross"/>
        <c:minorTickMark val="none"/>
        <c:tickLblPos val="nextTo"/>
        <c:crossAx val="153037824"/>
        <c:crosses val="autoZero"/>
        <c:crossBetween val="between"/>
      </c:valAx>
    </c:plotArea>
    <c:legend>
      <c:legendPos val="r"/>
      <c:overlay val="0"/>
    </c:legend>
    <c:plotVisOnly val="1"/>
    <c:dispBlanksAs val="gap"/>
    <c:showDLblsOverMax val="0"/>
  </c:chart>
  <c:txPr>
    <a:bodyPr/>
    <a:lstStyle/>
    <a:p>
      <a:pPr>
        <a:defRPr sz="1800"/>
      </a:pPr>
      <a:endParaRPr lang="ja-JP"/>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比率</c:v>
                </c:pt>
              </c:strCache>
            </c:strRef>
          </c:tx>
          <c:dLbls>
            <c:dLbl>
              <c:idx val="0"/>
              <c:layout>
                <c:manualLayout>
                  <c:x val="-5.5142525788927546E-2"/>
                  <c:y val="5.8971933646713492E-2"/>
                </c:manualLayout>
              </c:layout>
              <c:tx>
                <c:rich>
                  <a:bodyPr/>
                  <a:lstStyle/>
                  <a:p>
                    <a:r>
                      <a:rPr lang="en-US" altLang="en-US" dirty="0"/>
                      <a:t>2</a:t>
                    </a:r>
                    <a:r>
                      <a:rPr lang="en-US" altLang="ja-JP" dirty="0"/>
                      <a:t>4</a:t>
                    </a:r>
                    <a:r>
                      <a:rPr lang="en-US" altLang="en-US" dirty="0"/>
                      <a:t>%</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CFBB-4BA5-AA6A-4FEFE68F857E}"/>
                </c:ext>
              </c:extLst>
            </c:dLbl>
            <c:dLbl>
              <c:idx val="1"/>
              <c:layout>
                <c:manualLayout>
                  <c:x val="-7.0964152736721881E-2"/>
                  <c:y val="-1.023930628191939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FBB-4BA5-AA6A-4FEFE68F857E}"/>
                </c:ext>
              </c:extLst>
            </c:dLbl>
            <c:dLbl>
              <c:idx val="2"/>
              <c:layout>
                <c:manualLayout>
                  <c:x val="2.1073412335086032E-2"/>
                  <c:y val="-7.0747992499914383E-2"/>
                </c:manualLayout>
              </c:layout>
              <c:tx>
                <c:rich>
                  <a:bodyPr/>
                  <a:lstStyle/>
                  <a:p>
                    <a:r>
                      <a:rPr lang="en-US" altLang="en-US" dirty="0"/>
                      <a:t>3</a:t>
                    </a:r>
                    <a:r>
                      <a:rPr lang="en-US" altLang="ja-JP" dirty="0"/>
                      <a:t>4</a:t>
                    </a:r>
                    <a:r>
                      <a:rPr lang="en-US" altLang="en-US" dirty="0"/>
                      <a:t>%</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CFBB-4BA5-AA6A-4FEFE68F857E}"/>
                </c:ext>
              </c:extLst>
            </c:dLbl>
            <c:dLbl>
              <c:idx val="3"/>
              <c:layout>
                <c:manualLayout>
                  <c:x val="5.9824556814119183E-2"/>
                  <c:y val="6.117725526508079E-2"/>
                </c:manualLayout>
              </c:layout>
              <c:tx>
                <c:rich>
                  <a:bodyPr/>
                  <a:lstStyle/>
                  <a:p>
                    <a:r>
                      <a:rPr lang="en-US" altLang="en-US" dirty="0"/>
                      <a:t>3</a:t>
                    </a:r>
                    <a:r>
                      <a:rPr lang="en-US" altLang="ja-JP" dirty="0"/>
                      <a:t>1</a:t>
                    </a:r>
                    <a:r>
                      <a:rPr lang="en-US" altLang="en-US" dirty="0"/>
                      <a:t>%</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FBB-4BA5-AA6A-4FEFE68F857E}"/>
                </c:ext>
              </c:extLst>
            </c:dLbl>
            <c:spPr>
              <a:noFill/>
              <a:ln>
                <a:noFill/>
              </a:ln>
              <a:effectLst/>
            </c:spPr>
            <c:txPr>
              <a:bodyPr/>
              <a:lstStyle/>
              <a:p>
                <a:pPr>
                  <a:defRPr sz="1300" baseline="0"/>
                </a:pPr>
                <a:endParaRPr lang="ja-JP"/>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入会を希望している </c:v>
                </c:pt>
                <c:pt idx="1">
                  <c:v>勧誘活動をしているが結果がでない </c:v>
                </c:pt>
                <c:pt idx="2">
                  <c:v>クラブで検討中又は調整中 </c:v>
                </c:pt>
                <c:pt idx="3">
                  <c:v>入会は今の所考えていない </c:v>
                </c:pt>
              </c:strCache>
            </c:strRef>
          </c:cat>
          <c:val>
            <c:numRef>
              <c:f>Sheet1!$B$2:$B$5</c:f>
              <c:numCache>
                <c:formatCode>0%</c:formatCode>
                <c:ptCount val="4"/>
                <c:pt idx="0">
                  <c:v>0.24000000000000013</c:v>
                </c:pt>
                <c:pt idx="1">
                  <c:v>0.14000000000000001</c:v>
                </c:pt>
                <c:pt idx="2">
                  <c:v>0.34</c:v>
                </c:pt>
                <c:pt idx="3">
                  <c:v>0.31000000000000028</c:v>
                </c:pt>
              </c:numCache>
            </c:numRef>
          </c:val>
          <c:extLst>
            <c:ext xmlns:c16="http://schemas.microsoft.com/office/drawing/2014/chart" uri="{C3380CC4-5D6E-409C-BE32-E72D297353CC}">
              <c16:uniqueId val="{00000000-9118-BE48-92FF-E406E1151518}"/>
            </c:ext>
          </c:extLst>
        </c:ser>
        <c:dLbls>
          <c:showLegendKey val="0"/>
          <c:showVal val="0"/>
          <c:showCatName val="0"/>
          <c:showSerName val="0"/>
          <c:showPercent val="1"/>
          <c:showBubbleSize val="0"/>
          <c:showLeaderLines val="1"/>
        </c:dLbls>
        <c:firstSliceAng val="0"/>
      </c:pieChart>
    </c:plotArea>
    <c:plotVisOnly val="1"/>
    <c:dispBlanksAs val="zero"/>
    <c:showDLblsOverMax val="0"/>
  </c:chart>
  <c:txPr>
    <a:bodyPr/>
    <a:lstStyle/>
    <a:p>
      <a:pPr>
        <a:defRPr sz="1800"/>
      </a:pPr>
      <a:endParaRPr lang="ja-JP"/>
    </a:p>
  </c:txPr>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比率</c:v>
                </c:pt>
              </c:strCache>
            </c:strRef>
          </c:tx>
          <c:spPr>
            <a:ln w="28575">
              <a:solidFill>
                <a:schemeClr val="bg1"/>
              </a:solidFill>
            </a:ln>
          </c:spPr>
          <c:dLbls>
            <c:dLbl>
              <c:idx val="0"/>
              <c:layout>
                <c:manualLayout>
                  <c:x val="-0.22257132341460137"/>
                  <c:y val="-2.137302604616283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C64-460E-BC62-DF7CBE6053D7}"/>
                </c:ext>
              </c:extLst>
            </c:dLbl>
            <c:dLbl>
              <c:idx val="1"/>
              <c:layout>
                <c:manualLayout>
                  <c:x val="0.16778979246403841"/>
                  <c:y val="-0.15526024363233695"/>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64-460E-BC62-DF7CBE6053D7}"/>
                </c:ext>
              </c:extLst>
            </c:dLbl>
            <c:dLbl>
              <c:idx val="2"/>
              <c:layout>
                <c:manualLayout>
                  <c:x val="0.13419695122041789"/>
                  <c:y val="-2.605519733525659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C64-460E-BC62-DF7CBE6053D7}"/>
                </c:ext>
              </c:extLst>
            </c:dLbl>
            <c:dLbl>
              <c:idx val="3"/>
              <c:layout>
                <c:manualLayout>
                  <c:x val="0.19021962462717079"/>
                  <c:y val="0.1949058693244739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64-460E-BC62-DF7CBE6053D7}"/>
                </c:ext>
              </c:extLst>
            </c:dLbl>
            <c:spPr>
              <a:noFill/>
              <a:ln>
                <a:noFill/>
              </a:ln>
              <a:effectLst/>
            </c:spPr>
            <c:txPr>
              <a:bodyPr/>
              <a:lstStyle/>
              <a:p>
                <a:pPr>
                  <a:defRPr sz="1100" baseline="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Sheet1!$A$2:$A$5</c:f>
              <c:strCache>
                <c:ptCount val="4"/>
                <c:pt idx="0">
                  <c:v>入会を希望している</c:v>
                </c:pt>
                <c:pt idx="1">
                  <c:v>勧誘活動をしているが結果が出ない</c:v>
                </c:pt>
                <c:pt idx="2">
                  <c:v>クラブで検討中又は調整中</c:v>
                </c:pt>
                <c:pt idx="3">
                  <c:v>入会は今のところ考えていない</c:v>
                </c:pt>
              </c:strCache>
            </c:strRef>
          </c:cat>
          <c:val>
            <c:numRef>
              <c:f>Sheet1!$B$2:$B$5</c:f>
              <c:numCache>
                <c:formatCode>0%</c:formatCode>
                <c:ptCount val="4"/>
                <c:pt idx="0">
                  <c:v>0.5</c:v>
                </c:pt>
                <c:pt idx="1">
                  <c:v>0.18750000000000014</c:v>
                </c:pt>
                <c:pt idx="2">
                  <c:v>9.3750000000000111E-2</c:v>
                </c:pt>
                <c:pt idx="3">
                  <c:v>0.21875000000000014</c:v>
                </c:pt>
              </c:numCache>
            </c:numRef>
          </c:val>
          <c:extLst>
            <c:ext xmlns:c16="http://schemas.microsoft.com/office/drawing/2014/chart" uri="{C3380CC4-5D6E-409C-BE32-E72D297353CC}">
              <c16:uniqueId val="{00000000-7910-E149-A2CC-9B6783709D46}"/>
            </c:ext>
          </c:extLst>
        </c:ser>
        <c:dLbls>
          <c:showLegendKey val="0"/>
          <c:showVal val="1"/>
          <c:showCatName val="1"/>
          <c:showSerName val="0"/>
          <c:showPercent val="0"/>
          <c:showBubbleSize val="0"/>
          <c:showLeaderLines val="1"/>
        </c:dLbls>
        <c:firstSliceAng val="0"/>
      </c:pieChart>
    </c:plotArea>
    <c:plotVisOnly val="1"/>
    <c:dispBlanksAs val="zero"/>
    <c:showDLblsOverMax val="0"/>
  </c:chart>
  <c:txPr>
    <a:bodyPr/>
    <a:lstStyle/>
    <a:p>
      <a:pPr>
        <a:defRPr sz="1800"/>
      </a:pPr>
      <a:endParaRPr lang="ja-JP"/>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barChart>
        <c:barDir val="col"/>
        <c:grouping val="clustered"/>
        <c:varyColors val="0"/>
        <c:ser>
          <c:idx val="0"/>
          <c:order val="0"/>
          <c:tx>
            <c:strRef>
              <c:f>'5-'!$B$3</c:f>
              <c:strCache>
                <c:ptCount val="1"/>
                <c:pt idx="0">
                  <c:v>2018</c:v>
                </c:pt>
              </c:strCache>
            </c:strRef>
          </c:tx>
          <c:invertIfNegative val="0"/>
          <c:cat>
            <c:strRef>
              <c:f>'5-'!$C$2:$F$2</c:f>
              <c:strCache>
                <c:ptCount val="4"/>
                <c:pt idx="0">
                  <c:v>効果があった</c:v>
                </c:pt>
                <c:pt idx="1">
                  <c:v>特にない</c:v>
                </c:pt>
                <c:pt idx="2">
                  <c:v>その他</c:v>
                </c:pt>
                <c:pt idx="3">
                  <c:v>未記入</c:v>
                </c:pt>
              </c:strCache>
            </c:strRef>
          </c:cat>
          <c:val>
            <c:numRef>
              <c:f>'5-'!$C$3:$F$3</c:f>
              <c:numCache>
                <c:formatCode>General</c:formatCode>
                <c:ptCount val="4"/>
                <c:pt idx="0">
                  <c:v>55</c:v>
                </c:pt>
                <c:pt idx="1">
                  <c:v>34</c:v>
                </c:pt>
                <c:pt idx="2">
                  <c:v>3</c:v>
                </c:pt>
                <c:pt idx="3">
                  <c:v>4</c:v>
                </c:pt>
              </c:numCache>
            </c:numRef>
          </c:val>
          <c:extLst>
            <c:ext xmlns:c16="http://schemas.microsoft.com/office/drawing/2014/chart" uri="{C3380CC4-5D6E-409C-BE32-E72D297353CC}">
              <c16:uniqueId val="{00000000-E0AC-494B-ADDE-2B5E7C5BAEA0}"/>
            </c:ext>
          </c:extLst>
        </c:ser>
        <c:ser>
          <c:idx val="1"/>
          <c:order val="1"/>
          <c:tx>
            <c:strRef>
              <c:f>'5-'!$B$4</c:f>
              <c:strCache>
                <c:ptCount val="1"/>
                <c:pt idx="0">
                  <c:v>昨年</c:v>
                </c:pt>
              </c:strCache>
            </c:strRef>
          </c:tx>
          <c:invertIfNegative val="0"/>
          <c:cat>
            <c:strRef>
              <c:f>'5-'!$C$2:$F$2</c:f>
              <c:strCache>
                <c:ptCount val="4"/>
                <c:pt idx="0">
                  <c:v>効果があった</c:v>
                </c:pt>
                <c:pt idx="1">
                  <c:v>特にない</c:v>
                </c:pt>
                <c:pt idx="2">
                  <c:v>その他</c:v>
                </c:pt>
                <c:pt idx="3">
                  <c:v>未記入</c:v>
                </c:pt>
              </c:strCache>
            </c:strRef>
          </c:cat>
          <c:val>
            <c:numRef>
              <c:f>'5-'!$C$4:$F$4</c:f>
              <c:numCache>
                <c:formatCode>General</c:formatCode>
                <c:ptCount val="4"/>
                <c:pt idx="0">
                  <c:v>50</c:v>
                </c:pt>
                <c:pt idx="1">
                  <c:v>41</c:v>
                </c:pt>
                <c:pt idx="2">
                  <c:v>2</c:v>
                </c:pt>
                <c:pt idx="3">
                  <c:v>3</c:v>
                </c:pt>
              </c:numCache>
            </c:numRef>
          </c:val>
          <c:extLst>
            <c:ext xmlns:c16="http://schemas.microsoft.com/office/drawing/2014/chart" uri="{C3380CC4-5D6E-409C-BE32-E72D297353CC}">
              <c16:uniqueId val="{00000001-E0AC-494B-ADDE-2B5E7C5BAEA0}"/>
            </c:ext>
          </c:extLst>
        </c:ser>
        <c:dLbls>
          <c:showLegendKey val="0"/>
          <c:showVal val="0"/>
          <c:showCatName val="0"/>
          <c:showSerName val="0"/>
          <c:showPercent val="0"/>
          <c:showBubbleSize val="0"/>
        </c:dLbls>
        <c:gapWidth val="150"/>
        <c:axId val="81215488"/>
        <c:axId val="81217024"/>
      </c:barChart>
      <c:catAx>
        <c:axId val="81215488"/>
        <c:scaling>
          <c:orientation val="minMax"/>
        </c:scaling>
        <c:delete val="0"/>
        <c:axPos val="b"/>
        <c:numFmt formatCode="General" sourceLinked="0"/>
        <c:majorTickMark val="out"/>
        <c:minorTickMark val="none"/>
        <c:tickLblPos val="nextTo"/>
        <c:crossAx val="81217024"/>
        <c:crosses val="autoZero"/>
        <c:auto val="1"/>
        <c:lblAlgn val="ctr"/>
        <c:lblOffset val="100"/>
        <c:noMultiLvlLbl val="0"/>
      </c:catAx>
      <c:valAx>
        <c:axId val="81217024"/>
        <c:scaling>
          <c:orientation val="minMax"/>
        </c:scaling>
        <c:delete val="0"/>
        <c:axPos val="l"/>
        <c:majorGridlines/>
        <c:numFmt formatCode="General" sourceLinked="1"/>
        <c:majorTickMark val="out"/>
        <c:minorTickMark val="none"/>
        <c:tickLblPos val="nextTo"/>
        <c:crossAx val="81215488"/>
        <c:crosses val="autoZero"/>
        <c:crossBetween val="between"/>
      </c:valAx>
    </c:plotArea>
    <c:legend>
      <c:legendPos val="r"/>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tx>
            <c:strRef>
              <c:f>'5-'!$B$10</c:f>
              <c:strCache>
                <c:ptCount val="1"/>
                <c:pt idx="0">
                  <c:v>2018</c:v>
                </c:pt>
              </c:strCache>
            </c:strRef>
          </c:tx>
          <c:invertIfNegative val="0"/>
          <c:cat>
            <c:strRef>
              <c:f>'5-'!$C$9:$F$9</c:f>
              <c:strCache>
                <c:ptCount val="4"/>
                <c:pt idx="0">
                  <c:v>自由席</c:v>
                </c:pt>
                <c:pt idx="1">
                  <c:v>指定席</c:v>
                </c:pt>
                <c:pt idx="2">
                  <c:v>毎回席が変わるように工夫している。</c:v>
                </c:pt>
                <c:pt idx="3">
                  <c:v>その他</c:v>
                </c:pt>
              </c:strCache>
            </c:strRef>
          </c:cat>
          <c:val>
            <c:numRef>
              <c:f>'5-'!$C$10:$F$10</c:f>
              <c:numCache>
                <c:formatCode>General</c:formatCode>
                <c:ptCount val="4"/>
                <c:pt idx="0">
                  <c:v>55</c:v>
                </c:pt>
                <c:pt idx="1">
                  <c:v>16</c:v>
                </c:pt>
                <c:pt idx="2">
                  <c:v>30</c:v>
                </c:pt>
              </c:numCache>
            </c:numRef>
          </c:val>
          <c:extLst>
            <c:ext xmlns:c16="http://schemas.microsoft.com/office/drawing/2014/chart" uri="{C3380CC4-5D6E-409C-BE32-E72D297353CC}">
              <c16:uniqueId val="{00000000-FB69-AE4F-A6EC-AFD98CB95A84}"/>
            </c:ext>
          </c:extLst>
        </c:ser>
        <c:ser>
          <c:idx val="1"/>
          <c:order val="1"/>
          <c:tx>
            <c:strRef>
              <c:f>'5-'!$B$11</c:f>
              <c:strCache>
                <c:ptCount val="1"/>
                <c:pt idx="0">
                  <c:v>昨年</c:v>
                </c:pt>
              </c:strCache>
            </c:strRef>
          </c:tx>
          <c:invertIfNegative val="0"/>
          <c:cat>
            <c:strRef>
              <c:f>'5-'!$C$9:$F$9</c:f>
              <c:strCache>
                <c:ptCount val="4"/>
                <c:pt idx="0">
                  <c:v>自由席</c:v>
                </c:pt>
                <c:pt idx="1">
                  <c:v>指定席</c:v>
                </c:pt>
                <c:pt idx="2">
                  <c:v>毎回席が変わるように工夫している。</c:v>
                </c:pt>
                <c:pt idx="3">
                  <c:v>その他</c:v>
                </c:pt>
              </c:strCache>
            </c:strRef>
          </c:cat>
          <c:val>
            <c:numRef>
              <c:f>'5-'!$C$11:$F$11</c:f>
              <c:numCache>
                <c:formatCode>General</c:formatCode>
                <c:ptCount val="4"/>
                <c:pt idx="0">
                  <c:v>59</c:v>
                </c:pt>
                <c:pt idx="1">
                  <c:v>12</c:v>
                </c:pt>
                <c:pt idx="2">
                  <c:v>24</c:v>
                </c:pt>
                <c:pt idx="3">
                  <c:v>1</c:v>
                </c:pt>
              </c:numCache>
            </c:numRef>
          </c:val>
          <c:extLst>
            <c:ext xmlns:c16="http://schemas.microsoft.com/office/drawing/2014/chart" uri="{C3380CC4-5D6E-409C-BE32-E72D297353CC}">
              <c16:uniqueId val="{00000001-FB69-AE4F-A6EC-AFD98CB95A84}"/>
            </c:ext>
          </c:extLst>
        </c:ser>
        <c:dLbls>
          <c:showLegendKey val="0"/>
          <c:showVal val="0"/>
          <c:showCatName val="0"/>
          <c:showSerName val="0"/>
          <c:showPercent val="0"/>
          <c:showBubbleSize val="0"/>
        </c:dLbls>
        <c:gapWidth val="150"/>
        <c:axId val="81266944"/>
        <c:axId val="81268736"/>
      </c:barChart>
      <c:catAx>
        <c:axId val="81266944"/>
        <c:scaling>
          <c:orientation val="minMax"/>
        </c:scaling>
        <c:delete val="0"/>
        <c:axPos val="b"/>
        <c:numFmt formatCode="General" sourceLinked="0"/>
        <c:majorTickMark val="out"/>
        <c:minorTickMark val="none"/>
        <c:tickLblPos val="nextTo"/>
        <c:crossAx val="81268736"/>
        <c:crosses val="autoZero"/>
        <c:auto val="1"/>
        <c:lblAlgn val="ctr"/>
        <c:lblOffset val="100"/>
        <c:noMultiLvlLbl val="0"/>
      </c:catAx>
      <c:valAx>
        <c:axId val="81268736"/>
        <c:scaling>
          <c:orientation val="minMax"/>
        </c:scaling>
        <c:delete val="0"/>
        <c:axPos val="l"/>
        <c:majorGridlines/>
        <c:numFmt formatCode="General" sourceLinked="1"/>
        <c:majorTickMark val="out"/>
        <c:minorTickMark val="none"/>
        <c:tickLblPos val="nextTo"/>
        <c:crossAx val="81266944"/>
        <c:crosses val="autoZero"/>
        <c:crossBetween val="between"/>
      </c:valAx>
    </c:plotArea>
    <c:legend>
      <c:legendPos val="r"/>
      <c:layout>
        <c:manualLayout>
          <c:xMode val="edge"/>
          <c:yMode val="edge"/>
          <c:x val="0.87982086614173305"/>
          <c:y val="0.31794252991103411"/>
          <c:w val="0.10351246719160105"/>
          <c:h val="0.10437468043767265"/>
        </c:manualLayout>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ln>
              <a:solidFill>
                <a:schemeClr val="bg1"/>
              </a:solidFill>
            </a:ln>
          </c:spPr>
          <c:dPt>
            <c:idx val="0"/>
            <c:bubble3D val="0"/>
            <c:spPr>
              <a:ln w="57150">
                <a:solidFill>
                  <a:schemeClr val="bg1"/>
                </a:solidFill>
              </a:ln>
            </c:spPr>
            <c:extLst>
              <c:ext xmlns:c16="http://schemas.microsoft.com/office/drawing/2014/chart" uri="{C3380CC4-5D6E-409C-BE32-E72D297353CC}">
                <c16:uniqueId val="{00000000-A523-4B92-A6CA-6B21F17BEC9B}"/>
              </c:ext>
            </c:extLst>
          </c:dPt>
          <c:dLbls>
            <c:dLbl>
              <c:idx val="0"/>
              <c:layout>
                <c:manualLayout>
                  <c:x val="-0.24757096783566271"/>
                  <c:y val="-4.318532760199215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523-4B92-A6CA-6B21F17BEC9B}"/>
                </c:ext>
              </c:extLst>
            </c:dLbl>
            <c:dLbl>
              <c:idx val="1"/>
              <c:layout>
                <c:manualLayout>
                  <c:x val="0.24380073800738025"/>
                  <c:y val="5.4688004877036442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523-4B92-A6CA-6B21F17BEC9B}"/>
                </c:ext>
              </c:extLst>
            </c:dLbl>
            <c:spPr>
              <a:noFill/>
              <a:ln>
                <a:noFill/>
              </a:ln>
              <a:effectLst/>
            </c:spPr>
            <c:txPr>
              <a:bodyPr/>
              <a:lstStyle/>
              <a:p>
                <a:pPr>
                  <a:defRPr sz="160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'5-'!$C$15:$E$15</c:f>
              <c:strCache>
                <c:ptCount val="3"/>
                <c:pt idx="0">
                  <c:v>ある</c:v>
                </c:pt>
                <c:pt idx="1">
                  <c:v>特にない</c:v>
                </c:pt>
                <c:pt idx="2">
                  <c:v>未記入</c:v>
                </c:pt>
              </c:strCache>
            </c:strRef>
          </c:cat>
          <c:val>
            <c:numRef>
              <c:f>'5-'!$C$16:$E$16</c:f>
              <c:numCache>
                <c:formatCode>General</c:formatCode>
                <c:ptCount val="3"/>
                <c:pt idx="0">
                  <c:v>53</c:v>
                </c:pt>
                <c:pt idx="1">
                  <c:v>39</c:v>
                </c:pt>
                <c:pt idx="2">
                  <c:v>4</c:v>
                </c:pt>
              </c:numCache>
            </c:numRef>
          </c:val>
          <c:extLst>
            <c:ext xmlns:c16="http://schemas.microsoft.com/office/drawing/2014/chart" uri="{C3380CC4-5D6E-409C-BE32-E72D297353CC}">
              <c16:uniqueId val="{00000000-8922-F64B-A616-6903C596C9B0}"/>
            </c:ext>
          </c:extLst>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11468413776518"/>
          <c:y val="1.2066538332858466E-2"/>
          <c:w val="0.78777063172446971"/>
          <c:h val="0.97586692333428304"/>
        </c:manualLayout>
      </c:layout>
      <c:pieChart>
        <c:varyColors val="1"/>
        <c:ser>
          <c:idx val="0"/>
          <c:order val="0"/>
          <c:dLbls>
            <c:dLbl>
              <c:idx val="0"/>
              <c:layout>
                <c:manualLayout>
                  <c:x val="-0.1681575203862874"/>
                  <c:y val="0.1347517396048126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1E2-4A75-9EE7-E2CC0C09F21C}"/>
                </c:ext>
              </c:extLst>
            </c:dLbl>
            <c:dLbl>
              <c:idx val="1"/>
              <c:layout>
                <c:manualLayout>
                  <c:x val="-0.13871391076115491"/>
                  <c:y val="8.0902420306790027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E2-4A75-9EE7-E2CC0C09F21C}"/>
                </c:ext>
              </c:extLst>
            </c:dLbl>
            <c:dLbl>
              <c:idx val="2"/>
              <c:layout>
                <c:manualLayout>
                  <c:x val="0.22010328384524472"/>
                  <c:y val="-0.2198583496563482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E2-4A75-9EE7-E2CC0C09F21C}"/>
                </c:ext>
              </c:extLst>
            </c:dLbl>
            <c:dLbl>
              <c:idx val="3"/>
              <c:layout>
                <c:manualLayout>
                  <c:x val="9.0942878323415702E-2"/>
                  <c:y val="0.1327619533610187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1E2-4A75-9EE7-E2CC0C09F21C}"/>
                </c:ext>
              </c:extLst>
            </c:dLbl>
            <c:spPr>
              <a:noFill/>
              <a:ln>
                <a:noFill/>
              </a:ln>
              <a:effectLst/>
            </c:spPr>
            <c:txPr>
              <a:bodyPr/>
              <a:lstStyle/>
              <a:p>
                <a:pPr>
                  <a:defRPr sz="1300" baseline="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'5-'!$C$22:$F$22</c:f>
              <c:strCache>
                <c:ptCount val="4"/>
                <c:pt idx="0">
                  <c:v>高いと思う</c:v>
                </c:pt>
                <c:pt idx="1">
                  <c:v>安いと思う</c:v>
                </c:pt>
                <c:pt idx="2">
                  <c:v>普通だと思う</c:v>
                </c:pt>
                <c:pt idx="3">
                  <c:v>未回答</c:v>
                </c:pt>
              </c:strCache>
            </c:strRef>
          </c:cat>
          <c:val>
            <c:numRef>
              <c:f>'5-'!$C$24:$F$24</c:f>
              <c:numCache>
                <c:formatCode>General</c:formatCode>
                <c:ptCount val="4"/>
                <c:pt idx="0">
                  <c:v>14</c:v>
                </c:pt>
                <c:pt idx="1">
                  <c:v>10</c:v>
                </c:pt>
                <c:pt idx="2">
                  <c:v>64</c:v>
                </c:pt>
                <c:pt idx="3">
                  <c:v>8</c:v>
                </c:pt>
              </c:numCache>
            </c:numRef>
          </c:val>
          <c:extLst>
            <c:ext xmlns:c16="http://schemas.microsoft.com/office/drawing/2014/chart" uri="{C3380CC4-5D6E-409C-BE32-E72D297353CC}">
              <c16:uniqueId val="{00000000-57CF-E248-BD8A-0DDBC9DAE00E}"/>
            </c:ext>
          </c:extLst>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1620928336338942E-2"/>
          <c:y val="0"/>
          <c:w val="0.96844323031049773"/>
          <c:h val="1"/>
        </c:manualLayout>
      </c:layout>
      <c:pieChart>
        <c:varyColors val="1"/>
        <c:ser>
          <c:idx val="0"/>
          <c:order val="0"/>
          <c:dLbls>
            <c:dLbl>
              <c:idx val="0"/>
              <c:layout>
                <c:manualLayout>
                  <c:x val="-0.21842615132597051"/>
                  <c:y val="0.1972622168875144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948-4781-922F-0FCA9D315F99}"/>
                </c:ext>
              </c:extLst>
            </c:dLbl>
            <c:dLbl>
              <c:idx val="1"/>
              <c:layout>
                <c:manualLayout>
                  <c:x val="0.20574883169204514"/>
                  <c:y val="-0.2591127365522323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48-4781-922F-0FCA9D315F99}"/>
                </c:ext>
              </c:extLst>
            </c:dLbl>
            <c:dLbl>
              <c:idx val="3"/>
              <c:layout>
                <c:manualLayout>
                  <c:x val="0.1524879062780547"/>
                  <c:y val="8.595445099930572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948-4781-922F-0FCA9D315F99}"/>
                </c:ext>
              </c:extLst>
            </c:dLbl>
            <c:spPr>
              <a:noFill/>
              <a:ln>
                <a:noFill/>
              </a:ln>
              <a:effectLst/>
            </c:spPr>
            <c:txPr>
              <a:bodyPr/>
              <a:lstStyle/>
              <a:p>
                <a:pPr>
                  <a:defRPr sz="1300" baseline="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'5-'!$C$30:$F$30</c:f>
              <c:strCache>
                <c:ptCount val="4"/>
                <c:pt idx="0">
                  <c:v>ある</c:v>
                </c:pt>
                <c:pt idx="1">
                  <c:v>なし</c:v>
                </c:pt>
                <c:pt idx="2">
                  <c:v>予定</c:v>
                </c:pt>
                <c:pt idx="3">
                  <c:v>未回答</c:v>
                </c:pt>
              </c:strCache>
            </c:strRef>
          </c:cat>
          <c:val>
            <c:numRef>
              <c:f>'5-'!$C$31:$F$31</c:f>
              <c:numCache>
                <c:formatCode>General</c:formatCode>
                <c:ptCount val="4"/>
                <c:pt idx="0">
                  <c:v>27</c:v>
                </c:pt>
                <c:pt idx="1">
                  <c:v>59</c:v>
                </c:pt>
                <c:pt idx="2">
                  <c:v>0</c:v>
                </c:pt>
                <c:pt idx="3">
                  <c:v>10</c:v>
                </c:pt>
              </c:numCache>
            </c:numRef>
          </c:val>
          <c:extLst>
            <c:ext xmlns:c16="http://schemas.microsoft.com/office/drawing/2014/chart" uri="{C3380CC4-5D6E-409C-BE32-E72D297353CC}">
              <c16:uniqueId val="{00000000-D0E9-FE42-8933-73D98D50BC93}"/>
            </c:ext>
          </c:extLst>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44784590713364E-2"/>
          <c:y val="0"/>
          <c:w val="0.9431328141859866"/>
          <c:h val="1"/>
        </c:manualLayout>
      </c:layout>
      <c:pieChart>
        <c:varyColors val="1"/>
        <c:ser>
          <c:idx val="0"/>
          <c:order val="0"/>
          <c:dLbls>
            <c:dLbl>
              <c:idx val="0"/>
              <c:layout>
                <c:manualLayout>
                  <c:x val="-0.21474972475263782"/>
                  <c:y val="0.131378317293671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D2D-4688-9900-F648AC75E2E9}"/>
                </c:ext>
              </c:extLst>
            </c:dLbl>
            <c:dLbl>
              <c:idx val="1"/>
              <c:layout>
                <c:manualLayout>
                  <c:x val="0.19042485704120321"/>
                  <c:y val="-0.1420027704870225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D2D-4688-9900-F648AC75E2E9}"/>
                </c:ext>
              </c:extLst>
            </c:dLbl>
            <c:spPr>
              <a:noFill/>
              <a:ln>
                <a:noFill/>
              </a:ln>
              <a:effectLst/>
            </c:spPr>
            <c:txPr>
              <a:bodyPr/>
              <a:lstStyle/>
              <a:p>
                <a:pPr>
                  <a:defRPr sz="1300" baseline="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'5-'!$C$34:$D$34</c:f>
              <c:strCache>
                <c:ptCount val="2"/>
                <c:pt idx="0">
                  <c:v>あった</c:v>
                </c:pt>
                <c:pt idx="1">
                  <c:v>特になし</c:v>
                </c:pt>
              </c:strCache>
            </c:strRef>
          </c:cat>
          <c:val>
            <c:numRef>
              <c:f>'5-'!$C$35:$D$35</c:f>
              <c:numCache>
                <c:formatCode>0%</c:formatCode>
                <c:ptCount val="2"/>
                <c:pt idx="0">
                  <c:v>0.35714285714285765</c:v>
                </c:pt>
                <c:pt idx="1">
                  <c:v>0.6428571428571429</c:v>
                </c:pt>
              </c:numCache>
            </c:numRef>
          </c:val>
          <c:extLst>
            <c:ext xmlns:c16="http://schemas.microsoft.com/office/drawing/2014/chart" uri="{C3380CC4-5D6E-409C-BE32-E72D297353CC}">
              <c16:uniqueId val="{00000000-720B-8648-8BBF-48FB4F038611}"/>
            </c:ext>
          </c:extLst>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0"/>
              <c:layout>
                <c:manualLayout>
                  <c:x val="-0.24158892982440291"/>
                  <c:y val="0.1139069994386359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89A-4712-A07A-97A00DC3BC80}"/>
                </c:ext>
              </c:extLst>
            </c:dLbl>
            <c:dLbl>
              <c:idx val="1"/>
              <c:layout>
                <c:manualLayout>
                  <c:x val="0.19853805290680043"/>
                  <c:y val="-0.2758707239015180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89A-4712-A07A-97A00DC3BC80}"/>
                </c:ext>
              </c:extLst>
            </c:dLbl>
            <c:spPr>
              <a:noFill/>
              <a:ln>
                <a:noFill/>
              </a:ln>
              <a:effectLst/>
            </c:spPr>
            <c:txPr>
              <a:bodyPr/>
              <a:lstStyle/>
              <a:p>
                <a:pPr>
                  <a:defRPr sz="1300" baseline="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'5-'!$C$52:$E$52</c:f>
              <c:strCache>
                <c:ptCount val="3"/>
                <c:pt idx="0">
                  <c:v>増強・退会防止に成果があった</c:v>
                </c:pt>
                <c:pt idx="1">
                  <c:v>今のところ成果なし</c:v>
                </c:pt>
                <c:pt idx="2">
                  <c:v>その他</c:v>
                </c:pt>
              </c:strCache>
            </c:strRef>
          </c:cat>
          <c:val>
            <c:numRef>
              <c:f>'5-'!$C$53:$E$53</c:f>
              <c:numCache>
                <c:formatCode>0%</c:formatCode>
                <c:ptCount val="3"/>
                <c:pt idx="0">
                  <c:v>0.35000000000000026</c:v>
                </c:pt>
                <c:pt idx="1">
                  <c:v>0.55000000000000004</c:v>
                </c:pt>
                <c:pt idx="2">
                  <c:v>0.1</c:v>
                </c:pt>
              </c:numCache>
            </c:numRef>
          </c:val>
          <c:extLst>
            <c:ext xmlns:c16="http://schemas.microsoft.com/office/drawing/2014/chart" uri="{C3380CC4-5D6E-409C-BE32-E72D297353CC}">
              <c16:uniqueId val="{00000000-2EC6-0B49-94C3-E5FC55FF7CF0}"/>
            </c:ext>
          </c:extLst>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txPr>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'基本 (2)'!$C$92:$C$103</c:f>
              <c:strCache>
                <c:ptCount val="12"/>
                <c:pt idx="0">
                  <c:v>0人</c:v>
                </c:pt>
                <c:pt idx="1">
                  <c:v>1人</c:v>
                </c:pt>
                <c:pt idx="2">
                  <c:v>2人</c:v>
                </c:pt>
                <c:pt idx="3">
                  <c:v>3人</c:v>
                </c:pt>
                <c:pt idx="4">
                  <c:v>4人</c:v>
                </c:pt>
                <c:pt idx="5">
                  <c:v>5人</c:v>
                </c:pt>
                <c:pt idx="6">
                  <c:v>6人</c:v>
                </c:pt>
                <c:pt idx="7">
                  <c:v>7人</c:v>
                </c:pt>
                <c:pt idx="8">
                  <c:v>8人</c:v>
                </c:pt>
                <c:pt idx="9">
                  <c:v>10人</c:v>
                </c:pt>
                <c:pt idx="10">
                  <c:v>13～16人</c:v>
                </c:pt>
                <c:pt idx="11">
                  <c:v>42人</c:v>
                </c:pt>
              </c:strCache>
            </c:strRef>
          </c:cat>
          <c:val>
            <c:numRef>
              <c:f>'基本 (2)'!$D$92:$D$103</c:f>
              <c:numCache>
                <c:formatCode>0%</c:formatCode>
                <c:ptCount val="12"/>
                <c:pt idx="0">
                  <c:v>7.2289156626506021E-2</c:v>
                </c:pt>
                <c:pt idx="1">
                  <c:v>9.6385542168674759E-2</c:v>
                </c:pt>
                <c:pt idx="2">
                  <c:v>0.16867469879518068</c:v>
                </c:pt>
                <c:pt idx="3">
                  <c:v>0.19277108433734941</c:v>
                </c:pt>
                <c:pt idx="4">
                  <c:v>4.81927710843374E-2</c:v>
                </c:pt>
                <c:pt idx="5">
                  <c:v>0.18072289156626525</c:v>
                </c:pt>
                <c:pt idx="6">
                  <c:v>8.4337349397590466E-2</c:v>
                </c:pt>
                <c:pt idx="7">
                  <c:v>2.4096385542168676E-2</c:v>
                </c:pt>
                <c:pt idx="8">
                  <c:v>2.4096385542168676E-2</c:v>
                </c:pt>
                <c:pt idx="9">
                  <c:v>4.81927710843374E-2</c:v>
                </c:pt>
                <c:pt idx="10">
                  <c:v>4.81927710843374E-2</c:v>
                </c:pt>
                <c:pt idx="11">
                  <c:v>1.2048192771084338E-2</c:v>
                </c:pt>
              </c:numCache>
            </c:numRef>
          </c:val>
          <c:extLst>
            <c:ext xmlns:c16="http://schemas.microsoft.com/office/drawing/2014/chart" uri="{C3380CC4-5D6E-409C-BE32-E72D297353CC}">
              <c16:uniqueId val="{00000000-7C1F-4471-812D-A5031D2F4003}"/>
            </c:ext>
          </c:extLst>
        </c:ser>
        <c:dLbls>
          <c:showLegendKey val="0"/>
          <c:showVal val="1"/>
          <c:showCatName val="0"/>
          <c:showSerName val="0"/>
          <c:showPercent val="0"/>
          <c:showBubbleSize val="0"/>
        </c:dLbls>
        <c:gapWidth val="75"/>
        <c:axId val="79797632"/>
        <c:axId val="78320768"/>
      </c:barChart>
      <c:catAx>
        <c:axId val="79797632"/>
        <c:scaling>
          <c:orientation val="minMax"/>
        </c:scaling>
        <c:delete val="0"/>
        <c:axPos val="l"/>
        <c:numFmt formatCode="General" sourceLinked="0"/>
        <c:majorTickMark val="none"/>
        <c:minorTickMark val="none"/>
        <c:tickLblPos val="nextTo"/>
        <c:txPr>
          <a:bodyPr/>
          <a:lstStyle/>
          <a:p>
            <a:pPr>
              <a:defRPr sz="1400"/>
            </a:pPr>
            <a:endParaRPr lang="ja-JP"/>
          </a:p>
        </c:txPr>
        <c:crossAx val="78320768"/>
        <c:crosses val="autoZero"/>
        <c:auto val="1"/>
        <c:lblAlgn val="ctr"/>
        <c:lblOffset val="100"/>
        <c:noMultiLvlLbl val="0"/>
      </c:catAx>
      <c:valAx>
        <c:axId val="78320768"/>
        <c:scaling>
          <c:orientation val="minMax"/>
        </c:scaling>
        <c:delete val="0"/>
        <c:axPos val="b"/>
        <c:numFmt formatCode="0%" sourceLinked="1"/>
        <c:majorTickMark val="none"/>
        <c:minorTickMark val="none"/>
        <c:tickLblPos val="nextTo"/>
        <c:crossAx val="79797632"/>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0.13364476301448866"/>
                  <c:y val="0.2070331634077656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8DD-4976-80AD-F212A7EB06EB}"/>
                </c:ext>
              </c:extLst>
            </c:dLbl>
            <c:dLbl>
              <c:idx val="1"/>
              <c:layout>
                <c:manualLayout>
                  <c:x val="9.1661075997787375E-2"/>
                  <c:y val="-0.28512680595776657"/>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8DD-4976-80AD-F212A7EB06EB}"/>
                </c:ext>
              </c:extLst>
            </c:dLbl>
            <c:dLbl>
              <c:idx val="2"/>
              <c:layout>
                <c:manualLayout>
                  <c:x val="-7.6535079975989545E-2"/>
                  <c:y val="2.167165274553449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8DD-4976-80AD-F212A7EB06EB}"/>
                </c:ext>
              </c:extLst>
            </c:dLbl>
            <c:dLbl>
              <c:idx val="3"/>
              <c:layout>
                <c:manualLayout>
                  <c:x val="7.6709155750150068E-2"/>
                  <c:y val="0.1225937183383992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8DD-4976-80AD-F212A7EB06EB}"/>
                </c:ext>
              </c:extLst>
            </c:dLbl>
            <c:spPr>
              <a:noFill/>
              <a:ln>
                <a:noFill/>
              </a:ln>
              <a:effectLst/>
            </c:spPr>
            <c:txPr>
              <a:bodyPr/>
              <a:lstStyle/>
              <a:p>
                <a:pPr>
                  <a:defRPr sz="1300" baseline="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'5-'!$C$48:$F$48</c:f>
              <c:strCache>
                <c:ptCount val="4"/>
                <c:pt idx="0">
                  <c:v>ある</c:v>
                </c:pt>
                <c:pt idx="1">
                  <c:v>なし</c:v>
                </c:pt>
                <c:pt idx="2">
                  <c:v>予定</c:v>
                </c:pt>
                <c:pt idx="3">
                  <c:v>未記入</c:v>
                </c:pt>
              </c:strCache>
            </c:strRef>
          </c:cat>
          <c:val>
            <c:numRef>
              <c:f>'5-'!$C$49:$F$49</c:f>
              <c:numCache>
                <c:formatCode>General</c:formatCode>
                <c:ptCount val="4"/>
                <c:pt idx="0">
                  <c:v>19</c:v>
                </c:pt>
                <c:pt idx="1">
                  <c:v>68</c:v>
                </c:pt>
                <c:pt idx="2">
                  <c:v>2</c:v>
                </c:pt>
                <c:pt idx="3">
                  <c:v>7</c:v>
                </c:pt>
              </c:numCache>
            </c:numRef>
          </c:val>
          <c:extLst>
            <c:ext xmlns:c16="http://schemas.microsoft.com/office/drawing/2014/chart" uri="{C3380CC4-5D6E-409C-BE32-E72D297353CC}">
              <c16:uniqueId val="{00000000-C87C-2E4F-B19A-77ECB9E797ED}"/>
            </c:ext>
          </c:extLst>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460405377084506E-2"/>
          <c:y val="0"/>
          <c:w val="0.86493997185713001"/>
          <c:h val="0.991194826136929"/>
        </c:manualLayout>
      </c:layout>
      <c:pieChart>
        <c:varyColors val="1"/>
        <c:ser>
          <c:idx val="0"/>
          <c:order val="0"/>
          <c:dLbls>
            <c:dLbl>
              <c:idx val="0"/>
              <c:layout>
                <c:manualLayout>
                  <c:x val="-0.23050464807436921"/>
                  <c:y val="0.2111406338524867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890-4B3C-866D-A2FBFF734ABA}"/>
                </c:ext>
              </c:extLst>
            </c:dLbl>
            <c:dLbl>
              <c:idx val="1"/>
              <c:layout>
                <c:manualLayout>
                  <c:x val="-0.14949535192563101"/>
                  <c:y val="-8.442424873102330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890-4B3C-866D-A2FBFF734ABA}"/>
                </c:ext>
              </c:extLst>
            </c:dLbl>
            <c:dLbl>
              <c:idx val="2"/>
              <c:layout>
                <c:manualLayout>
                  <c:x val="0.24410358565737067"/>
                  <c:y val="-0.1421235561413854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890-4B3C-866D-A2FBFF734ABA}"/>
                </c:ext>
              </c:extLst>
            </c:dLbl>
            <c:dLbl>
              <c:idx val="3"/>
              <c:layout>
                <c:manualLayout>
                  <c:x val="1.0776840145977769E-2"/>
                  <c:y val="4.698972099853161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890-4B3C-866D-A2FBFF734ABA}"/>
                </c:ext>
              </c:extLst>
            </c:dLbl>
            <c:spPr>
              <a:noFill/>
              <a:ln>
                <a:noFill/>
              </a:ln>
              <a:effectLst/>
            </c:spPr>
            <c:txPr>
              <a:bodyPr/>
              <a:lstStyle/>
              <a:p>
                <a:pPr>
                  <a:defRPr sz="1300" baseline="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'5-'!$C$42:$F$42</c:f>
              <c:strCache>
                <c:ptCount val="4"/>
                <c:pt idx="0">
                  <c:v>高いと思う</c:v>
                </c:pt>
                <c:pt idx="1">
                  <c:v>安いと思う</c:v>
                </c:pt>
                <c:pt idx="2">
                  <c:v>普通だと思う</c:v>
                </c:pt>
                <c:pt idx="3">
                  <c:v>未記入</c:v>
                </c:pt>
              </c:strCache>
            </c:strRef>
          </c:cat>
          <c:val>
            <c:numRef>
              <c:f>'5-'!$C$43:$F$43</c:f>
              <c:numCache>
                <c:formatCode>General</c:formatCode>
                <c:ptCount val="4"/>
                <c:pt idx="0">
                  <c:v>25</c:v>
                </c:pt>
                <c:pt idx="1">
                  <c:v>9</c:v>
                </c:pt>
                <c:pt idx="2">
                  <c:v>60</c:v>
                </c:pt>
                <c:pt idx="3">
                  <c:v>2</c:v>
                </c:pt>
              </c:numCache>
            </c:numRef>
          </c:val>
          <c:extLst>
            <c:ext xmlns:c16="http://schemas.microsoft.com/office/drawing/2014/chart" uri="{C3380CC4-5D6E-409C-BE32-E72D297353CC}">
              <c16:uniqueId val="{00000000-79CF-6242-8D1D-2CED59F69595}"/>
            </c:ext>
          </c:extLst>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61111111111121"/>
          <c:y val="1.1574074074074073E-2"/>
          <c:w val="0.59305555555555567"/>
          <c:h val="0.98842592592592515"/>
        </c:manualLayout>
      </c:layout>
      <c:pieChart>
        <c:varyColors val="1"/>
        <c:ser>
          <c:idx val="0"/>
          <c:order val="0"/>
          <c:dLbls>
            <c:dLbl>
              <c:idx val="1"/>
              <c:layout>
                <c:manualLayout>
                  <c:x val="0.16054839775177293"/>
                  <c:y val="-5.212620027434846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E70-4219-BDA9-54F3E0D9BABA}"/>
                </c:ext>
              </c:extLst>
            </c:dLbl>
            <c:dLbl>
              <c:idx val="2"/>
              <c:layout>
                <c:manualLayout>
                  <c:x val="0.18593961530106087"/>
                  <c:y val="0.1353190110495447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E70-4219-BDA9-54F3E0D9BABA}"/>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'5-'!$C$57:$F$57</c:f>
              <c:strCache>
                <c:ptCount val="4"/>
                <c:pt idx="0">
                  <c:v>年会費を下げることを将来的に検討している</c:v>
                </c:pt>
                <c:pt idx="1">
                  <c:v>経費削減して年会費を下げる努力をしている</c:v>
                </c:pt>
                <c:pt idx="2">
                  <c:v>年会費を下げる必要はない</c:v>
                </c:pt>
                <c:pt idx="3">
                  <c:v>その他</c:v>
                </c:pt>
              </c:strCache>
            </c:strRef>
          </c:cat>
          <c:val>
            <c:numRef>
              <c:f>'5-'!$C$58:$F$58</c:f>
              <c:numCache>
                <c:formatCode>0%</c:formatCode>
                <c:ptCount val="4"/>
                <c:pt idx="0">
                  <c:v>0.40740740740740738</c:v>
                </c:pt>
                <c:pt idx="1">
                  <c:v>0.33333333333333331</c:v>
                </c:pt>
                <c:pt idx="2">
                  <c:v>0.14814814814814831</c:v>
                </c:pt>
                <c:pt idx="3">
                  <c:v>0.1111111111111111</c:v>
                </c:pt>
              </c:numCache>
            </c:numRef>
          </c:val>
          <c:extLst>
            <c:ext xmlns:c16="http://schemas.microsoft.com/office/drawing/2014/chart" uri="{C3380CC4-5D6E-409C-BE32-E72D297353CC}">
              <c16:uniqueId val="{00000000-9A88-F745-8DEA-7F290195F65A}"/>
            </c:ext>
          </c:extLst>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3117217312148226E-2"/>
          <c:y val="1.1726239768858358E-2"/>
          <c:w val="0.97896374494865857"/>
          <c:h val="0.97138955890493628"/>
        </c:manualLayout>
      </c:layout>
      <c:pieChart>
        <c:varyColors val="1"/>
        <c:ser>
          <c:idx val="0"/>
          <c:order val="0"/>
          <c:dLbls>
            <c:dLbl>
              <c:idx val="0"/>
              <c:layout>
                <c:manualLayout>
                  <c:x val="-0.10638809025736796"/>
                  <c:y val="9.352824836289429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D6-4242-9C47-4ACF169C0FF8}"/>
                </c:ext>
              </c:extLst>
            </c:dLbl>
            <c:dLbl>
              <c:idx val="1"/>
              <c:layout>
                <c:manualLayout>
                  <c:x val="9.1607380491198868E-3"/>
                  <c:y val="-6.868686868686868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D6-4242-9C47-4ACF169C0FF8}"/>
                </c:ext>
              </c:extLst>
            </c:dLbl>
            <c:dLbl>
              <c:idx val="2"/>
              <c:layout>
                <c:manualLayout>
                  <c:x val="9.0585240329938227E-2"/>
                  <c:y val="9.267753652005622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D6-4242-9C47-4ACF169C0FF8}"/>
                </c:ext>
              </c:extLst>
            </c:dLbl>
            <c:dLbl>
              <c:idx val="3"/>
              <c:layout>
                <c:manualLayout>
                  <c:x val="1.0758189239228439E-2"/>
                  <c:y val="2.080373286672504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3D6-4242-9C47-4ACF169C0FF8}"/>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'5-'!$C$66:$F$66</c:f>
              <c:strCache>
                <c:ptCount val="4"/>
                <c:pt idx="0">
                  <c:v>取り入れている</c:v>
                </c:pt>
                <c:pt idx="1">
                  <c:v>将来は検討している</c:v>
                </c:pt>
                <c:pt idx="2">
                  <c:v>柔軟性は取り入れない</c:v>
                </c:pt>
                <c:pt idx="3">
                  <c:v>未回答</c:v>
                </c:pt>
              </c:strCache>
            </c:strRef>
          </c:cat>
          <c:val>
            <c:numRef>
              <c:f>'5-'!$C$67:$F$67</c:f>
              <c:numCache>
                <c:formatCode>General</c:formatCode>
                <c:ptCount val="4"/>
                <c:pt idx="0">
                  <c:v>28</c:v>
                </c:pt>
                <c:pt idx="1">
                  <c:v>40</c:v>
                </c:pt>
                <c:pt idx="2">
                  <c:v>27</c:v>
                </c:pt>
                <c:pt idx="3">
                  <c:v>1</c:v>
                </c:pt>
              </c:numCache>
            </c:numRef>
          </c:val>
          <c:extLst>
            <c:ext xmlns:c16="http://schemas.microsoft.com/office/drawing/2014/chart" uri="{C3380CC4-5D6E-409C-BE32-E72D297353CC}">
              <c16:uniqueId val="{00000000-C2C6-A14F-842C-0CD8E55F959E}"/>
            </c:ext>
          </c:extLst>
        </c:ser>
        <c:dLbls>
          <c:showLegendKey val="0"/>
          <c:showVal val="1"/>
          <c:showCatName val="1"/>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6.5783845984769149E-2"/>
          <c:y val="1.2156375189943147E-4"/>
          <c:w val="0.85529601903210373"/>
          <c:h val="0.99987843624810191"/>
        </c:manualLayout>
      </c:layout>
      <c:pieChart>
        <c:varyColors val="1"/>
        <c:ser>
          <c:idx val="0"/>
          <c:order val="0"/>
          <c:dPt>
            <c:idx val="2"/>
            <c:bubble3D val="0"/>
            <c:spPr>
              <a:solidFill>
                <a:schemeClr val="bg1">
                  <a:lumMod val="75000"/>
                </a:schemeClr>
              </a:solidFill>
            </c:spPr>
            <c:extLst>
              <c:ext xmlns:c16="http://schemas.microsoft.com/office/drawing/2014/chart" uri="{C3380CC4-5D6E-409C-BE32-E72D297353CC}">
                <c16:uniqueId val="{00000000-7DDE-4A38-8D60-C43D6EB54A9F}"/>
              </c:ext>
            </c:extLst>
          </c:dPt>
          <c:dPt>
            <c:idx val="3"/>
            <c:bubble3D val="0"/>
            <c:spPr>
              <a:solidFill>
                <a:schemeClr val="bg1">
                  <a:lumMod val="65000"/>
                </a:schemeClr>
              </a:solidFill>
            </c:spPr>
            <c:extLst>
              <c:ext xmlns:c16="http://schemas.microsoft.com/office/drawing/2014/chart" uri="{C3380CC4-5D6E-409C-BE32-E72D297353CC}">
                <c16:uniqueId val="{00000001-7DDE-4A38-8D60-C43D6EB54A9F}"/>
              </c:ext>
            </c:extLst>
          </c:dPt>
          <c:dLbls>
            <c:dLbl>
              <c:idx val="1"/>
              <c:layout>
                <c:manualLayout>
                  <c:x val="-0.13122697500650257"/>
                  <c:y val="-0.1198979591836734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DDE-4A38-8D60-C43D6EB54A9F}"/>
                </c:ext>
              </c:extLst>
            </c:dLbl>
            <c:dLbl>
              <c:idx val="2"/>
              <c:layout>
                <c:manualLayout>
                  <c:x val="0.15514523184601953"/>
                  <c:y val="-0.147925281269666"/>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DDE-4A38-8D60-C43D6EB54A9F}"/>
                </c:ext>
              </c:extLst>
            </c:dLbl>
            <c:dLbl>
              <c:idx val="3"/>
              <c:layout>
                <c:manualLayout>
                  <c:x val="0.16570414114902327"/>
                  <c:y val="0.1257309941520469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DE-4A38-8D60-C43D6EB54A9F}"/>
                </c:ext>
              </c:extLst>
            </c:dLbl>
            <c:spPr>
              <a:noFill/>
              <a:ln>
                <a:noFill/>
              </a:ln>
              <a:effectLst/>
            </c:spPr>
            <c:txPr>
              <a:bodyPr/>
              <a:lstStyle/>
              <a:p>
                <a:pPr>
                  <a:defRPr sz="1100" baseline="0">
                    <a:ea typeface="ＭＳ Ｐゴシック" pitchFamily="50" charset="-128"/>
                  </a:defRPr>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'5-'!$C$63:$F$63</c:f>
              <c:strCache>
                <c:ptCount val="4"/>
                <c:pt idx="0">
                  <c:v>導入した</c:v>
                </c:pt>
                <c:pt idx="1">
                  <c:v>今後導入予定</c:v>
                </c:pt>
                <c:pt idx="2">
                  <c:v>従来通りの運営</c:v>
                </c:pt>
                <c:pt idx="3">
                  <c:v>導入する予定なし</c:v>
                </c:pt>
              </c:strCache>
            </c:strRef>
          </c:cat>
          <c:val>
            <c:numRef>
              <c:f>'5-'!$C$64:$F$64</c:f>
              <c:numCache>
                <c:formatCode>General</c:formatCode>
                <c:ptCount val="4"/>
                <c:pt idx="0">
                  <c:v>38</c:v>
                </c:pt>
                <c:pt idx="1">
                  <c:v>9</c:v>
                </c:pt>
                <c:pt idx="2">
                  <c:v>37</c:v>
                </c:pt>
                <c:pt idx="3">
                  <c:v>12</c:v>
                </c:pt>
              </c:numCache>
            </c:numRef>
          </c:val>
          <c:extLst>
            <c:ext xmlns:c16="http://schemas.microsoft.com/office/drawing/2014/chart" uri="{C3380CC4-5D6E-409C-BE32-E72D297353CC}">
              <c16:uniqueId val="{00000000-A903-B146-8AE0-596206CF20F1}"/>
            </c:ext>
          </c:extLst>
        </c:ser>
        <c:dLbls>
          <c:showLegendKey val="0"/>
          <c:showVal val="1"/>
          <c:showCatName val="1"/>
          <c:showSerName val="0"/>
          <c:showPercent val="0"/>
          <c:showBubbleSize val="0"/>
          <c:showLeaderLines val="1"/>
        </c:dLbls>
        <c:firstSliceAng val="0"/>
      </c:pieChart>
    </c:plotArea>
    <c:plotVisOnly val="1"/>
    <c:dispBlanksAs val="zero"/>
    <c:showDLblsOverMax val="0"/>
  </c:chart>
  <c:txPr>
    <a:bodyPr/>
    <a:lstStyle/>
    <a:p>
      <a:pPr>
        <a:defRPr sz="1800"/>
      </a:pPr>
      <a:endParaRPr lang="ja-JP"/>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'5-'!$C$63:$F$63</c:f>
              <c:strCache>
                <c:ptCount val="4"/>
                <c:pt idx="0">
                  <c:v>導入した</c:v>
                </c:pt>
                <c:pt idx="1">
                  <c:v>今後導入予定</c:v>
                </c:pt>
                <c:pt idx="2">
                  <c:v>従来通りの運営</c:v>
                </c:pt>
                <c:pt idx="3">
                  <c:v>導入する予定なし</c:v>
                </c:pt>
              </c:strCache>
            </c:strRef>
          </c:cat>
          <c:val>
            <c:numRef>
              <c:f>'5-'!$C$64:$F$64</c:f>
              <c:numCache>
                <c:formatCode>General</c:formatCode>
                <c:ptCount val="4"/>
                <c:pt idx="0">
                  <c:v>38</c:v>
                </c:pt>
                <c:pt idx="1">
                  <c:v>9</c:v>
                </c:pt>
                <c:pt idx="2">
                  <c:v>37</c:v>
                </c:pt>
                <c:pt idx="3">
                  <c:v>12</c:v>
                </c:pt>
              </c:numCache>
            </c:numRef>
          </c:val>
          <c:extLst>
            <c:ext xmlns:c16="http://schemas.microsoft.com/office/drawing/2014/chart" uri="{C3380CC4-5D6E-409C-BE32-E72D297353CC}">
              <c16:uniqueId val="{00000000-F162-D84F-9E8C-067D72B0A823}"/>
            </c:ext>
          </c:extLst>
        </c:ser>
        <c:dLbls>
          <c:showLegendKey val="0"/>
          <c:showVal val="1"/>
          <c:showCatName val="0"/>
          <c:showSerName val="0"/>
          <c:showPercent val="0"/>
          <c:showBubbleSize val="0"/>
        </c:dLbls>
        <c:gapWidth val="75"/>
        <c:axId val="111970944"/>
        <c:axId val="111976832"/>
      </c:barChart>
      <c:catAx>
        <c:axId val="111970944"/>
        <c:scaling>
          <c:orientation val="minMax"/>
        </c:scaling>
        <c:delete val="0"/>
        <c:axPos val="b"/>
        <c:numFmt formatCode="General" sourceLinked="0"/>
        <c:majorTickMark val="none"/>
        <c:minorTickMark val="none"/>
        <c:tickLblPos val="nextTo"/>
        <c:crossAx val="111976832"/>
        <c:crosses val="autoZero"/>
        <c:auto val="1"/>
        <c:lblAlgn val="ctr"/>
        <c:lblOffset val="100"/>
        <c:noMultiLvlLbl val="0"/>
      </c:catAx>
      <c:valAx>
        <c:axId val="111976832"/>
        <c:scaling>
          <c:orientation val="minMax"/>
        </c:scaling>
        <c:delete val="0"/>
        <c:axPos val="l"/>
        <c:numFmt formatCode="General" sourceLinked="1"/>
        <c:majorTickMark val="none"/>
        <c:minorTickMark val="none"/>
        <c:tickLblPos val="nextTo"/>
        <c:crossAx val="111970944"/>
        <c:crosses val="autoZero"/>
        <c:crossBetween val="between"/>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589594118414772E-2"/>
          <c:y val="1.917017640236833E-2"/>
          <c:w val="0.97959151950666368"/>
          <c:h val="0.98056403006545367"/>
        </c:manualLayout>
      </c:layout>
      <c:doughnutChart>
        <c:varyColors val="1"/>
        <c:ser>
          <c:idx val="0"/>
          <c:order val="0"/>
          <c:spPr>
            <a:ln>
              <a:solidFill>
                <a:schemeClr val="tx1"/>
              </a:solidFill>
            </a:ln>
          </c:spPr>
          <c:dPt>
            <c:idx val="0"/>
            <c:bubble3D val="0"/>
            <c:spPr>
              <a:solidFill>
                <a:schemeClr val="accent2">
                  <a:lumMod val="40000"/>
                  <a:lumOff val="60000"/>
                </a:schemeClr>
              </a:solidFill>
              <a:ln>
                <a:solidFill>
                  <a:schemeClr val="tx1"/>
                </a:solidFill>
              </a:ln>
            </c:spPr>
            <c:extLst>
              <c:ext xmlns:c16="http://schemas.microsoft.com/office/drawing/2014/chart" uri="{C3380CC4-5D6E-409C-BE32-E72D297353CC}">
                <c16:uniqueId val="{00000000-E2C6-49DB-8AB5-C28563101A57}"/>
              </c:ext>
            </c:extLst>
          </c:dPt>
          <c:dPt>
            <c:idx val="1"/>
            <c:bubble3D val="0"/>
            <c:spPr>
              <a:solidFill>
                <a:schemeClr val="accent6">
                  <a:lumMod val="40000"/>
                  <a:lumOff val="60000"/>
                </a:schemeClr>
              </a:solidFill>
              <a:ln>
                <a:solidFill>
                  <a:schemeClr val="tx1"/>
                </a:solidFill>
              </a:ln>
            </c:spPr>
            <c:extLst>
              <c:ext xmlns:c16="http://schemas.microsoft.com/office/drawing/2014/chart" uri="{C3380CC4-5D6E-409C-BE32-E72D297353CC}">
                <c16:uniqueId val="{00000001-E2C6-49DB-8AB5-C28563101A57}"/>
              </c:ext>
            </c:extLst>
          </c:dPt>
          <c:dPt>
            <c:idx val="2"/>
            <c:bubble3D val="0"/>
            <c:spPr>
              <a:solidFill>
                <a:schemeClr val="accent5">
                  <a:lumMod val="40000"/>
                  <a:lumOff val="60000"/>
                </a:schemeClr>
              </a:solidFill>
              <a:ln>
                <a:solidFill>
                  <a:schemeClr val="tx1"/>
                </a:solidFill>
              </a:ln>
            </c:spPr>
            <c:extLst>
              <c:ext xmlns:c16="http://schemas.microsoft.com/office/drawing/2014/chart" uri="{C3380CC4-5D6E-409C-BE32-E72D297353CC}">
                <c16:uniqueId val="{00000002-E2C6-49DB-8AB5-C28563101A57}"/>
              </c:ext>
            </c:extLst>
          </c:dPt>
          <c:dPt>
            <c:idx val="3"/>
            <c:bubble3D val="0"/>
            <c:spPr>
              <a:solidFill>
                <a:schemeClr val="bg1"/>
              </a:solidFill>
              <a:ln>
                <a:solidFill>
                  <a:schemeClr val="tx1"/>
                </a:solidFill>
              </a:ln>
            </c:spPr>
            <c:extLst>
              <c:ext xmlns:c16="http://schemas.microsoft.com/office/drawing/2014/chart" uri="{C3380CC4-5D6E-409C-BE32-E72D297353CC}">
                <c16:uniqueId val="{00000003-E2C6-49DB-8AB5-C28563101A57}"/>
              </c:ext>
            </c:extLst>
          </c:dPt>
          <c:dLbls>
            <c:dLbl>
              <c:idx val="0"/>
              <c:tx>
                <c:rich>
                  <a:bodyPr/>
                  <a:lstStyle/>
                  <a:p>
                    <a:r>
                      <a:rPr lang="ja-JP" altLang="en-US" sz="1050"/>
                      <a:t>成</a:t>
                    </a:r>
                    <a:r>
                      <a:rPr lang="ja-JP" altLang="en-US"/>
                      <a:t>果あり</a:t>
                    </a:r>
                  </a:p>
                  <a:p>
                    <a:r>
                      <a:rPr lang="ja-JP" altLang="en-US"/>
                      <a:t> </a:t>
                    </a:r>
                    <a:r>
                      <a:rPr lang="en-US" altLang="ja-JP"/>
                      <a:t>16</a:t>
                    </a:r>
                    <a:r>
                      <a:rPr lang="ja-JP" altLang="en-US"/>
                      <a:t>クラブ</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2C6-49DB-8AB5-C28563101A57}"/>
                </c:ext>
              </c:extLst>
            </c:dLbl>
            <c:dLbl>
              <c:idx val="1"/>
              <c:tx>
                <c:rich>
                  <a:bodyPr/>
                  <a:lstStyle/>
                  <a:p>
                    <a:r>
                      <a:rPr lang="ja-JP" altLang="en-US" sz="1050"/>
                      <a:t>判</a:t>
                    </a:r>
                    <a:r>
                      <a:rPr lang="ja-JP" altLang="en-US"/>
                      <a:t>断保留</a:t>
                    </a:r>
                  </a:p>
                  <a:p>
                    <a:r>
                      <a:rPr lang="en-US" altLang="ja-JP"/>
                      <a:t>7</a:t>
                    </a:r>
                    <a:r>
                      <a:rPr lang="ja-JP" altLang="en-US"/>
                      <a:t>クラブ</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2C6-49DB-8AB5-C28563101A57}"/>
                </c:ext>
              </c:extLst>
            </c:dLbl>
            <c:dLbl>
              <c:idx val="2"/>
              <c:layout>
                <c:manualLayout>
                  <c:x val="-9.5594807405831161E-3"/>
                  <c:y val="-2.2479278905926277E-2"/>
                </c:manualLayout>
              </c:layout>
              <c:tx>
                <c:rich>
                  <a:bodyPr/>
                  <a:lstStyle/>
                  <a:p>
                    <a:r>
                      <a:rPr lang="ja-JP" altLang="en-US" sz="1050" dirty="0"/>
                      <a:t>否</a:t>
                    </a:r>
                    <a:r>
                      <a:rPr lang="ja-JP" altLang="en-US" sz="1000" dirty="0"/>
                      <a:t>定的</a:t>
                    </a:r>
                  </a:p>
                  <a:p>
                    <a:r>
                      <a:rPr lang="ja-JP" altLang="en-US" sz="1000" dirty="0"/>
                      <a:t>回答</a:t>
                    </a:r>
                  </a:p>
                  <a:p>
                    <a:r>
                      <a:rPr lang="ja-JP" altLang="en-US" dirty="0"/>
                      <a:t> </a:t>
                    </a:r>
                    <a:r>
                      <a:rPr lang="en-US" altLang="ja-JP" dirty="0"/>
                      <a:t>2</a:t>
                    </a:r>
                    <a:r>
                      <a:rPr lang="ja-JP" altLang="en-US" dirty="0"/>
                      <a:t>クラブ</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2C6-49DB-8AB5-C28563101A57}"/>
                </c:ext>
              </c:extLst>
            </c:dLbl>
            <c:dLbl>
              <c:idx val="3"/>
              <c:tx>
                <c:rich>
                  <a:bodyPr/>
                  <a:lstStyle/>
                  <a:p>
                    <a:r>
                      <a:rPr lang="ja-JP" altLang="en-US" sz="990" baseline="0" dirty="0"/>
                      <a:t>効果</a:t>
                    </a:r>
                  </a:p>
                  <a:p>
                    <a:r>
                      <a:rPr lang="ja-JP" altLang="en-US" sz="990" baseline="0" dirty="0"/>
                      <a:t>未回答</a:t>
                    </a:r>
                  </a:p>
                  <a:p>
                    <a:r>
                      <a:rPr lang="en-US" altLang="ja-JP" dirty="0"/>
                      <a:t>4</a:t>
                    </a:r>
                    <a:r>
                      <a:rPr lang="ja-JP" altLang="en-US" dirty="0"/>
                      <a:t>クラブ</a:t>
                    </a:r>
                  </a:p>
                </c:rich>
              </c:tx>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2C6-49DB-8AB5-C28563101A57}"/>
                </c:ext>
              </c:extLst>
            </c:dLbl>
            <c:spPr>
              <a:noFill/>
              <a:ln>
                <a:noFill/>
              </a:ln>
              <a:effectLst/>
            </c:spPr>
            <c:txPr>
              <a:bodyPr/>
              <a:lstStyle/>
              <a:p>
                <a:pPr>
                  <a:defRPr sz="1050" baseline="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Sheet12!$F$7:$F$10</c:f>
              <c:strCache>
                <c:ptCount val="4"/>
                <c:pt idx="0">
                  <c:v>成果あり</c:v>
                </c:pt>
                <c:pt idx="1">
                  <c:v>判断保留</c:v>
                </c:pt>
                <c:pt idx="2">
                  <c:v>否定的コメント</c:v>
                </c:pt>
                <c:pt idx="3">
                  <c:v>未回答</c:v>
                </c:pt>
              </c:strCache>
            </c:strRef>
          </c:cat>
          <c:val>
            <c:numRef>
              <c:f>Sheet12!$E$7:$E$10</c:f>
              <c:numCache>
                <c:formatCode>General"クラブ"</c:formatCode>
                <c:ptCount val="4"/>
                <c:pt idx="0">
                  <c:v>16</c:v>
                </c:pt>
                <c:pt idx="1">
                  <c:v>7</c:v>
                </c:pt>
                <c:pt idx="2">
                  <c:v>2</c:v>
                </c:pt>
                <c:pt idx="3">
                  <c:v>4</c:v>
                </c:pt>
              </c:numCache>
            </c:numRef>
          </c:val>
          <c:extLst>
            <c:ext xmlns:c16="http://schemas.microsoft.com/office/drawing/2014/chart" uri="{C3380CC4-5D6E-409C-BE32-E72D297353CC}">
              <c16:uniqueId val="{00000000-FAFB-B641-9027-A74569973448}"/>
            </c:ext>
          </c:extLst>
        </c:ser>
        <c:dLbls>
          <c:showLegendKey val="0"/>
          <c:showVal val="1"/>
          <c:showCatName val="1"/>
          <c:showSerName val="0"/>
          <c:showPercent val="0"/>
          <c:showBubbleSize val="0"/>
          <c:showLeaderLines val="1"/>
        </c:dLbls>
        <c:firstSliceAng val="0"/>
        <c:holeSize val="50"/>
      </c:doughnutChart>
      <c:spPr>
        <a:solidFill>
          <a:schemeClr val="accent2">
            <a:lumMod val="20000"/>
            <a:lumOff val="80000"/>
          </a:schemeClr>
        </a:solidFill>
      </c:spPr>
    </c:plotArea>
    <c:plotVisOnly val="1"/>
    <c:dispBlanksAs val="zero"/>
    <c:showDLblsOverMax val="0"/>
  </c:chart>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239822338972801E-2"/>
          <c:y val="1.7534883701591186E-2"/>
          <c:w val="0.97927358358971583"/>
          <c:h val="0.97190406238838711"/>
        </c:manualLayout>
      </c:layout>
      <c:pieChart>
        <c:varyColors val="1"/>
        <c:ser>
          <c:idx val="0"/>
          <c:order val="0"/>
          <c:dLbls>
            <c:dLbl>
              <c:idx val="0"/>
              <c:layout>
                <c:manualLayout>
                  <c:x val="-3.7802243532860505E-2"/>
                  <c:y val="3.817342830520448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3F79-4A13-8F64-D59E3513906C}"/>
                </c:ext>
              </c:extLst>
            </c:dLbl>
            <c:dLbl>
              <c:idx val="2"/>
              <c:layout>
                <c:manualLayout>
                  <c:x val="6.5920580954175745E-2"/>
                  <c:y val="-6.481638942514193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79-4A13-8F64-D59E3513906C}"/>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Sheet1!$C$17:$C$20</c:f>
              <c:strCache>
                <c:ptCount val="4"/>
                <c:pt idx="0">
                  <c:v>従来の経営者のみの会員構成</c:v>
                </c:pt>
                <c:pt idx="1">
                  <c:v>取り入れている</c:v>
                </c:pt>
                <c:pt idx="2">
                  <c:v>多様な会員の入会資格を検討している。</c:v>
                </c:pt>
                <c:pt idx="3">
                  <c:v>その他</c:v>
                </c:pt>
              </c:strCache>
            </c:strRef>
          </c:cat>
          <c:val>
            <c:numRef>
              <c:f>Sheet1!$E$17:$E$20</c:f>
              <c:numCache>
                <c:formatCode>General</c:formatCode>
                <c:ptCount val="4"/>
                <c:pt idx="0" formatCode="0.00%">
                  <c:v>0.45833333333333326</c:v>
                </c:pt>
                <c:pt idx="2" formatCode="0.00%">
                  <c:v>0.5</c:v>
                </c:pt>
                <c:pt idx="3" formatCode="0.00%">
                  <c:v>4.1666666666666664E-2</c:v>
                </c:pt>
              </c:numCache>
            </c:numRef>
          </c:val>
          <c:extLst>
            <c:ext xmlns:c16="http://schemas.microsoft.com/office/drawing/2014/chart" uri="{C3380CC4-5D6E-409C-BE32-E72D297353CC}">
              <c16:uniqueId val="{00000002-3F79-4A13-8F64-D59E3513906C}"/>
            </c:ext>
          </c:extLst>
        </c:ser>
        <c:dLbls>
          <c:showLegendKey val="0"/>
          <c:showVal val="0"/>
          <c:showCatName val="0"/>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825071351942201E-2"/>
          <c:y val="2.850669982041715E-3"/>
          <c:w val="0.97564223495199365"/>
          <c:h val="0.99714933001795791"/>
        </c:manualLayout>
      </c:layout>
      <c:pieChart>
        <c:varyColors val="1"/>
        <c:ser>
          <c:idx val="0"/>
          <c:order val="0"/>
          <c:spPr>
            <a:ln w="12700">
              <a:solidFill>
                <a:schemeClr val="bg1"/>
              </a:solidFill>
            </a:ln>
          </c:spPr>
          <c:dLbls>
            <c:dLbl>
              <c:idx val="3"/>
              <c:layout>
                <c:manualLayout>
                  <c:x val="9.117585911488103E-3"/>
                  <c:y val="5.263157894736843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E8B-4C52-AFFA-82B86EB9139D}"/>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Sheet1!$C$17:$C$20</c:f>
              <c:strCache>
                <c:ptCount val="4"/>
                <c:pt idx="0">
                  <c:v>従来の経営者のみの会員構成</c:v>
                </c:pt>
                <c:pt idx="1">
                  <c:v>取り入れている</c:v>
                </c:pt>
                <c:pt idx="2">
                  <c:v>多様な会員の入会資格を検討している。</c:v>
                </c:pt>
                <c:pt idx="3">
                  <c:v>その他</c:v>
                </c:pt>
              </c:strCache>
            </c:strRef>
          </c:cat>
          <c:val>
            <c:numRef>
              <c:f>Sheet1!$D$17:$D$20</c:f>
              <c:numCache>
                <c:formatCode>0.00%</c:formatCode>
                <c:ptCount val="4"/>
                <c:pt idx="0">
                  <c:v>0.47005281492302525</c:v>
                </c:pt>
                <c:pt idx="1">
                  <c:v>0.15541072030565234</c:v>
                </c:pt>
                <c:pt idx="2">
                  <c:v>0.34644342060905731</c:v>
                </c:pt>
                <c:pt idx="3">
                  <c:v>2.8093044162265438E-2</c:v>
                </c:pt>
              </c:numCache>
            </c:numRef>
          </c:val>
          <c:extLst>
            <c:ext xmlns:c16="http://schemas.microsoft.com/office/drawing/2014/chart" uri="{C3380CC4-5D6E-409C-BE32-E72D297353CC}">
              <c16:uniqueId val="{00000001-DE8B-4C52-AFFA-82B86EB9139D}"/>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442986293380138E-3"/>
          <c:y val="2.1205121243133732E-2"/>
          <c:w val="0.98048177311169438"/>
          <c:h val="0.93626906716236058"/>
        </c:manualLayout>
      </c:layout>
      <c:pieChart>
        <c:varyColors val="1"/>
        <c:ser>
          <c:idx val="0"/>
          <c:order val="0"/>
          <c:dLbls>
            <c:dLbl>
              <c:idx val="0"/>
              <c:layout>
                <c:manualLayout>
                  <c:x val="-8.1562458927372433E-2"/>
                  <c:y val="0.1072812445909545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E1C-4337-B86E-C6261E580EE3}"/>
                </c:ext>
              </c:extLst>
            </c:dLbl>
            <c:dLbl>
              <c:idx val="1"/>
              <c:layout>
                <c:manualLayout>
                  <c:x val="3.5619176883166959E-2"/>
                  <c:y val="7.2946429146753975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E1C-4337-B86E-C6261E580EE3}"/>
                </c:ext>
              </c:extLst>
            </c:dLbl>
            <c:dLbl>
              <c:idx val="2"/>
              <c:layout>
                <c:manualLayout>
                  <c:x val="5.2244879455006915E-2"/>
                  <c:y val="1.8686550993731244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1E1C-4337-B86E-C6261E580EE3}"/>
                </c:ext>
              </c:extLst>
            </c:dLbl>
            <c:spPr>
              <a:noFill/>
              <a:ln>
                <a:noFill/>
              </a:ln>
              <a:effectLst/>
            </c:spPr>
            <c:txPr>
              <a:bodyPr/>
              <a:lstStyle/>
              <a:p>
                <a:pPr>
                  <a:defRPr sz="160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'13'!$A$1:$A$3</c:f>
              <c:strCache>
                <c:ptCount val="3"/>
                <c:pt idx="0">
                  <c:v>常に更新している。</c:v>
                </c:pt>
                <c:pt idx="1">
                  <c:v>時々更新及び投稿している。</c:v>
                </c:pt>
                <c:pt idx="2">
                  <c:v>全く扱っていない。</c:v>
                </c:pt>
              </c:strCache>
            </c:strRef>
          </c:cat>
          <c:val>
            <c:numRef>
              <c:f>'13'!$C$1:$C$3</c:f>
              <c:numCache>
                <c:formatCode>General</c:formatCode>
                <c:ptCount val="3"/>
                <c:pt idx="0">
                  <c:v>56</c:v>
                </c:pt>
                <c:pt idx="1">
                  <c:v>35</c:v>
                </c:pt>
                <c:pt idx="2">
                  <c:v>5</c:v>
                </c:pt>
              </c:numCache>
            </c:numRef>
          </c:val>
          <c:extLst>
            <c:ext xmlns:c16="http://schemas.microsoft.com/office/drawing/2014/chart" uri="{C3380CC4-5D6E-409C-BE32-E72D297353CC}">
              <c16:uniqueId val="{00000003-1E1C-4337-B86E-C6261E580EE3}"/>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cap="none" spc="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defRPr>
            </a:pPr>
            <a:r>
              <a:rPr lang="en-US" altLang="ja-JP" sz="1400" b="0" cap="none" spc="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2019</a:t>
            </a:r>
            <a:r>
              <a:rPr lang="ja-JP" altLang="en-US" sz="1400" b="0" cap="none" spc="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年</a:t>
            </a:r>
            <a:r>
              <a:rPr lang="en-US" altLang="ja-JP" sz="1400" b="0" cap="none" spc="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1</a:t>
            </a:r>
            <a:r>
              <a:rPr lang="ja-JP" altLang="en-US" sz="1400" b="0" cap="none" spc="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月</a:t>
            </a:r>
            <a:r>
              <a:rPr lang="en-US" altLang="ja-JP" sz="1400" b="0" cap="none" spc="0" baseline="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 </a:t>
            </a:r>
            <a:r>
              <a:rPr lang="ja-JP" altLang="en-US" sz="1400" b="0" cap="none" spc="0" baseline="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会員数構成比</a:t>
            </a:r>
            <a:r>
              <a:rPr lang="en-US" altLang="ja-JP" sz="1400" b="0" cap="none" spc="0" baseline="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【IM</a:t>
            </a:r>
            <a:r>
              <a:rPr lang="ja-JP" altLang="en-US" sz="1400" b="0" cap="none" spc="0" baseline="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組別</a:t>
            </a:r>
            <a:r>
              <a:rPr lang="en-US" altLang="ja-JP" sz="1400" b="0" cap="none" spc="0" baseline="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rPr>
              <a:t>】</a:t>
            </a:r>
            <a:endParaRPr lang="ja-JP" altLang="en-US" sz="1400" b="0" cap="none" spc="0" dirty="0">
              <a:ln w="3175" cmpd="sng">
                <a:solidFill>
                  <a:schemeClr val="bg1">
                    <a:lumMod val="95000"/>
                  </a:schemeClr>
                </a:solidFill>
                <a:prstDash val="solid"/>
              </a:ln>
              <a:solidFill>
                <a:schemeClr val="bg1"/>
              </a:solidFill>
              <a:effectLst>
                <a:outerShdw blurRad="63500" dir="3600000" algn="tl" rotWithShape="0">
                  <a:srgbClr val="000000">
                    <a:alpha val="70000"/>
                  </a:srgbClr>
                </a:outerShdw>
              </a:effectLst>
            </a:endParaRPr>
          </a:p>
        </c:rich>
      </c:tx>
      <c:layout>
        <c:manualLayout>
          <c:xMode val="edge"/>
          <c:yMode val="edge"/>
          <c:x val="0.22351473593476093"/>
          <c:y val="0.94690936128229697"/>
        </c:manualLayout>
      </c:layout>
      <c:overlay val="0"/>
    </c:title>
    <c:autoTitleDeleted val="0"/>
    <c:plotArea>
      <c:layout>
        <c:manualLayout>
          <c:layoutTarget val="inner"/>
          <c:xMode val="edge"/>
          <c:yMode val="edge"/>
          <c:x val="4.989840750780474E-3"/>
          <c:y val="3.3815169464651235E-3"/>
          <c:w val="0.97858248593242736"/>
          <c:h val="0.99661848305353484"/>
        </c:manualLayout>
      </c:layout>
      <c:pieChart>
        <c:varyColors val="1"/>
        <c:ser>
          <c:idx val="0"/>
          <c:order val="0"/>
          <c:dLbls>
            <c:dLbl>
              <c:idx val="1"/>
              <c:layout>
                <c:manualLayout>
                  <c:x val="-0.11624371676787638"/>
                  <c:y val="-7.815938454197819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2D4D-49D4-B5E4-21D993D7F9FC}"/>
                </c:ext>
              </c:extLst>
            </c:dLbl>
            <c:dLbl>
              <c:idx val="2"/>
              <c:layout>
                <c:manualLayout>
                  <c:x val="0.11092250922509225"/>
                  <c:y val="-0.1354348071777320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D4D-49D4-B5E4-21D993D7F9FC}"/>
                </c:ext>
              </c:extLst>
            </c:dLbl>
            <c:dLbl>
              <c:idx val="3"/>
              <c:layout>
                <c:manualLayout>
                  <c:x val="5.1574415744157415E-2"/>
                  <c:y val="5.340070251092910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D4D-49D4-B5E4-21D993D7F9FC}"/>
                </c:ext>
              </c:extLst>
            </c:dLbl>
            <c:dLbl>
              <c:idx val="4"/>
              <c:layout>
                <c:manualLayout>
                  <c:x val="0.10781706714704938"/>
                  <c:y val="0.11226091740883822"/>
                </c:manualLayout>
              </c:layout>
              <c:spPr>
                <a:noFill/>
                <a:ln>
                  <a:noFill/>
                </a:ln>
                <a:effectLst/>
              </c:spPr>
              <c:txPr>
                <a:bodyPr/>
                <a:lstStyle/>
                <a:p>
                  <a:pPr>
                    <a:defRPr sz="1600" b="1">
                      <a:solidFill>
                        <a:schemeClr val="bg1"/>
                      </a:solidFill>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D4D-49D4-B5E4-21D993D7F9FC}"/>
                </c:ext>
              </c:extLst>
            </c:dLbl>
            <c:dLbl>
              <c:idx val="5"/>
              <c:layout>
                <c:manualLayout>
                  <c:x val="4.7782975467549976E-2"/>
                  <c:y val="3.974379289697324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2D4D-49D4-B5E4-21D993D7F9FC}"/>
                </c:ext>
              </c:extLst>
            </c:dLbl>
            <c:dLbl>
              <c:idx val="6"/>
              <c:layout>
                <c:manualLayout>
                  <c:x val="2.8896964802476614E-2"/>
                  <c:y val="2.6058253135024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D4D-49D4-B5E4-21D993D7F9FC}"/>
                </c:ext>
              </c:extLst>
            </c:dLbl>
            <c:spPr>
              <a:noFill/>
              <a:ln>
                <a:noFill/>
              </a:ln>
              <a:effectLst/>
            </c:spPr>
            <c:txPr>
              <a:bodyPr/>
              <a:lstStyle/>
              <a:p>
                <a:pPr>
                  <a:defRPr sz="160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Sheet4!$B$16:$B$22</c:f>
              <c:strCache>
                <c:ptCount val="7"/>
                <c:pt idx="0">
                  <c:v>IM3組</c:v>
                </c:pt>
                <c:pt idx="1">
                  <c:v>IM1組</c:v>
                </c:pt>
                <c:pt idx="2">
                  <c:v>IM6組</c:v>
                </c:pt>
                <c:pt idx="3">
                  <c:v>IM5組</c:v>
                </c:pt>
                <c:pt idx="4">
                  <c:v>IM4組</c:v>
                </c:pt>
                <c:pt idx="5">
                  <c:v>IM2組</c:v>
                </c:pt>
                <c:pt idx="6">
                  <c:v>Eクラブ</c:v>
                </c:pt>
              </c:strCache>
            </c:strRef>
          </c:cat>
          <c:val>
            <c:numRef>
              <c:f>Sheet4!$C$16:$C$22</c:f>
              <c:numCache>
                <c:formatCode>General</c:formatCode>
                <c:ptCount val="7"/>
                <c:pt idx="0">
                  <c:v>1555</c:v>
                </c:pt>
                <c:pt idx="1">
                  <c:v>979</c:v>
                </c:pt>
                <c:pt idx="2">
                  <c:v>820</c:v>
                </c:pt>
                <c:pt idx="3">
                  <c:v>659</c:v>
                </c:pt>
                <c:pt idx="4">
                  <c:v>314</c:v>
                </c:pt>
                <c:pt idx="5">
                  <c:v>251</c:v>
                </c:pt>
                <c:pt idx="6">
                  <c:v>45</c:v>
                </c:pt>
              </c:numCache>
            </c:numRef>
          </c:val>
          <c:extLst>
            <c:ext xmlns:c16="http://schemas.microsoft.com/office/drawing/2014/chart" uri="{C3380CC4-5D6E-409C-BE32-E72D297353CC}">
              <c16:uniqueId val="{00000000-A943-184B-BF2D-1D1C6E3A90CF}"/>
            </c:ext>
          </c:extLst>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1.7520707107873252E-3"/>
          <c:w val="1"/>
          <c:h val="0.96884705901055423"/>
        </c:manualLayout>
      </c:layout>
      <c:pieChart>
        <c:varyColors val="1"/>
        <c:ser>
          <c:idx val="0"/>
          <c:order val="0"/>
          <c:spPr>
            <a:ln w="12700">
              <a:solidFill>
                <a:schemeClr val="bg1"/>
              </a:solidFill>
            </a:ln>
          </c:spPr>
          <c:dLbls>
            <c:dLbl>
              <c:idx val="0"/>
              <c:layout>
                <c:manualLayout>
                  <c:x val="-0.13050109476706079"/>
                  <c:y val="2.647225002368001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27DE-4FD6-8C28-001555720232}"/>
                </c:ext>
              </c:extLst>
            </c:dLbl>
            <c:dLbl>
              <c:idx val="1"/>
              <c:layout>
                <c:manualLayout>
                  <c:x val="0.14519656183053969"/>
                  <c:y val="-1.03019580542791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7DE-4FD6-8C28-001555720232}"/>
                </c:ext>
              </c:extLst>
            </c:dLbl>
            <c:dLbl>
              <c:idx val="2"/>
              <c:layout>
                <c:manualLayout>
                  <c:x val="7.3448641145282309E-2"/>
                  <c:y val="8.6331971705880528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7DE-4FD6-8C28-001555720232}"/>
                </c:ext>
              </c:extLst>
            </c:dLbl>
            <c:spPr>
              <a:noFill/>
              <a:ln>
                <a:noFill/>
              </a:ln>
              <a:effectLst/>
            </c:spPr>
            <c:txPr>
              <a:bodyPr/>
              <a:lstStyle/>
              <a:p>
                <a:pPr>
                  <a:defRPr sz="2000"/>
                </a:pPr>
                <a:endParaRPr lang="ja-JP"/>
              </a:p>
            </c:txPr>
            <c:showLegendKey val="0"/>
            <c:showVal val="0"/>
            <c:showCatName val="0"/>
            <c:showSerName val="0"/>
            <c:showPercent val="1"/>
            <c:showBubbleSize val="0"/>
            <c:showLeaderLines val="1"/>
            <c:extLst>
              <c:ext xmlns:c15="http://schemas.microsoft.com/office/drawing/2012/chart" uri="{CE6537A1-D6FC-4f65-9D91-7224C49458BB}"/>
            </c:extLst>
          </c:dLbls>
          <c:cat>
            <c:strRef>
              <c:f>'13'!$A$1:$A$3</c:f>
              <c:strCache>
                <c:ptCount val="3"/>
                <c:pt idx="0">
                  <c:v>常に更新している。</c:v>
                </c:pt>
                <c:pt idx="1">
                  <c:v>時々更新及び投稿している。</c:v>
                </c:pt>
                <c:pt idx="2">
                  <c:v>全く扱っていない。</c:v>
                </c:pt>
              </c:strCache>
            </c:strRef>
          </c:cat>
          <c:val>
            <c:numRef>
              <c:f>'13'!$B$1:$B$3</c:f>
              <c:numCache>
                <c:formatCode>General</c:formatCode>
                <c:ptCount val="3"/>
                <c:pt idx="0">
                  <c:v>48</c:v>
                </c:pt>
                <c:pt idx="1">
                  <c:v>40</c:v>
                </c:pt>
                <c:pt idx="2">
                  <c:v>6</c:v>
                </c:pt>
              </c:numCache>
            </c:numRef>
          </c:val>
          <c:extLst>
            <c:ext xmlns:c16="http://schemas.microsoft.com/office/drawing/2014/chart" uri="{C3380CC4-5D6E-409C-BE32-E72D297353CC}">
              <c16:uniqueId val="{00000003-27DE-4FD6-8C28-001555720232}"/>
            </c:ext>
          </c:extLst>
        </c:ser>
        <c:dLbls>
          <c:showLegendKey val="0"/>
          <c:showVal val="0"/>
          <c:showCatName val="0"/>
          <c:showSerName val="0"/>
          <c:showPercent val="1"/>
          <c:showBubbleSize val="0"/>
          <c:showLeaderLines val="1"/>
        </c:dLbls>
        <c:firstSliceAng val="0"/>
      </c:pieChart>
      <c:spPr>
        <a:ln w="19050"/>
      </c:spPr>
    </c:plotArea>
    <c:plotVisOnly val="1"/>
    <c:dispBlanksAs val="gap"/>
    <c:showDLblsOverMax val="0"/>
  </c:chart>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104122143022454E-2"/>
          <c:y val="0"/>
          <c:w val="0.86871750601099462"/>
          <c:h val="1"/>
        </c:manualLayout>
      </c:layout>
      <c:pieChart>
        <c:varyColors val="1"/>
        <c:ser>
          <c:idx val="0"/>
          <c:order val="0"/>
          <c:spPr>
            <a:ln w="12700">
              <a:noFill/>
            </a:ln>
          </c:spPr>
          <c:dLbls>
            <c:dLbl>
              <c:idx val="0"/>
              <c:layout>
                <c:manualLayout>
                  <c:x val="-0.14163263744914983"/>
                  <c:y val="8.286731248411814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E98D-42C6-AEF2-094F687B7CEA}"/>
                </c:ext>
              </c:extLst>
            </c:dLbl>
            <c:dLbl>
              <c:idx val="2"/>
              <c:layout>
                <c:manualLayout>
                  <c:x val="5.5621914009127624E-2"/>
                  <c:y val="7.914576629318846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98D-42C6-AEF2-094F687B7CEA}"/>
                </c:ext>
              </c:extLst>
            </c:dLbl>
            <c:dLbl>
              <c:idx val="3"/>
              <c:layout>
                <c:manualLayout>
                  <c:x val="5.5033645107781512E-2"/>
                  <c:y val="4.357463537490150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98D-42C6-AEF2-094F687B7CEA}"/>
                </c:ext>
              </c:extLst>
            </c:dLbl>
            <c:spPr>
              <a:noFill/>
              <a:ln>
                <a:noFill/>
              </a:ln>
              <a:effectLst/>
            </c:spPr>
            <c:txPr>
              <a:bodyPr/>
              <a:lstStyle/>
              <a:p>
                <a:pPr>
                  <a:defRPr sz="120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'14'!$B$6:$B$9</c:f>
              <c:strCache>
                <c:ptCount val="4"/>
                <c:pt idx="0">
                  <c:v>設けている </c:v>
                </c:pt>
                <c:pt idx="1">
                  <c:v>無い </c:v>
                </c:pt>
                <c:pt idx="2">
                  <c:v>その他 </c:v>
                </c:pt>
                <c:pt idx="3">
                  <c:v>未提出 </c:v>
                </c:pt>
              </c:strCache>
            </c:strRef>
          </c:cat>
          <c:val>
            <c:numRef>
              <c:f>'14'!$C$6:$C$9</c:f>
              <c:numCache>
                <c:formatCode>General</c:formatCode>
                <c:ptCount val="4"/>
                <c:pt idx="0">
                  <c:v>27</c:v>
                </c:pt>
                <c:pt idx="1">
                  <c:v>64</c:v>
                </c:pt>
                <c:pt idx="2">
                  <c:v>1</c:v>
                </c:pt>
                <c:pt idx="3">
                  <c:v>4</c:v>
                </c:pt>
              </c:numCache>
            </c:numRef>
          </c:val>
          <c:extLst>
            <c:ext xmlns:c16="http://schemas.microsoft.com/office/drawing/2014/chart" uri="{C3380CC4-5D6E-409C-BE32-E72D297353CC}">
              <c16:uniqueId val="{00000003-E98D-42C6-AEF2-094F687B7CEA}"/>
            </c:ext>
          </c:extLst>
        </c:ser>
        <c:dLbls>
          <c:showLegendKey val="0"/>
          <c:showVal val="0"/>
          <c:showCatName val="1"/>
          <c:showSerName val="0"/>
          <c:showPercent val="1"/>
          <c:showBubbleSize val="0"/>
          <c:showLeaderLines val="1"/>
        </c:dLbls>
        <c:firstSliceAng val="0"/>
      </c:pieChart>
      <c:spPr>
        <a:ln w="28575">
          <a:noFill/>
        </a:ln>
      </c:spPr>
    </c:plotArea>
    <c:plotVisOnly val="1"/>
    <c:dispBlanksAs val="gap"/>
    <c:showDLblsOverMax val="0"/>
  </c:chart>
  <c:spPr>
    <a:ln>
      <a:noFill/>
    </a:ln>
  </c:spPr>
  <c:externalData r:id="rId1">
    <c:autoUpdate val="0"/>
  </c:externalData>
  <c:userShapes r:id="rId2"/>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837188320210004E-2"/>
          <c:y val="2.0488926487494862E-2"/>
          <c:w val="0.92594406167979049"/>
          <c:h val="0.97951107351250544"/>
        </c:manualLayout>
      </c:layout>
      <c:pieChart>
        <c:varyColors val="1"/>
        <c:ser>
          <c:idx val="0"/>
          <c:order val="0"/>
          <c:spPr>
            <a:ln w="12700">
              <a:solidFill>
                <a:schemeClr val="bg1"/>
              </a:solidFill>
            </a:ln>
          </c:spPr>
          <c:dLbls>
            <c:dLbl>
              <c:idx val="0"/>
              <c:layout>
                <c:manualLayout>
                  <c:x val="-0.23969734251968514"/>
                  <c:y val="0.1712396694214876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F91F-44C2-AA21-4DC19CF9A3E6}"/>
                </c:ext>
              </c:extLst>
            </c:dLbl>
            <c:dLbl>
              <c:idx val="1"/>
              <c:layout>
                <c:manualLayout>
                  <c:x val="0.16893577755905514"/>
                  <c:y val="-0.16903581267217641"/>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91F-44C2-AA21-4DC19CF9A3E6}"/>
                </c:ext>
              </c:extLst>
            </c:dLbl>
            <c:dLbl>
              <c:idx val="2"/>
              <c:layout>
                <c:manualLayout>
                  <c:x val="6.9110072178477699E-2"/>
                  <c:y val="8.264462809917361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91F-44C2-AA21-4DC19CF9A3E6}"/>
                </c:ext>
              </c:extLst>
            </c:dLbl>
            <c:spPr>
              <a:noFill/>
              <a:ln>
                <a:noFill/>
              </a:ln>
              <a:effectLst/>
            </c:spPr>
            <c:txPr>
              <a:bodyPr/>
              <a:lstStyle/>
              <a:p>
                <a:pPr>
                  <a:defRPr sz="1600"/>
                </a:pPr>
                <a:endParaRPr lang="ja-JP"/>
              </a:p>
            </c:txPr>
            <c:showLegendKey val="0"/>
            <c:showVal val="0"/>
            <c:showCatName val="0"/>
            <c:showSerName val="0"/>
            <c:showPercent val="1"/>
            <c:showBubbleSize val="0"/>
            <c:showLeaderLines val="1"/>
            <c:extLst>
              <c:ext xmlns:c15="http://schemas.microsoft.com/office/drawing/2012/chart" uri="{CE6537A1-D6FC-4f65-9D91-7224C49458BB}"/>
            </c:extLst>
          </c:dLbls>
          <c:cat>
            <c:strRef>
              <c:f>'14'!$B$6:$B$9</c:f>
              <c:strCache>
                <c:ptCount val="4"/>
                <c:pt idx="0">
                  <c:v>設けている </c:v>
                </c:pt>
                <c:pt idx="1">
                  <c:v>無い </c:v>
                </c:pt>
                <c:pt idx="2">
                  <c:v>その他 </c:v>
                </c:pt>
                <c:pt idx="3">
                  <c:v>未提出 </c:v>
                </c:pt>
              </c:strCache>
            </c:strRef>
          </c:cat>
          <c:val>
            <c:numRef>
              <c:f>'14'!$D$6:$D$9</c:f>
              <c:numCache>
                <c:formatCode>General</c:formatCode>
                <c:ptCount val="4"/>
                <c:pt idx="0">
                  <c:v>24</c:v>
                </c:pt>
                <c:pt idx="1">
                  <c:v>63</c:v>
                </c:pt>
                <c:pt idx="2">
                  <c:v>2</c:v>
                </c:pt>
                <c:pt idx="3">
                  <c:v>7</c:v>
                </c:pt>
              </c:numCache>
            </c:numRef>
          </c:val>
          <c:extLst>
            <c:ext xmlns:c16="http://schemas.microsoft.com/office/drawing/2014/chart" uri="{C3380CC4-5D6E-409C-BE32-E72D297353CC}">
              <c16:uniqueId val="{00000003-F91F-44C2-AA21-4DC19CF9A3E6}"/>
            </c:ext>
          </c:extLst>
        </c:ser>
        <c:dLbls>
          <c:showLegendKey val="0"/>
          <c:showVal val="0"/>
          <c:showCatName val="0"/>
          <c:showSerName val="0"/>
          <c:showPercent val="1"/>
          <c:showBubbleSize val="0"/>
          <c:showLeaderLines val="1"/>
        </c:dLbls>
        <c:firstSliceAng val="0"/>
      </c:pieChart>
    </c:plotArea>
    <c:plotVisOnly val="1"/>
    <c:dispBlanksAs val="gap"/>
    <c:showDLblsOverMax val="0"/>
  </c:chart>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125872380706546"/>
          <c:y val="5.8426354793886026E-2"/>
          <c:w val="0.62469756034594071"/>
          <c:h val="0.88765207657866352"/>
        </c:manualLayout>
      </c:layout>
      <c:barChart>
        <c:barDir val="bar"/>
        <c:grouping val="clustered"/>
        <c:varyColors val="0"/>
        <c:ser>
          <c:idx val="0"/>
          <c:order val="0"/>
          <c:tx>
            <c:strRef>
              <c:f>'14'!$C$13</c:f>
              <c:strCache>
                <c:ptCount val="1"/>
                <c:pt idx="0">
                  <c:v>前年度</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'14'!$B$14:$B$17</c:f>
              <c:strCache>
                <c:ptCount val="4"/>
                <c:pt idx="0">
                  <c:v>未記入 </c:v>
                </c:pt>
                <c:pt idx="1">
                  <c:v>役立っているか分からない</c:v>
                </c:pt>
                <c:pt idx="2">
                  <c:v>計画書はあるが活用されていない </c:v>
                </c:pt>
                <c:pt idx="3">
                  <c:v>毎年検討変更してる </c:v>
                </c:pt>
              </c:strCache>
            </c:strRef>
          </c:cat>
          <c:val>
            <c:numRef>
              <c:f>'14'!$C$14:$C$17</c:f>
              <c:numCache>
                <c:formatCode>General</c:formatCode>
                <c:ptCount val="4"/>
                <c:pt idx="0">
                  <c:v>65</c:v>
                </c:pt>
                <c:pt idx="2">
                  <c:v>12</c:v>
                </c:pt>
                <c:pt idx="3">
                  <c:v>19</c:v>
                </c:pt>
              </c:numCache>
            </c:numRef>
          </c:val>
          <c:extLst>
            <c:ext xmlns:c16="http://schemas.microsoft.com/office/drawing/2014/chart" uri="{C3380CC4-5D6E-409C-BE32-E72D297353CC}">
              <c16:uniqueId val="{00000000-4B0F-4CA5-8DB0-ACE9E20E7B3F}"/>
            </c:ext>
          </c:extLst>
        </c:ser>
        <c:ser>
          <c:idx val="1"/>
          <c:order val="1"/>
          <c:tx>
            <c:strRef>
              <c:f>'14'!$D$13</c:f>
              <c:strCache>
                <c:ptCount val="1"/>
                <c:pt idx="0">
                  <c:v>本年度</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'14'!$B$14:$B$17</c:f>
              <c:strCache>
                <c:ptCount val="4"/>
                <c:pt idx="0">
                  <c:v>未記入 </c:v>
                </c:pt>
                <c:pt idx="1">
                  <c:v>役立っているか分からない</c:v>
                </c:pt>
                <c:pt idx="2">
                  <c:v>計画書はあるが活用されていない </c:v>
                </c:pt>
                <c:pt idx="3">
                  <c:v>毎年検討変更してる </c:v>
                </c:pt>
              </c:strCache>
            </c:strRef>
          </c:cat>
          <c:val>
            <c:numRef>
              <c:f>'14'!$D$14:$D$17</c:f>
              <c:numCache>
                <c:formatCode>General</c:formatCode>
                <c:ptCount val="4"/>
                <c:pt idx="0">
                  <c:v>53</c:v>
                </c:pt>
                <c:pt idx="1">
                  <c:v>20</c:v>
                </c:pt>
                <c:pt idx="2">
                  <c:v>10</c:v>
                </c:pt>
                <c:pt idx="3">
                  <c:v>13</c:v>
                </c:pt>
              </c:numCache>
            </c:numRef>
          </c:val>
          <c:extLst>
            <c:ext xmlns:c16="http://schemas.microsoft.com/office/drawing/2014/chart" uri="{C3380CC4-5D6E-409C-BE32-E72D297353CC}">
              <c16:uniqueId val="{00000001-4B0F-4CA5-8DB0-ACE9E20E7B3F}"/>
            </c:ext>
          </c:extLst>
        </c:ser>
        <c:dLbls>
          <c:showLegendKey val="0"/>
          <c:showVal val="1"/>
          <c:showCatName val="0"/>
          <c:showSerName val="0"/>
          <c:showPercent val="0"/>
          <c:showBubbleSize val="0"/>
        </c:dLbls>
        <c:gapWidth val="150"/>
        <c:overlap val="-25"/>
        <c:axId val="120904320"/>
        <c:axId val="121029376"/>
      </c:barChart>
      <c:catAx>
        <c:axId val="120904320"/>
        <c:scaling>
          <c:orientation val="minMax"/>
        </c:scaling>
        <c:delete val="0"/>
        <c:axPos val="l"/>
        <c:numFmt formatCode="General" sourceLinked="0"/>
        <c:majorTickMark val="none"/>
        <c:minorTickMark val="none"/>
        <c:tickLblPos val="nextTo"/>
        <c:crossAx val="121029376"/>
        <c:crosses val="autoZero"/>
        <c:auto val="1"/>
        <c:lblAlgn val="ctr"/>
        <c:lblOffset val="100"/>
        <c:noMultiLvlLbl val="0"/>
      </c:catAx>
      <c:valAx>
        <c:axId val="121029376"/>
        <c:scaling>
          <c:orientation val="minMax"/>
        </c:scaling>
        <c:delete val="1"/>
        <c:axPos val="b"/>
        <c:numFmt formatCode="General" sourceLinked="1"/>
        <c:majorTickMark val="out"/>
        <c:minorTickMark val="none"/>
        <c:tickLblPos val="none"/>
        <c:crossAx val="120904320"/>
        <c:crosses val="autoZero"/>
        <c:crossBetween val="between"/>
      </c:valAx>
    </c:plotArea>
    <c:legend>
      <c:legendPos val="t"/>
      <c:layout>
        <c:manualLayout>
          <c:xMode val="edge"/>
          <c:yMode val="edge"/>
          <c:x val="0.64480874316939985"/>
          <c:y val="0.11960784313725492"/>
          <c:w val="0.21576885676175739"/>
          <c:h val="0.22509302146055268"/>
        </c:manualLayout>
      </c:layout>
      <c:overlay val="0"/>
      <c:txPr>
        <a:bodyPr/>
        <a:lstStyle/>
        <a:p>
          <a:pPr>
            <a:defRPr sz="1400"/>
          </a:pPr>
          <a:endParaRPr lang="ja-JP"/>
        </a:p>
      </c:txPr>
    </c:legend>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dLbl>
              <c:idx val="2"/>
              <c:layout>
                <c:manualLayout>
                  <c:x val="2.222222222222224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7DD-443A-8EA7-F1409E4761E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Sheet4!$AF$4:$AF$10</c:f>
              <c:strCache>
                <c:ptCount val="7"/>
                <c:pt idx="0">
                  <c:v>IM1</c:v>
                </c:pt>
                <c:pt idx="1">
                  <c:v>IM4</c:v>
                </c:pt>
                <c:pt idx="2">
                  <c:v>IM3</c:v>
                </c:pt>
                <c:pt idx="3">
                  <c:v>IM6</c:v>
                </c:pt>
                <c:pt idx="4">
                  <c:v>IM2</c:v>
                </c:pt>
                <c:pt idx="5">
                  <c:v>IM5</c:v>
                </c:pt>
                <c:pt idx="6">
                  <c:v>RID2650</c:v>
                </c:pt>
              </c:strCache>
            </c:strRef>
          </c:cat>
          <c:val>
            <c:numRef>
              <c:f>Sheet4!$AQ$4:$AQ$10</c:f>
              <c:numCache>
                <c:formatCode>0%</c:formatCode>
                <c:ptCount val="7"/>
                <c:pt idx="0">
                  <c:v>0.28571428571428586</c:v>
                </c:pt>
                <c:pt idx="1">
                  <c:v>0.36363636363636376</c:v>
                </c:pt>
                <c:pt idx="2">
                  <c:v>0.41666666666666685</c:v>
                </c:pt>
                <c:pt idx="3">
                  <c:v>0.44444444444444442</c:v>
                </c:pt>
                <c:pt idx="4">
                  <c:v>0.57142857142857173</c:v>
                </c:pt>
                <c:pt idx="5">
                  <c:v>0.6428571428571429</c:v>
                </c:pt>
                <c:pt idx="6">
                  <c:v>0.43750000000000011</c:v>
                </c:pt>
              </c:numCache>
            </c:numRef>
          </c:val>
          <c:extLst>
            <c:ext xmlns:c16="http://schemas.microsoft.com/office/drawing/2014/chart" uri="{C3380CC4-5D6E-409C-BE32-E72D297353CC}">
              <c16:uniqueId val="{00000001-97DD-443A-8EA7-F1409E4761E4}"/>
            </c:ext>
          </c:extLst>
        </c:ser>
        <c:dLbls>
          <c:showLegendKey val="0"/>
          <c:showVal val="1"/>
          <c:showCatName val="0"/>
          <c:showSerName val="0"/>
          <c:showPercent val="0"/>
          <c:showBubbleSize val="0"/>
        </c:dLbls>
        <c:gapWidth val="150"/>
        <c:overlap val="-25"/>
        <c:axId val="112046464"/>
        <c:axId val="112048000"/>
      </c:barChart>
      <c:catAx>
        <c:axId val="112046464"/>
        <c:scaling>
          <c:orientation val="minMax"/>
        </c:scaling>
        <c:delete val="0"/>
        <c:axPos val="l"/>
        <c:numFmt formatCode="General" sourceLinked="0"/>
        <c:majorTickMark val="none"/>
        <c:minorTickMark val="none"/>
        <c:tickLblPos val="nextTo"/>
        <c:crossAx val="112048000"/>
        <c:crosses val="autoZero"/>
        <c:auto val="1"/>
        <c:lblAlgn val="ctr"/>
        <c:lblOffset val="100"/>
        <c:noMultiLvlLbl val="0"/>
      </c:catAx>
      <c:valAx>
        <c:axId val="112048000"/>
        <c:scaling>
          <c:orientation val="minMax"/>
        </c:scaling>
        <c:delete val="1"/>
        <c:axPos val="b"/>
        <c:numFmt formatCode="0%" sourceLinked="1"/>
        <c:majorTickMark val="out"/>
        <c:minorTickMark val="none"/>
        <c:tickLblPos val="none"/>
        <c:crossAx val="112046464"/>
        <c:crosses val="autoZero"/>
        <c:crossBetween val="between"/>
      </c:valAx>
    </c:plotArea>
    <c:plotVisOnly val="1"/>
    <c:dispBlanksAs val="gap"/>
    <c:showDLblsOverMax val="0"/>
  </c:chart>
  <c:spPr>
    <a:ln>
      <a:solidFill>
        <a:schemeClr val="tx1"/>
      </a:solidFill>
    </a:ln>
  </c:sp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dLbl>
              <c:idx val="2"/>
              <c:layout>
                <c:manualLayout>
                  <c:x val="-1.449265785730687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11-4E39-B822-92547AC76E6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Sheet4!$AF$17:$AF$23</c:f>
              <c:strCache>
                <c:ptCount val="7"/>
                <c:pt idx="0">
                  <c:v>60年以上</c:v>
                </c:pt>
                <c:pt idx="1">
                  <c:v>50～59</c:v>
                </c:pt>
                <c:pt idx="2">
                  <c:v>40～49</c:v>
                </c:pt>
                <c:pt idx="3">
                  <c:v>30～39</c:v>
                </c:pt>
                <c:pt idx="4">
                  <c:v>20～29</c:v>
                </c:pt>
                <c:pt idx="5">
                  <c:v>～19</c:v>
                </c:pt>
                <c:pt idx="6">
                  <c:v>RID2650</c:v>
                </c:pt>
              </c:strCache>
            </c:strRef>
          </c:cat>
          <c:val>
            <c:numRef>
              <c:f>Sheet4!$AQ$17:$AQ$23</c:f>
              <c:numCache>
                <c:formatCode>0%</c:formatCode>
                <c:ptCount val="7"/>
                <c:pt idx="0">
                  <c:v>0.65000000000000024</c:v>
                </c:pt>
                <c:pt idx="1">
                  <c:v>0.5</c:v>
                </c:pt>
                <c:pt idx="2">
                  <c:v>0.4</c:v>
                </c:pt>
                <c:pt idx="3">
                  <c:v>0.31250000000000011</c:v>
                </c:pt>
                <c:pt idx="4">
                  <c:v>0.25</c:v>
                </c:pt>
                <c:pt idx="5">
                  <c:v>0.57142857142857173</c:v>
                </c:pt>
                <c:pt idx="6">
                  <c:v>0.43750000000000011</c:v>
                </c:pt>
              </c:numCache>
            </c:numRef>
          </c:val>
          <c:extLst>
            <c:ext xmlns:c16="http://schemas.microsoft.com/office/drawing/2014/chart" uri="{C3380CC4-5D6E-409C-BE32-E72D297353CC}">
              <c16:uniqueId val="{00000001-E311-4E39-B822-92547AC76E64}"/>
            </c:ext>
          </c:extLst>
        </c:ser>
        <c:dLbls>
          <c:showLegendKey val="0"/>
          <c:showVal val="1"/>
          <c:showCatName val="0"/>
          <c:showSerName val="0"/>
          <c:showPercent val="0"/>
          <c:showBubbleSize val="0"/>
        </c:dLbls>
        <c:gapWidth val="150"/>
        <c:overlap val="-25"/>
        <c:axId val="121037952"/>
        <c:axId val="121039488"/>
      </c:barChart>
      <c:catAx>
        <c:axId val="121037952"/>
        <c:scaling>
          <c:orientation val="minMax"/>
        </c:scaling>
        <c:delete val="0"/>
        <c:axPos val="l"/>
        <c:numFmt formatCode="General" sourceLinked="0"/>
        <c:majorTickMark val="none"/>
        <c:minorTickMark val="none"/>
        <c:tickLblPos val="nextTo"/>
        <c:crossAx val="121039488"/>
        <c:crosses val="autoZero"/>
        <c:auto val="1"/>
        <c:lblAlgn val="ctr"/>
        <c:lblOffset val="100"/>
        <c:noMultiLvlLbl val="0"/>
      </c:catAx>
      <c:valAx>
        <c:axId val="121039488"/>
        <c:scaling>
          <c:orientation val="minMax"/>
        </c:scaling>
        <c:delete val="1"/>
        <c:axPos val="b"/>
        <c:numFmt formatCode="0%" sourceLinked="1"/>
        <c:majorTickMark val="out"/>
        <c:minorTickMark val="none"/>
        <c:tickLblPos val="none"/>
        <c:crossAx val="121037952"/>
        <c:crosses val="autoZero"/>
        <c:crossBetween val="between"/>
      </c:valAx>
    </c:plotArea>
    <c:plotVisOnly val="1"/>
    <c:dispBlanksAs val="gap"/>
    <c:showDLblsOverMax val="0"/>
  </c:chart>
  <c:spPr>
    <a:ln>
      <a:solidFill>
        <a:schemeClr val="tx1"/>
      </a:solidFill>
    </a:ln>
  </c:spPr>
  <c:externalData r:id="rId1">
    <c:autoUpdate val="0"/>
  </c:externalData>
  <c:userShapes r:id="rId2"/>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dLbl>
              <c:idx val="2"/>
              <c:layout>
                <c:manualLayout>
                  <c:x val="4.722222222222228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0E3-4035-9D24-36ADABA3F93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Sheet4!$AL$37:$AL$44</c:f>
              <c:strCache>
                <c:ptCount val="8"/>
                <c:pt idx="0">
                  <c:v>IM2</c:v>
                </c:pt>
                <c:pt idx="1">
                  <c:v>IM3</c:v>
                </c:pt>
                <c:pt idx="2">
                  <c:v>IM4</c:v>
                </c:pt>
                <c:pt idx="3">
                  <c:v>IM1</c:v>
                </c:pt>
                <c:pt idx="4">
                  <c:v>IM6</c:v>
                </c:pt>
                <c:pt idx="5">
                  <c:v>IM5</c:v>
                </c:pt>
                <c:pt idx="6">
                  <c:v>Eクラブ</c:v>
                </c:pt>
                <c:pt idx="7">
                  <c:v>RID2650</c:v>
                </c:pt>
              </c:strCache>
            </c:strRef>
          </c:cat>
          <c:val>
            <c:numRef>
              <c:f>Sheet4!$AU$37:$AU$44</c:f>
              <c:numCache>
                <c:formatCode>0_ </c:formatCode>
                <c:ptCount val="8"/>
                <c:pt idx="0">
                  <c:v>8.6551724137931032</c:v>
                </c:pt>
                <c:pt idx="1">
                  <c:v>11.107142857142859</c:v>
                </c:pt>
                <c:pt idx="2">
                  <c:v>12.56</c:v>
                </c:pt>
                <c:pt idx="3">
                  <c:v>12.881578947368421</c:v>
                </c:pt>
                <c:pt idx="4">
                  <c:v>13.898305084745763</c:v>
                </c:pt>
                <c:pt idx="5">
                  <c:v>14.977272727272723</c:v>
                </c:pt>
                <c:pt idx="6">
                  <c:v>15</c:v>
                </c:pt>
                <c:pt idx="7">
                  <c:v>12.295212765957443</c:v>
                </c:pt>
              </c:numCache>
            </c:numRef>
          </c:val>
          <c:extLst>
            <c:ext xmlns:c16="http://schemas.microsoft.com/office/drawing/2014/chart" uri="{C3380CC4-5D6E-409C-BE32-E72D297353CC}">
              <c16:uniqueId val="{00000001-A0E3-4035-9D24-36ADABA3F933}"/>
            </c:ext>
          </c:extLst>
        </c:ser>
        <c:dLbls>
          <c:showLegendKey val="0"/>
          <c:showVal val="1"/>
          <c:showCatName val="0"/>
          <c:showSerName val="0"/>
          <c:showPercent val="0"/>
          <c:showBubbleSize val="0"/>
        </c:dLbls>
        <c:gapWidth val="150"/>
        <c:overlap val="-25"/>
        <c:axId val="121102720"/>
        <c:axId val="121104256"/>
      </c:barChart>
      <c:catAx>
        <c:axId val="121102720"/>
        <c:scaling>
          <c:orientation val="minMax"/>
        </c:scaling>
        <c:delete val="0"/>
        <c:axPos val="l"/>
        <c:numFmt formatCode="General" sourceLinked="0"/>
        <c:majorTickMark val="none"/>
        <c:minorTickMark val="none"/>
        <c:tickLblPos val="nextTo"/>
        <c:crossAx val="121104256"/>
        <c:crosses val="autoZero"/>
        <c:auto val="1"/>
        <c:lblAlgn val="ctr"/>
        <c:lblOffset val="100"/>
        <c:noMultiLvlLbl val="0"/>
      </c:catAx>
      <c:valAx>
        <c:axId val="121104256"/>
        <c:scaling>
          <c:orientation val="minMax"/>
        </c:scaling>
        <c:delete val="1"/>
        <c:axPos val="b"/>
        <c:numFmt formatCode="0_ " sourceLinked="1"/>
        <c:majorTickMark val="out"/>
        <c:minorTickMark val="none"/>
        <c:tickLblPos val="none"/>
        <c:crossAx val="121102720"/>
        <c:crosses val="autoZero"/>
        <c:crossBetween val="between"/>
      </c:valAx>
    </c:plotArea>
    <c:plotVisOnly val="1"/>
    <c:dispBlanksAs val="gap"/>
    <c:showDLblsOverMax val="0"/>
  </c:chart>
  <c:externalData r:id="rId1">
    <c:autoUpdate val="0"/>
  </c:externalData>
  <c:userShapes r:id="rId2"/>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dLbl>
              <c:idx val="1"/>
              <c:layout>
                <c:manualLayout>
                  <c:x val="3.33333333333333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3D3-4580-8DFB-64FD4BB13E7D}"/>
                </c:ext>
              </c:extLst>
            </c:dLbl>
            <c:dLbl>
              <c:idx val="2"/>
              <c:layout>
                <c:manualLayout>
                  <c:x val="4.722222222222229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3D3-4580-8DFB-64FD4BB13E7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Sheet4!$AL$50:$AL$56</c:f>
              <c:strCache>
                <c:ptCount val="7"/>
                <c:pt idx="0">
                  <c:v>60年以上</c:v>
                </c:pt>
                <c:pt idx="1">
                  <c:v>50～59</c:v>
                </c:pt>
                <c:pt idx="2">
                  <c:v>40～49</c:v>
                </c:pt>
                <c:pt idx="3">
                  <c:v>30～39</c:v>
                </c:pt>
                <c:pt idx="4">
                  <c:v>20～29</c:v>
                </c:pt>
                <c:pt idx="5">
                  <c:v>～19</c:v>
                </c:pt>
                <c:pt idx="6">
                  <c:v>RID2650</c:v>
                </c:pt>
              </c:strCache>
            </c:strRef>
          </c:cat>
          <c:val>
            <c:numRef>
              <c:f>Sheet4!$AU$50:$AU$56</c:f>
              <c:numCache>
                <c:formatCode>0_ </c:formatCode>
                <c:ptCount val="7"/>
                <c:pt idx="0">
                  <c:v>14.486238532110095</c:v>
                </c:pt>
                <c:pt idx="1">
                  <c:v>11.320754716981135</c:v>
                </c:pt>
                <c:pt idx="2">
                  <c:v>11.011111111111106</c:v>
                </c:pt>
                <c:pt idx="3">
                  <c:v>9.3188405797101446</c:v>
                </c:pt>
                <c:pt idx="4">
                  <c:v>14.292682926829274</c:v>
                </c:pt>
                <c:pt idx="5">
                  <c:v>16</c:v>
                </c:pt>
                <c:pt idx="6">
                  <c:v>12.295212765957443</c:v>
                </c:pt>
              </c:numCache>
            </c:numRef>
          </c:val>
          <c:extLst>
            <c:ext xmlns:c16="http://schemas.microsoft.com/office/drawing/2014/chart" uri="{C3380CC4-5D6E-409C-BE32-E72D297353CC}">
              <c16:uniqueId val="{00000002-33D3-4580-8DFB-64FD4BB13E7D}"/>
            </c:ext>
          </c:extLst>
        </c:ser>
        <c:dLbls>
          <c:showLegendKey val="0"/>
          <c:showVal val="1"/>
          <c:showCatName val="0"/>
          <c:showSerName val="0"/>
          <c:showPercent val="0"/>
          <c:showBubbleSize val="0"/>
        </c:dLbls>
        <c:gapWidth val="150"/>
        <c:overlap val="-25"/>
        <c:axId val="121181312"/>
        <c:axId val="121182848"/>
      </c:barChart>
      <c:catAx>
        <c:axId val="121181312"/>
        <c:scaling>
          <c:orientation val="minMax"/>
        </c:scaling>
        <c:delete val="0"/>
        <c:axPos val="l"/>
        <c:numFmt formatCode="General" sourceLinked="0"/>
        <c:majorTickMark val="none"/>
        <c:minorTickMark val="none"/>
        <c:tickLblPos val="nextTo"/>
        <c:crossAx val="121182848"/>
        <c:crosses val="autoZero"/>
        <c:auto val="1"/>
        <c:lblAlgn val="ctr"/>
        <c:lblOffset val="100"/>
        <c:noMultiLvlLbl val="0"/>
      </c:catAx>
      <c:valAx>
        <c:axId val="121182848"/>
        <c:scaling>
          <c:orientation val="minMax"/>
        </c:scaling>
        <c:delete val="1"/>
        <c:axPos val="b"/>
        <c:numFmt formatCode="0_ " sourceLinked="1"/>
        <c:majorTickMark val="out"/>
        <c:minorTickMark val="none"/>
        <c:tickLblPos val="none"/>
        <c:crossAx val="121181312"/>
        <c:crosses val="autoZero"/>
        <c:crossBetween val="between"/>
      </c:valAx>
    </c:plotArea>
    <c:plotVisOnly val="1"/>
    <c:dispBlanksAs val="gap"/>
    <c:showDLblsOverMax val="0"/>
  </c:chart>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87729658792675"/>
          <c:y val="5.6847545219638244E-2"/>
          <c:w val="0.85512270341207364"/>
          <c:h val="0.8863049095607235"/>
        </c:manualLayout>
      </c:layout>
      <c:barChart>
        <c:barDir val="bar"/>
        <c:grouping val="clustered"/>
        <c:varyColors val="0"/>
        <c:ser>
          <c:idx val="0"/>
          <c:order val="0"/>
          <c:invertIfNegative val="0"/>
          <c:dLbls>
            <c:dLbl>
              <c:idx val="2"/>
              <c:layout>
                <c:manualLayout>
                  <c:x val="1.111111111111112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C7-4872-B301-40114D64CC60}"/>
                </c:ext>
              </c:extLst>
            </c:dLbl>
            <c:dLbl>
              <c:idx val="3"/>
              <c:layout>
                <c:manualLayout>
                  <c:x val="2.7777777777777821E-2"/>
                  <c:y val="1.0335917312661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BC7-4872-B301-40114D64CC6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Sheet4!$AL$37:$AL$44</c:f>
              <c:strCache>
                <c:ptCount val="8"/>
                <c:pt idx="0">
                  <c:v>IM2</c:v>
                </c:pt>
                <c:pt idx="1">
                  <c:v>IM3</c:v>
                </c:pt>
                <c:pt idx="2">
                  <c:v>IM4</c:v>
                </c:pt>
                <c:pt idx="3">
                  <c:v>IM1</c:v>
                </c:pt>
                <c:pt idx="4">
                  <c:v>IM6</c:v>
                </c:pt>
                <c:pt idx="5">
                  <c:v>IM5</c:v>
                </c:pt>
                <c:pt idx="6">
                  <c:v>Eクラブ</c:v>
                </c:pt>
                <c:pt idx="7">
                  <c:v>RID2650</c:v>
                </c:pt>
              </c:strCache>
            </c:strRef>
          </c:cat>
          <c:val>
            <c:numRef>
              <c:f>Sheet4!$AV$37:$AV$44</c:f>
              <c:numCache>
                <c:formatCode>0.0_ </c:formatCode>
                <c:ptCount val="8"/>
                <c:pt idx="0">
                  <c:v>4.1428571428571415</c:v>
                </c:pt>
                <c:pt idx="1">
                  <c:v>5.8333333333333348</c:v>
                </c:pt>
                <c:pt idx="2">
                  <c:v>2.2727272727272747</c:v>
                </c:pt>
                <c:pt idx="3">
                  <c:v>3.6190476190476182</c:v>
                </c:pt>
                <c:pt idx="4">
                  <c:v>3.2777777777777799</c:v>
                </c:pt>
                <c:pt idx="5">
                  <c:v>3.1428571428571432</c:v>
                </c:pt>
                <c:pt idx="6">
                  <c:v>3</c:v>
                </c:pt>
                <c:pt idx="7">
                  <c:v>3.9166666666666656</c:v>
                </c:pt>
              </c:numCache>
            </c:numRef>
          </c:val>
          <c:extLst>
            <c:ext xmlns:c16="http://schemas.microsoft.com/office/drawing/2014/chart" uri="{C3380CC4-5D6E-409C-BE32-E72D297353CC}">
              <c16:uniqueId val="{00000002-EBC7-4872-B301-40114D64CC60}"/>
            </c:ext>
          </c:extLst>
        </c:ser>
        <c:dLbls>
          <c:showLegendKey val="0"/>
          <c:showVal val="1"/>
          <c:showCatName val="0"/>
          <c:showSerName val="0"/>
          <c:showPercent val="0"/>
          <c:showBubbleSize val="0"/>
        </c:dLbls>
        <c:gapWidth val="150"/>
        <c:overlap val="-25"/>
        <c:axId val="121194368"/>
        <c:axId val="121195904"/>
      </c:barChart>
      <c:catAx>
        <c:axId val="121194368"/>
        <c:scaling>
          <c:orientation val="minMax"/>
        </c:scaling>
        <c:delete val="0"/>
        <c:axPos val="l"/>
        <c:numFmt formatCode="General" sourceLinked="0"/>
        <c:majorTickMark val="none"/>
        <c:minorTickMark val="none"/>
        <c:tickLblPos val="nextTo"/>
        <c:crossAx val="121195904"/>
        <c:crosses val="autoZero"/>
        <c:auto val="1"/>
        <c:lblAlgn val="ctr"/>
        <c:lblOffset val="100"/>
        <c:noMultiLvlLbl val="0"/>
      </c:catAx>
      <c:valAx>
        <c:axId val="121195904"/>
        <c:scaling>
          <c:orientation val="minMax"/>
        </c:scaling>
        <c:delete val="1"/>
        <c:axPos val="b"/>
        <c:numFmt formatCode="0.0_ " sourceLinked="1"/>
        <c:majorTickMark val="out"/>
        <c:minorTickMark val="none"/>
        <c:tickLblPos val="none"/>
        <c:crossAx val="121194368"/>
        <c:crosses val="autoZero"/>
        <c:crossBetween val="between"/>
      </c:valAx>
    </c:plotArea>
    <c:plotVisOnly val="1"/>
    <c:dispBlanksAs val="gap"/>
    <c:showDLblsOverMax val="0"/>
  </c:chart>
  <c:externalData r:id="rId1">
    <c:autoUpdate val="0"/>
  </c:externalData>
  <c:userShapes r:id="rId2"/>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32174103237106"/>
          <c:y val="5.6847545219638244E-2"/>
          <c:w val="0.62721784776902889"/>
          <c:h val="0.8863049095607235"/>
        </c:manualLayout>
      </c:layout>
      <c:barChart>
        <c:barDir val="bar"/>
        <c:grouping val="clustered"/>
        <c:varyColors val="0"/>
        <c:ser>
          <c:idx val="0"/>
          <c:order val="0"/>
          <c:invertIfNegative val="0"/>
          <c:dLbls>
            <c:dLbl>
              <c:idx val="1"/>
              <c:layout>
                <c:manualLayout>
                  <c:x val="3.33333333333333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ED-4CE7-9F96-F0CA15C9ADA6}"/>
                </c:ext>
              </c:extLst>
            </c:dLbl>
            <c:dLbl>
              <c:idx val="2"/>
              <c:layout>
                <c:manualLayout>
                  <c:x val="4.722222222222231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DED-4CE7-9F96-F0CA15C9ADA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Sheet4!$AL$50:$AL$56</c:f>
              <c:strCache>
                <c:ptCount val="7"/>
                <c:pt idx="0">
                  <c:v>60年以上</c:v>
                </c:pt>
                <c:pt idx="1">
                  <c:v>50～59</c:v>
                </c:pt>
                <c:pt idx="2">
                  <c:v>40～49</c:v>
                </c:pt>
                <c:pt idx="3">
                  <c:v>30～39</c:v>
                </c:pt>
                <c:pt idx="4">
                  <c:v>20～29</c:v>
                </c:pt>
                <c:pt idx="5">
                  <c:v>～19</c:v>
                </c:pt>
                <c:pt idx="6">
                  <c:v>RID2650</c:v>
                </c:pt>
              </c:strCache>
            </c:strRef>
          </c:cat>
          <c:val>
            <c:numRef>
              <c:f>Sheet4!$AV$50:$AV$57</c:f>
              <c:numCache>
                <c:formatCode>0.0_ </c:formatCode>
                <c:ptCount val="8"/>
                <c:pt idx="0">
                  <c:v>5.45</c:v>
                </c:pt>
                <c:pt idx="1">
                  <c:v>4.4166666666666687</c:v>
                </c:pt>
                <c:pt idx="2">
                  <c:v>3.6</c:v>
                </c:pt>
                <c:pt idx="3">
                  <c:v>4.3124999999999982</c:v>
                </c:pt>
                <c:pt idx="4">
                  <c:v>2.5625</c:v>
                </c:pt>
                <c:pt idx="5">
                  <c:v>2</c:v>
                </c:pt>
                <c:pt idx="6">
                  <c:v>3.9166666666666656</c:v>
                </c:pt>
              </c:numCache>
            </c:numRef>
          </c:val>
          <c:extLst>
            <c:ext xmlns:c16="http://schemas.microsoft.com/office/drawing/2014/chart" uri="{C3380CC4-5D6E-409C-BE32-E72D297353CC}">
              <c16:uniqueId val="{00000002-ADED-4CE7-9F96-F0CA15C9ADA6}"/>
            </c:ext>
          </c:extLst>
        </c:ser>
        <c:dLbls>
          <c:showLegendKey val="0"/>
          <c:showVal val="1"/>
          <c:showCatName val="0"/>
          <c:showSerName val="0"/>
          <c:showPercent val="0"/>
          <c:showBubbleSize val="0"/>
        </c:dLbls>
        <c:gapWidth val="150"/>
        <c:overlap val="-25"/>
        <c:axId val="121199232"/>
        <c:axId val="121258368"/>
      </c:barChart>
      <c:catAx>
        <c:axId val="121199232"/>
        <c:scaling>
          <c:orientation val="minMax"/>
        </c:scaling>
        <c:delete val="0"/>
        <c:axPos val="l"/>
        <c:numFmt formatCode="General" sourceLinked="0"/>
        <c:majorTickMark val="none"/>
        <c:minorTickMark val="none"/>
        <c:tickLblPos val="nextTo"/>
        <c:crossAx val="121258368"/>
        <c:crosses val="autoZero"/>
        <c:auto val="1"/>
        <c:lblAlgn val="ctr"/>
        <c:lblOffset val="100"/>
        <c:noMultiLvlLbl val="0"/>
      </c:catAx>
      <c:valAx>
        <c:axId val="121258368"/>
        <c:scaling>
          <c:orientation val="minMax"/>
        </c:scaling>
        <c:delete val="1"/>
        <c:axPos val="b"/>
        <c:numFmt formatCode="0.0_ " sourceLinked="1"/>
        <c:majorTickMark val="out"/>
        <c:minorTickMark val="none"/>
        <c:tickLblPos val="none"/>
        <c:crossAx val="121199232"/>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cap="none" spc="0">
                <a:ln w="3175" cmpd="sng">
                  <a:solidFill>
                    <a:srgbClr val="FFFFFF"/>
                  </a:solidFill>
                  <a:prstDash val="solid"/>
                </a:ln>
                <a:solidFill>
                  <a:srgbClr val="FFFFFF"/>
                </a:solidFill>
                <a:effectLst>
                  <a:outerShdw blurRad="63500" dir="3600000" algn="tl" rotWithShape="0">
                    <a:srgbClr val="000000">
                      <a:alpha val="70000"/>
                    </a:srgbClr>
                  </a:outerShdw>
                </a:effectLst>
              </a:defRPr>
            </a:pPr>
            <a:r>
              <a:rPr lang="en-US" altLang="ja-JP" sz="1400" b="0" cap="none" spc="0" dirty="0">
                <a:ln w="3175" cmpd="sng">
                  <a:solidFill>
                    <a:srgbClr val="FFFFFF"/>
                  </a:solidFill>
                  <a:prstDash val="solid"/>
                </a:ln>
                <a:solidFill>
                  <a:srgbClr val="FFFFFF"/>
                </a:solidFill>
                <a:effectLst>
                  <a:outerShdw blurRad="63500" dir="3600000" algn="tl" rotWithShape="0">
                    <a:srgbClr val="000000">
                      <a:alpha val="70000"/>
                    </a:srgbClr>
                  </a:outerShdw>
                </a:effectLst>
              </a:rPr>
              <a:t>2019</a:t>
            </a:r>
            <a:r>
              <a:rPr lang="ja-JP" altLang="en-US" sz="1400" b="0" cap="none" spc="0" dirty="0">
                <a:ln w="3175" cmpd="sng">
                  <a:solidFill>
                    <a:srgbClr val="FFFFFF"/>
                  </a:solidFill>
                  <a:prstDash val="solid"/>
                </a:ln>
                <a:solidFill>
                  <a:srgbClr val="FFFFFF"/>
                </a:solidFill>
                <a:effectLst>
                  <a:outerShdw blurRad="63500" dir="3600000" algn="tl" rotWithShape="0">
                    <a:srgbClr val="000000">
                      <a:alpha val="70000"/>
                    </a:srgbClr>
                  </a:outerShdw>
                </a:effectLst>
              </a:rPr>
              <a:t>年</a:t>
            </a:r>
            <a:r>
              <a:rPr lang="en-US" altLang="ja-JP" sz="1400" b="0" cap="none" spc="0" dirty="0">
                <a:ln w="3175" cmpd="sng">
                  <a:solidFill>
                    <a:srgbClr val="FFFFFF"/>
                  </a:solidFill>
                  <a:prstDash val="solid"/>
                </a:ln>
                <a:solidFill>
                  <a:srgbClr val="FFFFFF"/>
                </a:solidFill>
                <a:effectLst>
                  <a:outerShdw blurRad="63500" dir="3600000" algn="tl" rotWithShape="0">
                    <a:srgbClr val="000000">
                      <a:alpha val="70000"/>
                    </a:srgbClr>
                  </a:outerShdw>
                </a:effectLst>
              </a:rPr>
              <a:t>1</a:t>
            </a:r>
            <a:r>
              <a:rPr lang="ja-JP" altLang="en-US" sz="1400" b="0" cap="none" spc="0" dirty="0">
                <a:ln w="3175" cmpd="sng">
                  <a:solidFill>
                    <a:srgbClr val="FFFFFF"/>
                  </a:solidFill>
                  <a:prstDash val="solid"/>
                </a:ln>
                <a:solidFill>
                  <a:srgbClr val="FFFFFF"/>
                </a:solidFill>
                <a:effectLst>
                  <a:outerShdw blurRad="63500" dir="3600000" algn="tl" rotWithShape="0">
                    <a:srgbClr val="000000">
                      <a:alpha val="70000"/>
                    </a:srgbClr>
                  </a:outerShdw>
                </a:effectLst>
              </a:rPr>
              <a:t>月　女性会員構成比</a:t>
            </a:r>
          </a:p>
        </c:rich>
      </c:tx>
      <c:layout>
        <c:manualLayout>
          <c:xMode val="edge"/>
          <c:yMode val="edge"/>
          <c:x val="0.15174658556901952"/>
          <c:y val="0.63242678832876154"/>
        </c:manualLayout>
      </c:layout>
      <c:overlay val="0"/>
    </c:title>
    <c:autoTitleDeleted val="0"/>
    <c:plotArea>
      <c:layout>
        <c:manualLayout>
          <c:layoutTarget val="inner"/>
          <c:xMode val="edge"/>
          <c:yMode val="edge"/>
          <c:x val="3.7924151696606791E-3"/>
          <c:y val="0"/>
          <c:w val="0.99620758483033867"/>
          <c:h val="0.99758276515680078"/>
        </c:manualLayout>
      </c:layout>
      <c:pieChart>
        <c:varyColors val="1"/>
        <c:ser>
          <c:idx val="0"/>
          <c:order val="0"/>
          <c:spPr>
            <a:ln w="12700">
              <a:solidFill>
                <a:schemeClr val="bg1"/>
              </a:solidFill>
            </a:ln>
          </c:spPr>
          <c:dLbls>
            <c:dLbl>
              <c:idx val="0"/>
              <c:layout>
                <c:manualLayout>
                  <c:x val="-0.21780470554953091"/>
                  <c:y val="0.1784230785821765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E4B-4863-8705-EBB7F4313730}"/>
                </c:ext>
              </c:extLst>
            </c:dLbl>
            <c:dLbl>
              <c:idx val="1"/>
              <c:layout>
                <c:manualLayout>
                  <c:x val="-0.11169660678642722"/>
                  <c:y val="-0.134959476981555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E4B-4863-8705-EBB7F4313730}"/>
                </c:ext>
              </c:extLst>
            </c:dLbl>
            <c:dLbl>
              <c:idx val="2"/>
              <c:layout>
                <c:manualLayout>
                  <c:x val="0.13436151319408418"/>
                  <c:y val="-0.13613304592524175"/>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E4B-4863-8705-EBB7F4313730}"/>
                </c:ext>
              </c:extLst>
            </c:dLbl>
            <c:dLbl>
              <c:idx val="3"/>
              <c:layout>
                <c:manualLayout>
                  <c:x val="8.7744510978043963E-2"/>
                  <c:y val="3.7294117945581946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E4B-4863-8705-EBB7F4313730}"/>
                </c:ext>
              </c:extLst>
            </c:dLbl>
            <c:dLbl>
              <c:idx val="4"/>
              <c:layout>
                <c:manualLayout>
                  <c:x val="0.15928615210523847"/>
                  <c:y val="0.15009344146238135"/>
                </c:manualLayout>
              </c:layout>
              <c:spPr>
                <a:noFill/>
                <a:ln>
                  <a:noFill/>
                </a:ln>
                <a:effectLst/>
              </c:spPr>
              <c:txPr>
                <a:bodyPr/>
                <a:lstStyle/>
                <a:p>
                  <a:pPr>
                    <a:defRPr sz="1600">
                      <a:solidFill>
                        <a:schemeClr val="bg1"/>
                      </a:solidFill>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6E4B-4863-8705-EBB7F4313730}"/>
                </c:ext>
              </c:extLst>
            </c:dLbl>
            <c:dLbl>
              <c:idx val="5"/>
              <c:layout>
                <c:manualLayout>
                  <c:x val="9.4520879500840996E-2"/>
                  <c:y val="8.459211818410193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E4B-4863-8705-EBB7F4313730}"/>
                </c:ext>
              </c:extLst>
            </c:dLbl>
            <c:dLbl>
              <c:idx val="6"/>
              <c:layout>
                <c:manualLayout>
                  <c:x val="3.7773901016863946E-2"/>
                  <c:y val="5.13595003260618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6E4B-4863-8705-EBB7F4313730}"/>
                </c:ext>
              </c:extLst>
            </c:dLbl>
            <c:spPr>
              <a:noFill/>
              <a:ln>
                <a:noFill/>
              </a:ln>
              <a:effectLst/>
            </c:spPr>
            <c:txPr>
              <a:bodyPr/>
              <a:lstStyle/>
              <a:p>
                <a:pPr>
                  <a:defRPr sz="1600"/>
                </a:pPr>
                <a:endParaRPr lang="ja-JP"/>
              </a:p>
            </c:txPr>
            <c:showLegendKey val="0"/>
            <c:showVal val="0"/>
            <c:showCatName val="0"/>
            <c:showSerName val="0"/>
            <c:showPercent val="1"/>
            <c:showBubbleSize val="0"/>
            <c:showLeaderLines val="1"/>
            <c:extLst>
              <c:ext xmlns:c15="http://schemas.microsoft.com/office/drawing/2012/chart" uri="{CE6537A1-D6FC-4f65-9D91-7224C49458BB}"/>
            </c:extLst>
          </c:dLbls>
          <c:cat>
            <c:strRef>
              <c:f>Sheet4!$B$16:$B$22</c:f>
              <c:strCache>
                <c:ptCount val="7"/>
                <c:pt idx="0">
                  <c:v>IM3組</c:v>
                </c:pt>
                <c:pt idx="1">
                  <c:v>IM1組</c:v>
                </c:pt>
                <c:pt idx="2">
                  <c:v>IM6組</c:v>
                </c:pt>
                <c:pt idx="3">
                  <c:v>IM5組</c:v>
                </c:pt>
                <c:pt idx="4">
                  <c:v>IM4組</c:v>
                </c:pt>
                <c:pt idx="5">
                  <c:v>IM2組</c:v>
                </c:pt>
                <c:pt idx="6">
                  <c:v>Eクラブ</c:v>
                </c:pt>
              </c:strCache>
            </c:strRef>
          </c:cat>
          <c:val>
            <c:numRef>
              <c:f>Sheet4!$R$16:$R$22</c:f>
              <c:numCache>
                <c:formatCode>General</c:formatCode>
                <c:ptCount val="7"/>
                <c:pt idx="0">
                  <c:v>52</c:v>
                </c:pt>
                <c:pt idx="1">
                  <c:v>39</c:v>
                </c:pt>
                <c:pt idx="2">
                  <c:v>71</c:v>
                </c:pt>
                <c:pt idx="3">
                  <c:v>34</c:v>
                </c:pt>
                <c:pt idx="4">
                  <c:v>20</c:v>
                </c:pt>
                <c:pt idx="5">
                  <c:v>10</c:v>
                </c:pt>
                <c:pt idx="6">
                  <c:v>9</c:v>
                </c:pt>
              </c:numCache>
            </c:numRef>
          </c:val>
          <c:extLst>
            <c:ext xmlns:c16="http://schemas.microsoft.com/office/drawing/2014/chart" uri="{C3380CC4-5D6E-409C-BE32-E72D297353CC}">
              <c16:uniqueId val="{00000000-CAB0-2C44-9100-686053707224}"/>
            </c:ext>
          </c:extLst>
        </c:ser>
        <c:dLbls>
          <c:showLegendKey val="0"/>
          <c:showVal val="0"/>
          <c:showCatName val="0"/>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277777777777781E-2"/>
          <c:y val="1.5775034293552821E-2"/>
          <c:w val="0.97500000000000042"/>
          <c:h val="0.96296296296296213"/>
        </c:manualLayout>
      </c:layout>
      <c:pieChart>
        <c:varyColors val="1"/>
        <c:ser>
          <c:idx val="0"/>
          <c:order val="0"/>
          <c:dLbls>
            <c:dLbl>
              <c:idx val="0"/>
              <c:layout>
                <c:manualLayout>
                  <c:x val="-0.19650699912510941"/>
                  <c:y val="3.5340613287536592E-2"/>
                </c:manualLayout>
              </c:layout>
              <c:spPr/>
              <c:txPr>
                <a:bodyPr/>
                <a:lstStyle/>
                <a:p>
                  <a:pPr>
                    <a:defRPr sz="1600"/>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25-4C51-B96C-F51B7006DEDD}"/>
                </c:ext>
              </c:extLst>
            </c:dLbl>
            <c:dLbl>
              <c:idx val="1"/>
              <c:layout>
                <c:manualLayout>
                  <c:x val="0.2840183727034124"/>
                  <c:y val="-0.17286154045559121"/>
                </c:manualLayout>
              </c:layout>
              <c:spPr/>
              <c:txPr>
                <a:bodyPr/>
                <a:lstStyle/>
                <a:p>
                  <a:pPr>
                    <a:defRPr sz="1600"/>
                  </a:pPr>
                  <a:endParaRPr lang="ja-JP"/>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925-4C51-B96C-F51B7006DEDD}"/>
                </c:ext>
              </c:extLst>
            </c:dLbl>
            <c:dLbl>
              <c:idx val="2"/>
              <c:layout>
                <c:manualLayout>
                  <c:x val="8.6111111111111013E-2"/>
                  <c:y val="0.10247583249624659"/>
                </c:manualLayout>
              </c:layout>
              <c:tx>
                <c:rich>
                  <a:bodyPr/>
                  <a:lstStyle/>
                  <a:p>
                    <a:pPr>
                      <a:defRPr sz="1200"/>
                    </a:pPr>
                    <a:r>
                      <a:rPr lang="ja-JP" altLang="en-US" sz="1200"/>
                      <a:t>行っていたが今は実施していない</a:t>
                    </a:r>
                    <a:r>
                      <a:rPr lang="en-US" altLang="ja-JP" sz="1200"/>
                      <a:t>, 6</a:t>
                    </a:r>
                  </a:p>
                </c:rich>
              </c:tx>
              <c:sp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925-4C51-B96C-F51B7006DEDD}"/>
                </c:ext>
              </c:extLst>
            </c:dLbl>
            <c:dLbl>
              <c:idx val="3"/>
              <c:spPr/>
              <c:txPr>
                <a:bodyPr/>
                <a:lstStyle/>
                <a:p>
                  <a:pPr>
                    <a:defRPr sz="1600"/>
                  </a:pPr>
                  <a:endParaRPr lang="ja-JP"/>
                </a:p>
              </c:txPr>
              <c:showLegendKey val="0"/>
              <c:showVal val="1"/>
              <c:showCatName val="1"/>
              <c:showSerName val="0"/>
              <c:showPercent val="0"/>
              <c:showBubbleSize val="0"/>
              <c:extLst>
                <c:ext xmlns:c16="http://schemas.microsoft.com/office/drawing/2014/chart" uri="{C3380CC4-5D6E-409C-BE32-E72D297353CC}">
                  <c16:uniqueId val="{00000003-B925-4C51-B96C-F51B7006DEDD}"/>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Sheet2!$E$10:$E$13</c:f>
              <c:strCache>
                <c:ptCount val="4"/>
                <c:pt idx="0">
                  <c:v>実施している</c:v>
                </c:pt>
                <c:pt idx="1">
                  <c:v>検討している</c:v>
                </c:pt>
                <c:pt idx="2">
                  <c:v>行っていたが成果が出なかったので今は実施していない</c:v>
                </c:pt>
                <c:pt idx="3">
                  <c:v>未回答 </c:v>
                </c:pt>
              </c:strCache>
            </c:strRef>
          </c:cat>
          <c:val>
            <c:numRef>
              <c:f>Sheet2!$F$10:$F$13</c:f>
              <c:numCache>
                <c:formatCode>General</c:formatCode>
                <c:ptCount val="4"/>
                <c:pt idx="0">
                  <c:v>42</c:v>
                </c:pt>
                <c:pt idx="1">
                  <c:v>37</c:v>
                </c:pt>
                <c:pt idx="2">
                  <c:v>6</c:v>
                </c:pt>
                <c:pt idx="3">
                  <c:v>11</c:v>
                </c:pt>
              </c:numCache>
            </c:numRef>
          </c:val>
          <c:extLst>
            <c:ext xmlns:c16="http://schemas.microsoft.com/office/drawing/2014/chart" uri="{C3380CC4-5D6E-409C-BE32-E72D297353CC}">
              <c16:uniqueId val="{00000004-B925-4C51-B96C-F51B7006DEDD}"/>
            </c:ext>
          </c:extLst>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703277354844825E-2"/>
          <c:y val="3.1842598245396536E-2"/>
          <c:w val="0.96390428183924659"/>
          <c:h val="0.93647591138512065"/>
        </c:manualLayout>
      </c:layout>
      <c:pieChart>
        <c:varyColors val="1"/>
        <c:ser>
          <c:idx val="0"/>
          <c:order val="0"/>
          <c:dLbls>
            <c:dLbl>
              <c:idx val="0"/>
              <c:layout>
                <c:manualLayout>
                  <c:x val="-0.13833310268029891"/>
                  <c:y val="0.16658631026229648"/>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51-4876-9967-F5E747BDC79E}"/>
                </c:ext>
              </c:extLst>
            </c:dLbl>
            <c:dLbl>
              <c:idx val="1"/>
              <c:layout>
                <c:manualLayout>
                  <c:x val="7.7917492260950974E-2"/>
                  <c:y val="0.14821497808186049"/>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D51-4876-9967-F5E747BDC79E}"/>
                </c:ext>
              </c:extLst>
            </c:dLbl>
            <c:dLbl>
              <c:idx val="2"/>
              <c:layout>
                <c:manualLayout>
                  <c:x val="2.8271560854327773E-2"/>
                  <c:y val="1.352538478841669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51-4876-9967-F5E747BDC79E}"/>
                </c:ext>
              </c:extLst>
            </c:dLbl>
            <c:dLbl>
              <c:idx val="3"/>
              <c:layout>
                <c:manualLayout>
                  <c:x val="8.9698751921561085E-2"/>
                  <c:y val="4.685407312102517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D51-4876-9967-F5E747BDC79E}"/>
                </c:ext>
              </c:extLst>
            </c:dLbl>
            <c:spPr>
              <a:noFill/>
              <a:ln>
                <a:noFill/>
              </a:ln>
              <a:effectLst/>
            </c:spPr>
            <c:txPr>
              <a:bodyPr/>
              <a:lstStyle/>
              <a:p>
                <a:pPr>
                  <a:defRPr sz="160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Sheet2!$L$9:$L$12</c:f>
              <c:strCache>
                <c:ptCount val="4"/>
                <c:pt idx="0">
                  <c:v>考えている </c:v>
                </c:pt>
                <c:pt idx="1">
                  <c:v>考えていない </c:v>
                </c:pt>
                <c:pt idx="2">
                  <c:v>その他 </c:v>
                </c:pt>
                <c:pt idx="3">
                  <c:v>未回答 </c:v>
                </c:pt>
              </c:strCache>
            </c:strRef>
          </c:cat>
          <c:val>
            <c:numRef>
              <c:f>Sheet2!$M$9:$M$12</c:f>
              <c:numCache>
                <c:formatCode>General</c:formatCode>
                <c:ptCount val="4"/>
                <c:pt idx="0">
                  <c:v>56</c:v>
                </c:pt>
                <c:pt idx="1">
                  <c:v>31</c:v>
                </c:pt>
                <c:pt idx="2">
                  <c:v>2</c:v>
                </c:pt>
                <c:pt idx="3">
                  <c:v>7</c:v>
                </c:pt>
              </c:numCache>
            </c:numRef>
          </c:val>
          <c:extLst>
            <c:ext xmlns:c16="http://schemas.microsoft.com/office/drawing/2014/chart" uri="{C3380CC4-5D6E-409C-BE32-E72D297353CC}">
              <c16:uniqueId val="{00000004-0D51-4876-9967-F5E747BDC79E}"/>
            </c:ext>
          </c:extLst>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43605756177025E-2"/>
          <c:y val="9.3299810540614717E-3"/>
          <c:w val="0.90780734304763577"/>
          <c:h val="0.96907010319304965"/>
        </c:manualLayout>
      </c:layout>
      <c:pieChart>
        <c:varyColors val="1"/>
        <c:ser>
          <c:idx val="0"/>
          <c:order val="0"/>
          <c:spPr>
            <a:ln w="19050">
              <a:solidFill>
                <a:schemeClr val="bg1"/>
              </a:solidFill>
            </a:ln>
          </c:spPr>
          <c:dLbls>
            <c:dLbl>
              <c:idx val="0"/>
              <c:layout>
                <c:manualLayout>
                  <c:x val="-0.16186774067034723"/>
                  <c:y val="-0.360431440152821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284-4B9D-AEDB-3AAC5EB6A7E6}"/>
                </c:ext>
              </c:extLst>
            </c:dLbl>
            <c:spPr>
              <a:noFill/>
              <a:ln>
                <a:noFill/>
              </a:ln>
              <a:effectLst/>
            </c:spPr>
            <c:txPr>
              <a:bodyPr/>
              <a:lstStyle/>
              <a:p>
                <a:pPr>
                  <a:defRPr sz="1400"/>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Sheet2!$L$9:$L$12</c:f>
              <c:strCache>
                <c:ptCount val="4"/>
                <c:pt idx="0">
                  <c:v>考えている </c:v>
                </c:pt>
                <c:pt idx="1">
                  <c:v>考えていない </c:v>
                </c:pt>
                <c:pt idx="2">
                  <c:v>その他 </c:v>
                </c:pt>
                <c:pt idx="3">
                  <c:v>未回答 </c:v>
                </c:pt>
              </c:strCache>
            </c:strRef>
          </c:cat>
          <c:val>
            <c:numRef>
              <c:f>Sheet2!$N$9:$N$12</c:f>
              <c:numCache>
                <c:formatCode>General</c:formatCode>
                <c:ptCount val="4"/>
                <c:pt idx="0">
                  <c:v>73</c:v>
                </c:pt>
                <c:pt idx="1">
                  <c:v>13</c:v>
                </c:pt>
                <c:pt idx="3">
                  <c:v>10</c:v>
                </c:pt>
              </c:numCache>
            </c:numRef>
          </c:val>
          <c:extLst>
            <c:ext xmlns:c16="http://schemas.microsoft.com/office/drawing/2014/chart" uri="{C3380CC4-5D6E-409C-BE32-E72D297353CC}">
              <c16:uniqueId val="{00000001-A284-4B9D-AEDB-3AAC5EB6A7E6}"/>
            </c:ext>
          </c:extLst>
        </c:ser>
        <c:dLbls>
          <c:showLegendKey val="0"/>
          <c:showVal val="1"/>
          <c:showCatName val="1"/>
          <c:showSerName val="0"/>
          <c:showPercent val="0"/>
          <c:showBubbleSize val="0"/>
          <c:showLeaderLines val="1"/>
        </c:dLbls>
        <c:firstSliceAng val="0"/>
      </c:pieChart>
      <c:spPr>
        <a:noFill/>
        <a:ln w="28575">
          <a:noFill/>
        </a:ln>
      </c:spPr>
    </c:plotArea>
    <c:plotVisOnly val="1"/>
    <c:dispBlanksAs val="gap"/>
    <c:showDLblsOverMax val="0"/>
  </c:chart>
  <c:spPr>
    <a:noFill/>
    <a:ln>
      <a:noFill/>
    </a:ln>
  </c:sp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5843083173925"/>
          <c:y val="0.52830114866820355"/>
          <c:w val="0.85842593828313918"/>
          <c:h val="0.30966178657325638"/>
        </c:manualLayout>
      </c:layout>
      <c:barChart>
        <c:barDir val="bar"/>
        <c:grouping val="percentStacked"/>
        <c:varyColors val="0"/>
        <c:ser>
          <c:idx val="0"/>
          <c:order val="0"/>
          <c:tx>
            <c:strRef>
              <c:f>Sheet2!$P$8</c:f>
              <c:strCache>
                <c:ptCount val="1"/>
                <c:pt idx="0">
                  <c:v>若い会員に見合った会費で対応して入会に導きたい。</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Sheet2!$L$9</c:f>
              <c:strCache>
                <c:ptCount val="1"/>
                <c:pt idx="0">
                  <c:v>考えている </c:v>
                </c:pt>
              </c:strCache>
            </c:strRef>
          </c:cat>
          <c:val>
            <c:numRef>
              <c:f>Sheet2!$P$9</c:f>
              <c:numCache>
                <c:formatCode>General</c:formatCode>
                <c:ptCount val="1"/>
                <c:pt idx="0">
                  <c:v>26</c:v>
                </c:pt>
              </c:numCache>
            </c:numRef>
          </c:val>
          <c:extLst>
            <c:ext xmlns:c16="http://schemas.microsoft.com/office/drawing/2014/chart" uri="{C3380CC4-5D6E-409C-BE32-E72D297353CC}">
              <c16:uniqueId val="{00000000-B7C5-48FB-B192-6FCC62A2A6AB}"/>
            </c:ext>
          </c:extLst>
        </c:ser>
        <c:ser>
          <c:idx val="1"/>
          <c:order val="1"/>
          <c:tx>
            <c:strRef>
              <c:f>Sheet2!$Q$8</c:f>
              <c:strCache>
                <c:ptCount val="1"/>
                <c:pt idx="0">
                  <c:v>若い会員が出やすい夜の例会時間帯及びネット例会をも導入して入会に導きたい。</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Sheet2!$L$9</c:f>
              <c:strCache>
                <c:ptCount val="1"/>
                <c:pt idx="0">
                  <c:v>考えている </c:v>
                </c:pt>
              </c:strCache>
            </c:strRef>
          </c:cat>
          <c:val>
            <c:numRef>
              <c:f>Sheet2!$Q$9</c:f>
              <c:numCache>
                <c:formatCode>General</c:formatCode>
                <c:ptCount val="1"/>
                <c:pt idx="0">
                  <c:v>15</c:v>
                </c:pt>
              </c:numCache>
            </c:numRef>
          </c:val>
          <c:extLst>
            <c:ext xmlns:c16="http://schemas.microsoft.com/office/drawing/2014/chart" uri="{C3380CC4-5D6E-409C-BE32-E72D297353CC}">
              <c16:uniqueId val="{00000001-B7C5-48FB-B192-6FCC62A2A6AB}"/>
            </c:ext>
          </c:extLst>
        </c:ser>
        <c:ser>
          <c:idx val="2"/>
          <c:order val="2"/>
          <c:tx>
            <c:strRef>
              <c:f>Sheet2!$R$8</c:f>
              <c:strCache>
                <c:ptCount val="1"/>
                <c:pt idx="0">
                  <c:v>その他</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Sheet2!$L$9</c:f>
              <c:strCache>
                <c:ptCount val="1"/>
                <c:pt idx="0">
                  <c:v>考えている </c:v>
                </c:pt>
              </c:strCache>
            </c:strRef>
          </c:cat>
          <c:val>
            <c:numRef>
              <c:f>Sheet2!$R$9</c:f>
              <c:numCache>
                <c:formatCode>General</c:formatCode>
                <c:ptCount val="1"/>
                <c:pt idx="0">
                  <c:v>20</c:v>
                </c:pt>
              </c:numCache>
            </c:numRef>
          </c:val>
          <c:extLst>
            <c:ext xmlns:c16="http://schemas.microsoft.com/office/drawing/2014/chart" uri="{C3380CC4-5D6E-409C-BE32-E72D297353CC}">
              <c16:uniqueId val="{00000002-B7C5-48FB-B192-6FCC62A2A6AB}"/>
            </c:ext>
          </c:extLst>
        </c:ser>
        <c:ser>
          <c:idx val="3"/>
          <c:order val="3"/>
          <c:tx>
            <c:strRef>
              <c:f>Sheet2!$S$8</c:f>
              <c:strCache>
                <c:ptCount val="1"/>
                <c:pt idx="0">
                  <c:v>未回答</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Sheet2!$L$9</c:f>
              <c:strCache>
                <c:ptCount val="1"/>
                <c:pt idx="0">
                  <c:v>考えている </c:v>
                </c:pt>
              </c:strCache>
            </c:strRef>
          </c:cat>
          <c:val>
            <c:numRef>
              <c:f>Sheet2!$S$9</c:f>
              <c:numCache>
                <c:formatCode>General</c:formatCode>
                <c:ptCount val="1"/>
                <c:pt idx="0">
                  <c:v>12</c:v>
                </c:pt>
              </c:numCache>
            </c:numRef>
          </c:val>
          <c:extLst>
            <c:ext xmlns:c16="http://schemas.microsoft.com/office/drawing/2014/chart" uri="{C3380CC4-5D6E-409C-BE32-E72D297353CC}">
              <c16:uniqueId val="{00000003-B7C5-48FB-B192-6FCC62A2A6AB}"/>
            </c:ext>
          </c:extLst>
        </c:ser>
        <c:dLbls>
          <c:showLegendKey val="0"/>
          <c:showVal val="1"/>
          <c:showCatName val="0"/>
          <c:showSerName val="0"/>
          <c:showPercent val="0"/>
          <c:showBubbleSize val="0"/>
        </c:dLbls>
        <c:gapWidth val="95"/>
        <c:overlap val="100"/>
        <c:axId val="121603200"/>
        <c:axId val="121604736"/>
      </c:barChart>
      <c:catAx>
        <c:axId val="121603200"/>
        <c:scaling>
          <c:orientation val="minMax"/>
        </c:scaling>
        <c:delete val="0"/>
        <c:axPos val="l"/>
        <c:numFmt formatCode="General" sourceLinked="1"/>
        <c:majorTickMark val="none"/>
        <c:minorTickMark val="none"/>
        <c:tickLblPos val="nextTo"/>
        <c:crossAx val="121604736"/>
        <c:crosses val="autoZero"/>
        <c:auto val="1"/>
        <c:lblAlgn val="ctr"/>
        <c:lblOffset val="100"/>
        <c:noMultiLvlLbl val="0"/>
      </c:catAx>
      <c:valAx>
        <c:axId val="121604736"/>
        <c:scaling>
          <c:orientation val="minMax"/>
        </c:scaling>
        <c:delete val="1"/>
        <c:axPos val="b"/>
        <c:numFmt formatCode="0%" sourceLinked="1"/>
        <c:majorTickMark val="none"/>
        <c:minorTickMark val="none"/>
        <c:tickLblPos val="none"/>
        <c:crossAx val="121603200"/>
        <c:crosses val="autoZero"/>
        <c:crossBetween val="between"/>
      </c:valAx>
    </c:plotArea>
    <c:legend>
      <c:legendPos val="t"/>
      <c:legendEntry>
        <c:idx val="0"/>
        <c:txPr>
          <a:bodyPr/>
          <a:lstStyle/>
          <a:p>
            <a:pPr>
              <a:defRPr sz="1400"/>
            </a:pPr>
            <a:endParaRPr lang="ja-JP"/>
          </a:p>
        </c:txPr>
      </c:legendEntry>
      <c:legendEntry>
        <c:idx val="1"/>
        <c:txPr>
          <a:bodyPr/>
          <a:lstStyle/>
          <a:p>
            <a:pPr>
              <a:defRPr sz="1400"/>
            </a:pPr>
            <a:endParaRPr lang="ja-JP"/>
          </a:p>
        </c:txPr>
      </c:legendEntry>
      <c:legendEntry>
        <c:idx val="2"/>
        <c:txPr>
          <a:bodyPr/>
          <a:lstStyle/>
          <a:p>
            <a:pPr>
              <a:defRPr sz="1400"/>
            </a:pPr>
            <a:endParaRPr lang="ja-JP"/>
          </a:p>
        </c:txPr>
      </c:legendEntry>
      <c:legendEntry>
        <c:idx val="3"/>
        <c:txPr>
          <a:bodyPr/>
          <a:lstStyle/>
          <a:p>
            <a:pPr>
              <a:defRPr sz="1400"/>
            </a:pPr>
            <a:endParaRPr lang="ja-JP"/>
          </a:p>
        </c:txPr>
      </c:legendEntry>
      <c:layout>
        <c:manualLayout>
          <c:xMode val="edge"/>
          <c:yMode val="edge"/>
          <c:x val="0"/>
          <c:y val="0.11184308068361688"/>
          <c:w val="1"/>
          <c:h val="0.41486262886340758"/>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Sheet4!$B$16:$B$23</c:f>
              <c:strCache>
                <c:ptCount val="8"/>
                <c:pt idx="0">
                  <c:v>IM3組</c:v>
                </c:pt>
                <c:pt idx="1">
                  <c:v>IM1組</c:v>
                </c:pt>
                <c:pt idx="2">
                  <c:v>IM6組</c:v>
                </c:pt>
                <c:pt idx="3">
                  <c:v>IM5組</c:v>
                </c:pt>
                <c:pt idx="4">
                  <c:v>IM4組</c:v>
                </c:pt>
                <c:pt idx="5">
                  <c:v>IM2組</c:v>
                </c:pt>
                <c:pt idx="6">
                  <c:v>Eクラブ</c:v>
                </c:pt>
                <c:pt idx="7">
                  <c:v>RID2650</c:v>
                </c:pt>
              </c:strCache>
            </c:strRef>
          </c:cat>
          <c:val>
            <c:numRef>
              <c:f>Sheet4!$T$16:$T$23</c:f>
              <c:numCache>
                <c:formatCode>0.0"歳"</c:formatCode>
                <c:ptCount val="8"/>
                <c:pt idx="0">
                  <c:v>63.049601286173647</c:v>
                </c:pt>
                <c:pt idx="1">
                  <c:v>60.513983656792597</c:v>
                </c:pt>
                <c:pt idx="2">
                  <c:v>61.057878048780474</c:v>
                </c:pt>
                <c:pt idx="3">
                  <c:v>64.332746585735919</c:v>
                </c:pt>
                <c:pt idx="4">
                  <c:v>63.327292993630543</c:v>
                </c:pt>
                <c:pt idx="5">
                  <c:v>61.63290836653389</c:v>
                </c:pt>
                <c:pt idx="6">
                  <c:v>60</c:v>
                </c:pt>
                <c:pt idx="7" formatCode="0.00&quot;歳&quot;">
                  <c:v>62.25</c:v>
                </c:pt>
              </c:numCache>
            </c:numRef>
          </c:val>
          <c:extLst>
            <c:ext xmlns:c16="http://schemas.microsoft.com/office/drawing/2014/chart" uri="{C3380CC4-5D6E-409C-BE32-E72D297353CC}">
              <c16:uniqueId val="{00000000-6DEC-584B-90D6-381A53215232}"/>
            </c:ext>
          </c:extLst>
        </c:ser>
        <c:dLbls>
          <c:showLegendKey val="0"/>
          <c:showVal val="1"/>
          <c:showCatName val="0"/>
          <c:showSerName val="0"/>
          <c:showPercent val="0"/>
          <c:showBubbleSize val="0"/>
        </c:dLbls>
        <c:gapWidth val="150"/>
        <c:axId val="80699776"/>
        <c:axId val="80701312"/>
      </c:barChart>
      <c:catAx>
        <c:axId val="80699776"/>
        <c:scaling>
          <c:orientation val="minMax"/>
        </c:scaling>
        <c:delete val="0"/>
        <c:axPos val="l"/>
        <c:numFmt formatCode="General" sourceLinked="0"/>
        <c:majorTickMark val="out"/>
        <c:minorTickMark val="none"/>
        <c:tickLblPos val="nextTo"/>
        <c:crossAx val="80701312"/>
        <c:crosses val="autoZero"/>
        <c:auto val="1"/>
        <c:lblAlgn val="ctr"/>
        <c:lblOffset val="100"/>
        <c:noMultiLvlLbl val="0"/>
      </c:catAx>
      <c:valAx>
        <c:axId val="80701312"/>
        <c:scaling>
          <c:orientation val="minMax"/>
        </c:scaling>
        <c:delete val="0"/>
        <c:axPos val="b"/>
        <c:majorGridlines/>
        <c:numFmt formatCode="0.0&quot;歳&quot;" sourceLinked="1"/>
        <c:majorTickMark val="out"/>
        <c:minorTickMark val="none"/>
        <c:tickLblPos val="nextTo"/>
        <c:crossAx val="80699776"/>
        <c:crosses val="autoZero"/>
        <c:crossBetween val="between"/>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cap="none" spc="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defRPr>
            </a:pPr>
            <a:r>
              <a:rPr lang="en-US" altLang="ja-JP" sz="1400" b="0" cap="none" spc="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2019</a:t>
            </a:r>
            <a:r>
              <a:rPr lang="ja-JP" altLang="en-US" sz="1400" b="0" cap="none" spc="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年</a:t>
            </a:r>
            <a:r>
              <a:rPr lang="en-US" altLang="ja-JP" sz="1400" b="0" cap="none" spc="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1</a:t>
            </a:r>
            <a:r>
              <a:rPr lang="ja-JP" altLang="en-US" sz="1400" b="0" cap="none" spc="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月</a:t>
            </a:r>
            <a:r>
              <a:rPr lang="en-US" altLang="ja-JP" sz="1400" b="0" cap="none" spc="0" baseline="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 </a:t>
            </a:r>
            <a:r>
              <a:rPr lang="ja-JP" altLang="en-US" sz="1400" b="0" cap="none" spc="0" baseline="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会員数構成比</a:t>
            </a:r>
            <a:r>
              <a:rPr lang="en-US" altLang="ja-JP" sz="1400" b="0" cap="none" spc="0" baseline="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a:t>
            </a:r>
            <a:r>
              <a:rPr lang="ja-JP" altLang="en-US" sz="1400" b="0" cap="none" spc="0" baseline="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クラブ年数別</a:t>
            </a:r>
            <a:r>
              <a:rPr lang="en-US" altLang="ja-JP" sz="1400" b="0" cap="none" spc="0" baseline="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rPr>
              <a:t>】</a:t>
            </a:r>
            <a:endParaRPr lang="ja-JP" altLang="en-US" sz="1400" b="0" cap="none" spc="0" dirty="0">
              <a:ln w="3175" cmpd="sng">
                <a:solidFill>
                  <a:schemeClr val="bg1">
                    <a:lumMod val="85000"/>
                  </a:schemeClr>
                </a:solidFill>
                <a:prstDash val="solid"/>
              </a:ln>
              <a:solidFill>
                <a:srgbClr val="FFFFFF"/>
              </a:solidFill>
              <a:effectLst>
                <a:outerShdw blurRad="63500" dir="3600000" algn="tl" rotWithShape="0">
                  <a:srgbClr val="000000">
                    <a:alpha val="70000"/>
                  </a:srgbClr>
                </a:outerShdw>
              </a:effectLst>
            </a:endParaRPr>
          </a:p>
        </c:rich>
      </c:tx>
      <c:layout>
        <c:manualLayout>
          <c:xMode val="edge"/>
          <c:yMode val="edge"/>
          <c:x val="0.21361034095908371"/>
          <c:y val="0.94610890990417329"/>
        </c:manualLayout>
      </c:layout>
      <c:overlay val="0"/>
    </c:title>
    <c:autoTitleDeleted val="0"/>
    <c:plotArea>
      <c:layout>
        <c:manualLayout>
          <c:layoutTarget val="inner"/>
          <c:xMode val="edge"/>
          <c:yMode val="edge"/>
          <c:x val="2.3947751706546241E-2"/>
          <c:y val="5.4121314081548872E-3"/>
          <c:w val="0.98459768286539939"/>
          <c:h val="0.99458781937972041"/>
        </c:manualLayout>
      </c:layout>
      <c:pieChart>
        <c:varyColors val="1"/>
        <c:ser>
          <c:idx val="0"/>
          <c:order val="0"/>
          <c:dLbls>
            <c:dLbl>
              <c:idx val="1"/>
              <c:tx>
                <c:rich>
                  <a:bodyPr/>
                  <a:lstStyle/>
                  <a:p>
                    <a:r>
                      <a:rPr lang="en-US" altLang="ja-JP" dirty="0"/>
                      <a:t>50</a:t>
                    </a:r>
                    <a:r>
                      <a:rPr lang="ja-JP" altLang="en-US"/>
                      <a:t>～</a:t>
                    </a:r>
                    <a:r>
                      <a:rPr lang="en-US" altLang="ja-JP"/>
                      <a:t>59</a:t>
                    </a:r>
                    <a:r>
                      <a:rPr lang="ja-JP" altLang="en-US"/>
                      <a:t>年
</a:t>
                    </a:r>
                    <a:r>
                      <a:rPr lang="en-US" altLang="ja-JP"/>
                      <a:t>13%</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2468-4386-882F-E9FE36E636C1}"/>
                </c:ext>
              </c:extLst>
            </c:dLbl>
            <c:dLbl>
              <c:idx val="2"/>
              <c:tx>
                <c:rich>
                  <a:bodyPr/>
                  <a:lstStyle/>
                  <a:p>
                    <a:r>
                      <a:rPr lang="en-US" altLang="ja-JP" dirty="0"/>
                      <a:t>40</a:t>
                    </a:r>
                    <a:r>
                      <a:rPr lang="ja-JP" altLang="en-US"/>
                      <a:t>～</a:t>
                    </a:r>
                    <a:r>
                      <a:rPr lang="en-US" altLang="ja-JP"/>
                      <a:t>49</a:t>
                    </a:r>
                    <a:r>
                      <a:rPr lang="ja-JP" altLang="en-US"/>
                      <a:t>年</a:t>
                    </a:r>
                    <a:r>
                      <a:rPr lang="ja-JP" altLang="en-US" dirty="0"/>
                      <a:t>
</a:t>
                    </a:r>
                    <a:r>
                      <a:rPr lang="en-US" altLang="ja-JP" dirty="0"/>
                      <a:t>21%</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468-4386-882F-E9FE36E636C1}"/>
                </c:ext>
              </c:extLst>
            </c:dLbl>
            <c:dLbl>
              <c:idx val="3"/>
              <c:layout>
                <c:manualLayout>
                  <c:x val="4.7282827963313991E-2"/>
                  <c:y val="1.6274732121318407E-2"/>
                </c:manualLayout>
              </c:layout>
              <c:tx>
                <c:rich>
                  <a:bodyPr/>
                  <a:lstStyle/>
                  <a:p>
                    <a:r>
                      <a:rPr lang="en-US" altLang="ja-JP" dirty="0"/>
                      <a:t>30</a:t>
                    </a:r>
                    <a:r>
                      <a:rPr lang="ja-JP" altLang="en-US" dirty="0"/>
                      <a:t>～</a:t>
                    </a:r>
                    <a:r>
                      <a:rPr lang="en-US" altLang="ja-JP" dirty="0"/>
                      <a:t>39</a:t>
                    </a:r>
                    <a:r>
                      <a:rPr lang="ja-JP" altLang="en-US" dirty="0"/>
                      <a:t>年
</a:t>
                    </a:r>
                    <a:r>
                      <a:rPr lang="en-US" altLang="ja-JP" dirty="0"/>
                      <a:t>14%</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468-4386-882F-E9FE36E636C1}"/>
                </c:ext>
              </c:extLst>
            </c:dLbl>
            <c:dLbl>
              <c:idx val="4"/>
              <c:layout>
                <c:manualLayout>
                  <c:x val="0.14477171943536832"/>
                  <c:y val="0.1366342983407948"/>
                </c:manualLayout>
              </c:layout>
              <c:tx>
                <c:rich>
                  <a:bodyPr/>
                  <a:lstStyle/>
                  <a:p>
                    <a:pPr>
                      <a:defRPr sz="1400">
                        <a:solidFill>
                          <a:schemeClr val="bg1"/>
                        </a:solidFill>
                      </a:defRPr>
                    </a:pPr>
                    <a:r>
                      <a:rPr lang="en-US" altLang="ja-JP" dirty="0">
                        <a:solidFill>
                          <a:schemeClr val="bg1"/>
                        </a:solidFill>
                      </a:rPr>
                      <a:t>20</a:t>
                    </a:r>
                    <a:r>
                      <a:rPr lang="ja-JP" altLang="en-US" dirty="0">
                        <a:solidFill>
                          <a:schemeClr val="bg1"/>
                        </a:solidFill>
                      </a:rPr>
                      <a:t>～</a:t>
                    </a:r>
                    <a:r>
                      <a:rPr lang="en-US" altLang="ja-JP" dirty="0">
                        <a:solidFill>
                          <a:schemeClr val="bg1"/>
                        </a:solidFill>
                      </a:rPr>
                      <a:t>29</a:t>
                    </a:r>
                    <a:r>
                      <a:rPr lang="ja-JP" altLang="en-US" dirty="0">
                        <a:solidFill>
                          <a:schemeClr val="bg1"/>
                        </a:solidFill>
                      </a:rPr>
                      <a:t>年
</a:t>
                    </a:r>
                    <a:r>
                      <a:rPr lang="en-US" altLang="ja-JP" dirty="0">
                        <a:solidFill>
                          <a:schemeClr val="bg1"/>
                        </a:solidFill>
                      </a:rPr>
                      <a:t>13%</a:t>
                    </a:r>
                  </a:p>
                </c:rich>
              </c:tx>
              <c:spPr>
                <a:noFill/>
                <a:ln>
                  <a:noFill/>
                </a:ln>
                <a:effectLst/>
              </c:sp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468-4386-882F-E9FE36E636C1}"/>
                </c:ext>
              </c:extLst>
            </c:dLbl>
            <c:dLbl>
              <c:idx val="5"/>
              <c:layout>
                <c:manualLayout>
                  <c:x val="3.5675175523183229E-2"/>
                  <c:y val="5.1418000841860913E-2"/>
                </c:manualLayout>
              </c:layout>
              <c:tx>
                <c:rich>
                  <a:bodyPr/>
                  <a:lstStyle/>
                  <a:p>
                    <a:r>
                      <a:rPr lang="ja-JP" altLang="en-US" dirty="0"/>
                      <a:t>～</a:t>
                    </a:r>
                    <a:r>
                      <a:rPr lang="en-US" altLang="ja-JP" dirty="0"/>
                      <a:t>19</a:t>
                    </a:r>
                    <a:r>
                      <a:rPr lang="ja-JP" altLang="en-US" dirty="0"/>
                      <a:t>年
</a:t>
                    </a:r>
                    <a:r>
                      <a:rPr lang="en-US" altLang="ja-JP" dirty="0"/>
                      <a:t>5%</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2468-4386-882F-E9FE36E636C1}"/>
                </c:ext>
              </c:extLst>
            </c:dLbl>
            <c:dLbl>
              <c:idx val="6"/>
              <c:layout>
                <c:manualLayout>
                  <c:x val="2.8896964802476614E-2"/>
                  <c:y val="2.6058253135024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468-4386-882F-E9FE36E636C1}"/>
                </c:ext>
              </c:extLst>
            </c:dLbl>
            <c:spPr>
              <a:noFill/>
              <a:ln>
                <a:noFill/>
              </a:ln>
              <a:effectLst/>
            </c:spPr>
            <c:txPr>
              <a:bodyPr/>
              <a:lstStyle/>
              <a:p>
                <a:pPr>
                  <a:defRPr sz="1400"/>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Sheet4!$A$47:$A$52</c:f>
              <c:strCache>
                <c:ptCount val="6"/>
                <c:pt idx="0">
                  <c:v>60年以上</c:v>
                </c:pt>
                <c:pt idx="1">
                  <c:v>50～59</c:v>
                </c:pt>
                <c:pt idx="2">
                  <c:v>40～49</c:v>
                </c:pt>
                <c:pt idx="3">
                  <c:v>30～39</c:v>
                </c:pt>
                <c:pt idx="4">
                  <c:v>20～29</c:v>
                </c:pt>
                <c:pt idx="5">
                  <c:v>～19</c:v>
                </c:pt>
              </c:strCache>
            </c:strRef>
          </c:cat>
          <c:val>
            <c:numRef>
              <c:f>Sheet4!$C$47:$C$52</c:f>
              <c:numCache>
                <c:formatCode>General</c:formatCode>
                <c:ptCount val="6"/>
                <c:pt idx="0">
                  <c:v>1579</c:v>
                </c:pt>
                <c:pt idx="1">
                  <c:v>600</c:v>
                </c:pt>
                <c:pt idx="2">
                  <c:v>991</c:v>
                </c:pt>
                <c:pt idx="3">
                  <c:v>643</c:v>
                </c:pt>
                <c:pt idx="4">
                  <c:v>586</c:v>
                </c:pt>
                <c:pt idx="5">
                  <c:v>224</c:v>
                </c:pt>
              </c:numCache>
            </c:numRef>
          </c:val>
          <c:extLst>
            <c:ext xmlns:c16="http://schemas.microsoft.com/office/drawing/2014/chart" uri="{C3380CC4-5D6E-409C-BE32-E72D297353CC}">
              <c16:uniqueId val="{00000000-70B1-8043-BEE6-8E7B50D53429}"/>
            </c:ext>
          </c:extLst>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cap="none" spc="0">
                <a:ln w="9525" cmpd="sng">
                  <a:solidFill>
                    <a:srgbClr val="FFFFFF"/>
                  </a:solidFill>
                  <a:prstDash val="solid"/>
                </a:ln>
                <a:solidFill>
                  <a:srgbClr val="FFFFFF"/>
                </a:solidFill>
                <a:effectLst>
                  <a:outerShdw blurRad="63500" dir="3600000" algn="tl" rotWithShape="0">
                    <a:srgbClr val="000000">
                      <a:alpha val="70000"/>
                    </a:srgbClr>
                  </a:outerShdw>
                </a:effectLst>
              </a:defRPr>
            </a:pPr>
            <a:r>
              <a:rPr lang="en-US" altLang="ja-JP" sz="1400" b="0" cap="none" spc="0" dirty="0">
                <a:ln w="9525" cmpd="sng">
                  <a:solidFill>
                    <a:srgbClr val="FFFFFF"/>
                  </a:solidFill>
                  <a:prstDash val="solid"/>
                </a:ln>
                <a:solidFill>
                  <a:srgbClr val="FFFFFF"/>
                </a:solidFill>
                <a:effectLst>
                  <a:outerShdw blurRad="63500" dir="3600000" algn="tl" rotWithShape="0">
                    <a:srgbClr val="000000">
                      <a:alpha val="70000"/>
                    </a:srgbClr>
                  </a:outerShdw>
                </a:effectLst>
              </a:rPr>
              <a:t>2019</a:t>
            </a:r>
            <a:r>
              <a:rPr lang="ja-JP" altLang="en-US" sz="1400" b="0" cap="none" spc="0" dirty="0">
                <a:ln w="9525" cmpd="sng">
                  <a:solidFill>
                    <a:srgbClr val="FFFFFF"/>
                  </a:solidFill>
                  <a:prstDash val="solid"/>
                </a:ln>
                <a:solidFill>
                  <a:srgbClr val="FFFFFF"/>
                </a:solidFill>
                <a:effectLst>
                  <a:outerShdw blurRad="63500" dir="3600000" algn="tl" rotWithShape="0">
                    <a:srgbClr val="000000">
                      <a:alpha val="70000"/>
                    </a:srgbClr>
                  </a:outerShdw>
                </a:effectLst>
              </a:rPr>
              <a:t>年</a:t>
            </a:r>
            <a:r>
              <a:rPr lang="en-US" altLang="ja-JP" sz="1400" b="0" cap="none" spc="0" dirty="0">
                <a:ln w="9525" cmpd="sng">
                  <a:solidFill>
                    <a:srgbClr val="FFFFFF"/>
                  </a:solidFill>
                  <a:prstDash val="solid"/>
                </a:ln>
                <a:solidFill>
                  <a:srgbClr val="FFFFFF"/>
                </a:solidFill>
                <a:effectLst>
                  <a:outerShdw blurRad="63500" dir="3600000" algn="tl" rotWithShape="0">
                    <a:srgbClr val="000000">
                      <a:alpha val="70000"/>
                    </a:srgbClr>
                  </a:outerShdw>
                </a:effectLst>
              </a:rPr>
              <a:t>1</a:t>
            </a:r>
            <a:r>
              <a:rPr lang="ja-JP" altLang="en-US" sz="1400" b="0" cap="none" spc="0" dirty="0">
                <a:ln w="9525" cmpd="sng">
                  <a:solidFill>
                    <a:srgbClr val="FFFFFF"/>
                  </a:solidFill>
                  <a:prstDash val="solid"/>
                </a:ln>
                <a:solidFill>
                  <a:srgbClr val="FFFFFF"/>
                </a:solidFill>
                <a:effectLst>
                  <a:outerShdw blurRad="63500" dir="3600000" algn="tl" rotWithShape="0">
                    <a:srgbClr val="000000">
                      <a:alpha val="70000"/>
                    </a:srgbClr>
                  </a:outerShdw>
                </a:effectLst>
              </a:rPr>
              <a:t>月　女性会員構成比</a:t>
            </a:r>
          </a:p>
        </c:rich>
      </c:tx>
      <c:layout>
        <c:manualLayout>
          <c:xMode val="edge"/>
          <c:yMode val="edge"/>
          <c:x val="0.15440343760336525"/>
          <c:y val="0.47576219382626717"/>
        </c:manualLayout>
      </c:layout>
      <c:overlay val="0"/>
    </c:title>
    <c:autoTitleDeleted val="0"/>
    <c:plotArea>
      <c:layout>
        <c:manualLayout>
          <c:layoutTarget val="inner"/>
          <c:xMode val="edge"/>
          <c:yMode val="edge"/>
          <c:x val="3.9695764824694377E-2"/>
          <c:y val="7.4649301278384627E-3"/>
          <c:w val="0.93082380970418499"/>
          <c:h val="0.992535069872161"/>
        </c:manualLayout>
      </c:layout>
      <c:pieChart>
        <c:varyColors val="1"/>
        <c:ser>
          <c:idx val="0"/>
          <c:order val="0"/>
          <c:spPr>
            <a:ln w="12700">
              <a:solidFill>
                <a:schemeClr val="bg1"/>
              </a:solidFill>
            </a:ln>
          </c:spPr>
          <c:dLbls>
            <c:dLbl>
              <c:idx val="0"/>
              <c:layout>
                <c:manualLayout>
                  <c:x val="-0.11953289205055713"/>
                  <c:y val="0.16791606840927079"/>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2C9C-49BF-A856-BD0D8D100422}"/>
                </c:ext>
              </c:extLst>
            </c:dLbl>
            <c:dLbl>
              <c:idx val="1"/>
              <c:layout>
                <c:manualLayout>
                  <c:x val="-8.20078495562368E-2"/>
                  <c:y val="0.1218200540391307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C9C-49BF-A856-BD0D8D100422}"/>
                </c:ext>
              </c:extLst>
            </c:dLbl>
            <c:dLbl>
              <c:idx val="2"/>
              <c:layout>
                <c:manualLayout>
                  <c:x val="-0.16374547728898911"/>
                  <c:y val="-0.15106433414227305"/>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2C9C-49BF-A856-BD0D8D100422}"/>
                </c:ext>
              </c:extLst>
            </c:dLbl>
            <c:dLbl>
              <c:idx val="3"/>
              <c:layout>
                <c:manualLayout>
                  <c:x val="0.18085490310937041"/>
                  <c:y val="-0.18252577373136641"/>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C9C-49BF-A856-BD0D8D100422}"/>
                </c:ext>
              </c:extLst>
            </c:dLbl>
            <c:dLbl>
              <c:idx val="4"/>
              <c:layout>
                <c:manualLayout>
                  <c:x val="0.15776510446041994"/>
                  <c:y val="-6.5229442795050122E-2"/>
                </c:manualLayout>
              </c:layout>
              <c:spPr>
                <a:noFill/>
                <a:ln>
                  <a:noFill/>
                </a:ln>
                <a:effectLst/>
              </c:spPr>
              <c:txPr>
                <a:bodyPr/>
                <a:lstStyle/>
                <a:p>
                  <a:pPr>
                    <a:defRPr sz="1400">
                      <a:solidFill>
                        <a:schemeClr val="bg1"/>
                      </a:solidFill>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2C9C-49BF-A856-BD0D8D100422}"/>
                </c:ext>
              </c:extLst>
            </c:dLbl>
            <c:dLbl>
              <c:idx val="5"/>
              <c:layout>
                <c:manualLayout>
                  <c:x val="0.11975837516154403"/>
                  <c:y val="0.1349325549717354"/>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C9C-49BF-A856-BD0D8D100422}"/>
                </c:ext>
              </c:extLst>
            </c:dLbl>
            <c:spPr>
              <a:noFill/>
              <a:ln>
                <a:noFill/>
              </a:ln>
              <a:effectLst/>
            </c:spPr>
            <c:txPr>
              <a:bodyPr/>
              <a:lstStyle/>
              <a:p>
                <a:pPr>
                  <a:defRPr sz="1400"/>
                </a:pPr>
                <a:endParaRPr lang="ja-JP"/>
              </a:p>
            </c:txPr>
            <c:showLegendKey val="0"/>
            <c:showVal val="0"/>
            <c:showCatName val="0"/>
            <c:showSerName val="0"/>
            <c:showPercent val="1"/>
            <c:showBubbleSize val="0"/>
            <c:showLeaderLines val="1"/>
            <c:extLst>
              <c:ext xmlns:c15="http://schemas.microsoft.com/office/drawing/2012/chart" uri="{CE6537A1-D6FC-4f65-9D91-7224C49458BB}"/>
            </c:extLst>
          </c:dLbls>
          <c:cat>
            <c:strRef>
              <c:f>Sheet4!$A$47:$A$52</c:f>
              <c:strCache>
                <c:ptCount val="6"/>
                <c:pt idx="0">
                  <c:v>60年以上</c:v>
                </c:pt>
                <c:pt idx="1">
                  <c:v>50～59</c:v>
                </c:pt>
                <c:pt idx="2">
                  <c:v>40～49</c:v>
                </c:pt>
                <c:pt idx="3">
                  <c:v>30～39</c:v>
                </c:pt>
                <c:pt idx="4">
                  <c:v>20～29</c:v>
                </c:pt>
                <c:pt idx="5">
                  <c:v>～19</c:v>
                </c:pt>
              </c:strCache>
            </c:strRef>
          </c:cat>
          <c:val>
            <c:numRef>
              <c:f>Sheet4!$R$47:$R$52</c:f>
              <c:numCache>
                <c:formatCode>General</c:formatCode>
                <c:ptCount val="6"/>
                <c:pt idx="0">
                  <c:v>39</c:v>
                </c:pt>
                <c:pt idx="1">
                  <c:v>39</c:v>
                </c:pt>
                <c:pt idx="2">
                  <c:v>53</c:v>
                </c:pt>
                <c:pt idx="3">
                  <c:v>27</c:v>
                </c:pt>
                <c:pt idx="4">
                  <c:v>45</c:v>
                </c:pt>
                <c:pt idx="5">
                  <c:v>32</c:v>
                </c:pt>
              </c:numCache>
            </c:numRef>
          </c:val>
          <c:extLst>
            <c:ext xmlns:c16="http://schemas.microsoft.com/office/drawing/2014/chart" uri="{C3380CC4-5D6E-409C-BE32-E72D297353CC}">
              <c16:uniqueId val="{00000000-4DA7-394D-B45B-8B73C49DFD17}"/>
            </c:ext>
          </c:extLst>
        </c:ser>
        <c:dLbls>
          <c:showLegendKey val="0"/>
          <c:showVal val="0"/>
          <c:showCatName val="0"/>
          <c:showSerName val="0"/>
          <c:showPercent val="1"/>
          <c:showBubbleSize val="0"/>
          <c:showLeaderLines val="1"/>
        </c:dLbls>
        <c:firstSliceAng val="0"/>
      </c:pieChart>
      <c:spPr>
        <a:ln w="12700">
          <a:noFill/>
        </a:ln>
      </c:spPr>
    </c:plotArea>
    <c:plotVisOnly val="1"/>
    <c:dispBlanksAs val="zero"/>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Sheet4!$A$47:$A$53</c:f>
              <c:strCache>
                <c:ptCount val="7"/>
                <c:pt idx="0">
                  <c:v>60年以上</c:v>
                </c:pt>
                <c:pt idx="1">
                  <c:v>50～59</c:v>
                </c:pt>
                <c:pt idx="2">
                  <c:v>40～49</c:v>
                </c:pt>
                <c:pt idx="3">
                  <c:v>30～39</c:v>
                </c:pt>
                <c:pt idx="4">
                  <c:v>20～29</c:v>
                </c:pt>
                <c:pt idx="5">
                  <c:v>～19</c:v>
                </c:pt>
                <c:pt idx="6">
                  <c:v>RID2650</c:v>
                </c:pt>
              </c:strCache>
            </c:strRef>
          </c:cat>
          <c:val>
            <c:numRef>
              <c:f>Sheet4!$T$47:$T$53</c:f>
              <c:numCache>
                <c:formatCode>0.0"歳"</c:formatCode>
                <c:ptCount val="7"/>
                <c:pt idx="0">
                  <c:v>62.578594046865113</c:v>
                </c:pt>
                <c:pt idx="1">
                  <c:v>62.959833333333314</c:v>
                </c:pt>
                <c:pt idx="2">
                  <c:v>61.329112008072663</c:v>
                </c:pt>
                <c:pt idx="3">
                  <c:v>62.646003110419912</c:v>
                </c:pt>
                <c:pt idx="4">
                  <c:v>62.941399317406145</c:v>
                </c:pt>
                <c:pt idx="5">
                  <c:v>60.044642857142833</c:v>
                </c:pt>
                <c:pt idx="6" formatCode="0.00&quot;歳&quot;">
                  <c:v>62.25</c:v>
                </c:pt>
              </c:numCache>
            </c:numRef>
          </c:val>
          <c:extLst>
            <c:ext xmlns:c16="http://schemas.microsoft.com/office/drawing/2014/chart" uri="{C3380CC4-5D6E-409C-BE32-E72D297353CC}">
              <c16:uniqueId val="{00000000-BD3C-E245-92F7-F7E2EA9A5FCF}"/>
            </c:ext>
          </c:extLst>
        </c:ser>
        <c:dLbls>
          <c:showLegendKey val="0"/>
          <c:showVal val="1"/>
          <c:showCatName val="0"/>
          <c:showSerName val="0"/>
          <c:showPercent val="0"/>
          <c:showBubbleSize val="0"/>
        </c:dLbls>
        <c:gapWidth val="150"/>
        <c:axId val="80929152"/>
        <c:axId val="80930688"/>
      </c:barChart>
      <c:catAx>
        <c:axId val="80929152"/>
        <c:scaling>
          <c:orientation val="minMax"/>
        </c:scaling>
        <c:delete val="0"/>
        <c:axPos val="l"/>
        <c:numFmt formatCode="General" sourceLinked="0"/>
        <c:majorTickMark val="out"/>
        <c:minorTickMark val="none"/>
        <c:tickLblPos val="nextTo"/>
        <c:crossAx val="80930688"/>
        <c:crosses val="autoZero"/>
        <c:auto val="1"/>
        <c:lblAlgn val="ctr"/>
        <c:lblOffset val="100"/>
        <c:noMultiLvlLbl val="0"/>
      </c:catAx>
      <c:valAx>
        <c:axId val="80930688"/>
        <c:scaling>
          <c:orientation val="minMax"/>
        </c:scaling>
        <c:delete val="0"/>
        <c:axPos val="b"/>
        <c:majorGridlines/>
        <c:numFmt formatCode="0.0&quot;歳&quot;" sourceLinked="1"/>
        <c:majorTickMark val="out"/>
        <c:minorTickMark val="none"/>
        <c:tickLblPos val="nextTo"/>
        <c:crossAx val="80929152"/>
        <c:crosses val="autoZero"/>
        <c:crossBetween val="between"/>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Sheet1!$B$1</c:f>
              <c:strCache>
                <c:ptCount val="1"/>
                <c:pt idx="0">
                  <c:v>2018</c:v>
                </c:pt>
              </c:strCache>
            </c:strRef>
          </c:tx>
          <c:dPt>
            <c:idx val="0"/>
            <c:bubble3D val="0"/>
            <c:spPr>
              <a:solidFill>
                <a:schemeClr val="accent6">
                  <a:lumMod val="40000"/>
                  <a:lumOff val="60000"/>
                </a:schemeClr>
              </a:solidFill>
            </c:spPr>
            <c:extLst>
              <c:ext xmlns:c16="http://schemas.microsoft.com/office/drawing/2014/chart" uri="{C3380CC4-5D6E-409C-BE32-E72D297353CC}">
                <c16:uniqueId val="{00000000-9D6E-4E41-98B3-475008E9C06F}"/>
              </c:ext>
            </c:extLst>
          </c:dPt>
          <c:dPt>
            <c:idx val="1"/>
            <c:bubble3D val="0"/>
            <c:spPr>
              <a:solidFill>
                <a:schemeClr val="accent6">
                  <a:lumMod val="20000"/>
                  <a:lumOff val="80000"/>
                </a:schemeClr>
              </a:solidFill>
            </c:spPr>
            <c:extLst>
              <c:ext xmlns:c16="http://schemas.microsoft.com/office/drawing/2014/chart" uri="{C3380CC4-5D6E-409C-BE32-E72D297353CC}">
                <c16:uniqueId val="{00000001-9D6E-4E41-98B3-475008E9C06F}"/>
              </c:ext>
            </c:extLst>
          </c:dPt>
          <c:dPt>
            <c:idx val="2"/>
            <c:bubble3D val="0"/>
            <c:spPr>
              <a:solidFill>
                <a:schemeClr val="bg1">
                  <a:lumMod val="85000"/>
                </a:schemeClr>
              </a:solidFill>
            </c:spPr>
            <c:extLst>
              <c:ext xmlns:c16="http://schemas.microsoft.com/office/drawing/2014/chart" uri="{C3380CC4-5D6E-409C-BE32-E72D297353CC}">
                <c16:uniqueId val="{00000002-9D6E-4E41-98B3-475008E9C06F}"/>
              </c:ext>
            </c:extLst>
          </c:dPt>
          <c:dPt>
            <c:idx val="3"/>
            <c:bubble3D val="0"/>
            <c:spPr>
              <a:solidFill>
                <a:schemeClr val="accent2">
                  <a:lumMod val="60000"/>
                  <a:lumOff val="40000"/>
                </a:schemeClr>
              </a:solidFill>
            </c:spPr>
            <c:extLst>
              <c:ext xmlns:c16="http://schemas.microsoft.com/office/drawing/2014/chart" uri="{C3380CC4-5D6E-409C-BE32-E72D297353CC}">
                <c16:uniqueId val="{00000003-9D6E-4E41-98B3-475008E9C06F}"/>
              </c:ext>
            </c:extLst>
          </c:dPt>
          <c:dPt>
            <c:idx val="4"/>
            <c:bubble3D val="0"/>
            <c:spPr>
              <a:solidFill>
                <a:schemeClr val="accent2">
                  <a:lumMod val="40000"/>
                  <a:lumOff val="60000"/>
                </a:schemeClr>
              </a:solidFill>
            </c:spPr>
            <c:extLst>
              <c:ext xmlns:c16="http://schemas.microsoft.com/office/drawing/2014/chart" uri="{C3380CC4-5D6E-409C-BE32-E72D297353CC}">
                <c16:uniqueId val="{00000004-9D6E-4E41-98B3-475008E9C06F}"/>
              </c:ext>
            </c:extLst>
          </c:dPt>
          <c:dPt>
            <c:idx val="5"/>
            <c:bubble3D val="0"/>
            <c:spPr>
              <a:solidFill>
                <a:schemeClr val="accent1">
                  <a:lumMod val="40000"/>
                  <a:lumOff val="60000"/>
                </a:schemeClr>
              </a:solidFill>
            </c:spPr>
            <c:extLst>
              <c:ext xmlns:c16="http://schemas.microsoft.com/office/drawing/2014/chart" uri="{C3380CC4-5D6E-409C-BE32-E72D297353CC}">
                <c16:uniqueId val="{00000005-9D6E-4E41-98B3-475008E9C06F}"/>
              </c:ext>
            </c:extLst>
          </c:dPt>
          <c:dPt>
            <c:idx val="6"/>
            <c:bubble3D val="0"/>
            <c:spPr>
              <a:solidFill>
                <a:schemeClr val="accent1">
                  <a:lumMod val="60000"/>
                  <a:lumOff val="40000"/>
                </a:schemeClr>
              </a:solidFill>
            </c:spPr>
            <c:extLst>
              <c:ext xmlns:c16="http://schemas.microsoft.com/office/drawing/2014/chart" uri="{C3380CC4-5D6E-409C-BE32-E72D297353CC}">
                <c16:uniqueId val="{00000006-9D6E-4E41-98B3-475008E9C06F}"/>
              </c:ext>
            </c:extLst>
          </c:dPt>
          <c:dPt>
            <c:idx val="7"/>
            <c:bubble3D val="0"/>
            <c:spPr>
              <a:solidFill>
                <a:schemeClr val="bg1">
                  <a:lumMod val="95000"/>
                </a:schemeClr>
              </a:solidFill>
            </c:spPr>
            <c:extLst>
              <c:ext xmlns:c16="http://schemas.microsoft.com/office/drawing/2014/chart" uri="{C3380CC4-5D6E-409C-BE32-E72D297353CC}">
                <c16:uniqueId val="{00000007-9D6E-4E41-98B3-475008E9C06F}"/>
              </c:ext>
            </c:extLst>
          </c:dPt>
          <c:dLbls>
            <c:numFmt formatCode="#,##0_);[Red]\(#,##0\)" sourceLinked="0"/>
            <c:spPr>
              <a:ln w="9525"/>
            </c:spPr>
            <c:txPr>
              <a:bodyPr/>
              <a:lstStyle/>
              <a:p>
                <a:pPr>
                  <a:defRPr sz="1400" baseline="0">
                    <a:latin typeface="+mj-ea"/>
                    <a:ea typeface="+mj-ea"/>
                  </a:defRPr>
                </a:pPr>
                <a:endParaRPr lang="ja-JP"/>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Sheet1!$A$2:$A$9</c:f>
              <c:strCache>
                <c:ptCount val="8"/>
                <c:pt idx="0">
                  <c:v>会員の高齢化</c:v>
                </c:pt>
                <c:pt idx="1">
                  <c:v>会員の減少</c:v>
                </c:pt>
                <c:pt idx="2">
                  <c:v>会員候補者不在</c:v>
                </c:pt>
                <c:pt idx="3">
                  <c:v>例会出席率低下</c:v>
                </c:pt>
                <c:pt idx="4">
                  <c:v>会員間の意識の違い</c:v>
                </c:pt>
                <c:pt idx="5">
                  <c:v>若い会員未入会</c:v>
                </c:pt>
                <c:pt idx="6">
                  <c:v>女性会員未入会</c:v>
                </c:pt>
                <c:pt idx="7">
                  <c:v>その他</c:v>
                </c:pt>
              </c:strCache>
            </c:strRef>
          </c:cat>
          <c:val>
            <c:numRef>
              <c:f>Sheet1!$B$2:$B$9</c:f>
              <c:numCache>
                <c:formatCode>#,##0_);[Red]\(#,##0\)</c:formatCode>
                <c:ptCount val="8"/>
                <c:pt idx="0">
                  <c:v>56</c:v>
                </c:pt>
                <c:pt idx="1">
                  <c:v>47</c:v>
                </c:pt>
                <c:pt idx="2">
                  <c:v>32</c:v>
                </c:pt>
                <c:pt idx="3">
                  <c:v>22</c:v>
                </c:pt>
                <c:pt idx="4">
                  <c:v>20</c:v>
                </c:pt>
                <c:pt idx="5">
                  <c:v>18</c:v>
                </c:pt>
                <c:pt idx="6">
                  <c:v>17</c:v>
                </c:pt>
                <c:pt idx="7">
                  <c:v>4</c:v>
                </c:pt>
              </c:numCache>
            </c:numRef>
          </c:val>
          <c:extLst>
            <c:ext xmlns:c16="http://schemas.microsoft.com/office/drawing/2014/chart" uri="{C3380CC4-5D6E-409C-BE32-E72D297353CC}">
              <c16:uniqueId val="{00000000-AC12-EC4C-B91E-D0EF1A3DCE63}"/>
            </c:ext>
          </c:extLst>
        </c:ser>
        <c:dLbls>
          <c:showLegendKey val="0"/>
          <c:showVal val="1"/>
          <c:showCatName val="1"/>
          <c:showSerName val="0"/>
          <c:showPercent val="0"/>
          <c:showBubbleSize val="0"/>
          <c:showLeaderLines val="1"/>
        </c:dLbls>
        <c:firstSliceAng val="0"/>
      </c:pieChart>
    </c:plotArea>
    <c:plotVisOnly val="1"/>
    <c:dispBlanksAs val="zero"/>
    <c:showDLblsOverMax val="0"/>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ja-JP"/>
    </a:p>
  </c:txPr>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直線コネクタ 2"/>
        <cdr:cNvSpPr/>
      </cdr:nvSpPr>
      <cdr:spPr>
        <a:xfrm xmlns:a="http://schemas.openxmlformats.org/drawingml/2006/main">
          <a:off x="-8639175" y="-4810125"/>
          <a:ext cx="0" cy="0"/>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0.65833</cdr:x>
      <cdr:y>0.01388</cdr:y>
    </cdr:from>
    <cdr:to>
      <cdr:x>0.65834</cdr:x>
      <cdr:y>0.89583</cdr:y>
    </cdr:to>
    <cdr:sp macro="" textlink="">
      <cdr:nvSpPr>
        <cdr:cNvPr id="8" name="直線コネクタ 7"/>
        <cdr:cNvSpPr/>
      </cdr:nvSpPr>
      <cdr:spPr>
        <a:xfrm xmlns:a="http://schemas.openxmlformats.org/drawingml/2006/main" flipH="1">
          <a:off x="3009900" y="38088"/>
          <a:ext cx="15" cy="2419362"/>
        </a:xfrm>
        <a:prstGeom xmlns:a="http://schemas.openxmlformats.org/drawingml/2006/main" prst="line">
          <a:avLst/>
        </a:prstGeom>
        <a:ln xmlns:a="http://schemas.openxmlformats.org/drawingml/2006/main" w="15875">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10.xml><?xml version="1.0" encoding="utf-8"?>
<c:userShapes xmlns:c="http://schemas.openxmlformats.org/drawingml/2006/chart">
  <cdr:relSizeAnchor xmlns:cdr="http://schemas.openxmlformats.org/drawingml/2006/chartDrawing">
    <cdr:from>
      <cdr:x>0.65214</cdr:x>
      <cdr:y>0.09513</cdr:y>
    </cdr:from>
    <cdr:to>
      <cdr:x>0.65422</cdr:x>
      <cdr:y>0.93541</cdr:y>
    </cdr:to>
    <cdr:sp macro="" textlink="">
      <cdr:nvSpPr>
        <cdr:cNvPr id="3" name="直線コネクタ 2"/>
        <cdr:cNvSpPr/>
      </cdr:nvSpPr>
      <cdr:spPr>
        <a:xfrm xmlns:a="http://schemas.openxmlformats.org/drawingml/2006/main" flipH="1">
          <a:off x="2477378" y="233772"/>
          <a:ext cx="7902" cy="2064946"/>
        </a:xfrm>
        <a:prstGeom xmlns:a="http://schemas.openxmlformats.org/drawingml/2006/main" prst="line">
          <a:avLst/>
        </a:prstGeom>
        <a:ln xmlns:a="http://schemas.openxmlformats.org/drawingml/2006/main" w="19050">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11.xml><?xml version="1.0" encoding="utf-8"?>
<c:userShapes xmlns:c="http://schemas.openxmlformats.org/drawingml/2006/chart">
  <cdr:relSizeAnchor xmlns:cdr="http://schemas.openxmlformats.org/drawingml/2006/chartDrawing">
    <cdr:from>
      <cdr:x>0.65208</cdr:x>
      <cdr:y>0.07962</cdr:y>
    </cdr:from>
    <cdr:to>
      <cdr:x>0.65416</cdr:x>
      <cdr:y>0.9199</cdr:y>
    </cdr:to>
    <cdr:sp macro="" textlink="">
      <cdr:nvSpPr>
        <cdr:cNvPr id="3" name="直線コネクタ 2"/>
        <cdr:cNvSpPr/>
      </cdr:nvSpPr>
      <cdr:spPr>
        <a:xfrm xmlns:a="http://schemas.openxmlformats.org/drawingml/2006/main" flipH="1">
          <a:off x="2981325" y="195672"/>
          <a:ext cx="9510" cy="2064946"/>
        </a:xfrm>
        <a:prstGeom xmlns:a="http://schemas.openxmlformats.org/drawingml/2006/main" prst="line">
          <a:avLst/>
        </a:prstGeom>
        <a:ln xmlns:a="http://schemas.openxmlformats.org/drawingml/2006/main" w="19050">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12.xml><?xml version="1.0" encoding="utf-8"?>
<c:userShapes xmlns:c="http://schemas.openxmlformats.org/drawingml/2006/chart">
  <cdr:relSizeAnchor xmlns:cdr="http://schemas.openxmlformats.org/drawingml/2006/chartDrawing">
    <cdr:from>
      <cdr:x>0.558</cdr:x>
      <cdr:y>0.09513</cdr:y>
    </cdr:from>
    <cdr:to>
      <cdr:x>0.56008</cdr:x>
      <cdr:y>0.93541</cdr:y>
    </cdr:to>
    <cdr:sp macro="" textlink="">
      <cdr:nvSpPr>
        <cdr:cNvPr id="3" name="直線コネクタ 2"/>
        <cdr:cNvSpPr/>
      </cdr:nvSpPr>
      <cdr:spPr>
        <a:xfrm xmlns:a="http://schemas.openxmlformats.org/drawingml/2006/main" flipH="1">
          <a:off x="2083447" y="233767"/>
          <a:ext cx="7767" cy="2064946"/>
        </a:xfrm>
        <a:prstGeom xmlns:a="http://schemas.openxmlformats.org/drawingml/2006/main" prst="line">
          <a:avLst/>
        </a:prstGeom>
        <a:ln xmlns:a="http://schemas.openxmlformats.org/drawingml/2006/main" w="19050">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13.xml><?xml version="1.0" encoding="utf-8"?>
<c:userShapes xmlns:c="http://schemas.openxmlformats.org/drawingml/2006/chart">
  <cdr:relSizeAnchor xmlns:cdr="http://schemas.openxmlformats.org/drawingml/2006/chartDrawing">
    <cdr:from>
      <cdr:x>0.55867</cdr:x>
      <cdr:y>0.09125</cdr:y>
    </cdr:from>
    <cdr:to>
      <cdr:x>0.56075</cdr:x>
      <cdr:y>0.93153</cdr:y>
    </cdr:to>
    <cdr:sp macro="" textlink="">
      <cdr:nvSpPr>
        <cdr:cNvPr id="3" name="直線コネクタ 2"/>
        <cdr:cNvSpPr/>
      </cdr:nvSpPr>
      <cdr:spPr>
        <a:xfrm xmlns:a="http://schemas.openxmlformats.org/drawingml/2006/main" flipH="1">
          <a:off x="2085975" y="224233"/>
          <a:ext cx="7766" cy="2064946"/>
        </a:xfrm>
        <a:prstGeom xmlns:a="http://schemas.openxmlformats.org/drawingml/2006/main" prst="line">
          <a:avLst/>
        </a:prstGeom>
        <a:ln xmlns:a="http://schemas.openxmlformats.org/drawingml/2006/main" w="19050">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直線コネクタ 2"/>
        <cdr:cNvSpPr/>
      </cdr:nvSpPr>
      <cdr:spPr>
        <a:xfrm xmlns:a="http://schemas.openxmlformats.org/drawingml/2006/main">
          <a:off x="-8639175" y="-4810125"/>
          <a:ext cx="0" cy="0"/>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0.7</cdr:x>
      <cdr:y>0.03472</cdr:y>
    </cdr:from>
    <cdr:to>
      <cdr:x>0.70417</cdr:x>
      <cdr:y>0.88542</cdr:y>
    </cdr:to>
    <cdr:sp macro="" textlink="">
      <cdr:nvSpPr>
        <cdr:cNvPr id="8" name="直線コネクタ 7"/>
        <cdr:cNvSpPr/>
      </cdr:nvSpPr>
      <cdr:spPr>
        <a:xfrm xmlns:a="http://schemas.openxmlformats.org/drawingml/2006/main" flipH="1">
          <a:off x="3200400" y="95241"/>
          <a:ext cx="19065" cy="2333634"/>
        </a:xfrm>
        <a:prstGeom xmlns:a="http://schemas.openxmlformats.org/drawingml/2006/main" prst="line">
          <a:avLst/>
        </a:prstGeom>
        <a:ln xmlns:a="http://schemas.openxmlformats.org/drawingml/2006/main" w="15875">
          <a:solidFill>
            <a:srgbClr val="FF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3.xml><?xml version="1.0" encoding="utf-8"?>
<c:userShapes xmlns:c="http://schemas.openxmlformats.org/drawingml/2006/chart">
  <cdr:relSizeAnchor xmlns:cdr="http://schemas.openxmlformats.org/drawingml/2006/chartDrawing">
    <cdr:from>
      <cdr:x>0.43542</cdr:x>
      <cdr:y>0.33806</cdr:y>
    </cdr:from>
    <cdr:to>
      <cdr:x>0.58958</cdr:x>
      <cdr:y>0.67139</cdr:y>
    </cdr:to>
    <cdr:sp macro="" textlink="">
      <cdr:nvSpPr>
        <cdr:cNvPr id="2" name="テキスト ボックス 1"/>
        <cdr:cNvSpPr txBox="1"/>
      </cdr:nvSpPr>
      <cdr:spPr>
        <a:xfrm xmlns:a="http://schemas.openxmlformats.org/drawingml/2006/main">
          <a:off x="1990725" y="1362076"/>
          <a:ext cx="704850" cy="1343025"/>
        </a:xfrm>
        <a:prstGeom xmlns:a="http://schemas.openxmlformats.org/drawingml/2006/main" prst="rect">
          <a:avLst/>
        </a:prstGeom>
        <a:noFill xmlns:a="http://schemas.openxmlformats.org/drawingml/2006/main"/>
      </cdr:spPr>
      <cdr:txBody>
        <a:bodyPr xmlns:a="http://schemas.openxmlformats.org/drawingml/2006/main" vertOverflow="clip" wrap="none" rtlCol="0" anchor="ctr"/>
        <a:lstStyle xmlns:a="http://schemas.openxmlformats.org/drawingml/2006/main"/>
        <a:p xmlns:a="http://schemas.openxmlformats.org/drawingml/2006/main">
          <a:pPr algn="ctr"/>
          <a:r>
            <a:rPr lang="ja-JP" altLang="en-US" sz="1100"/>
            <a:t>例会数の変更を実施</a:t>
          </a:r>
          <a:endParaRPr lang="en-US" altLang="ja-JP" sz="1100"/>
        </a:p>
        <a:p xmlns:a="http://schemas.openxmlformats.org/drawingml/2006/main">
          <a:pPr algn="ctr"/>
          <a:r>
            <a:rPr lang="en-US" altLang="ja-JP" sz="1100"/>
            <a:t>29</a:t>
          </a:r>
          <a:r>
            <a:rPr lang="ja-JP" altLang="en-US" sz="1100"/>
            <a:t>クラブ</a:t>
          </a:r>
        </a:p>
      </cdr:txBody>
    </cdr:sp>
  </cdr:relSizeAnchor>
</c:userShapes>
</file>

<file path=ppt/drawings/drawing4.xml><?xml version="1.0" encoding="utf-8"?>
<c:userShapes xmlns:c="http://schemas.openxmlformats.org/drawingml/2006/chart">
  <cdr:relSizeAnchor xmlns:cdr="http://schemas.openxmlformats.org/drawingml/2006/chartDrawing">
    <cdr:from>
      <cdr:x>0.41856</cdr:x>
      <cdr:y>0.86138</cdr:y>
    </cdr:from>
    <cdr:to>
      <cdr:x>0.60827</cdr:x>
      <cdr:y>0.95028</cdr:y>
    </cdr:to>
    <cdr:sp macro="" textlink="">
      <cdr:nvSpPr>
        <cdr:cNvPr id="2" name="正方形/長方形 1"/>
        <cdr:cNvSpPr/>
      </cdr:nvSpPr>
      <cdr:spPr>
        <a:xfrm xmlns:a="http://schemas.openxmlformats.org/drawingml/2006/main">
          <a:off x="2105025" y="3876675"/>
          <a:ext cx="954107" cy="400110"/>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r>
            <a:rPr lang="ja-JP" altLang="en-US" sz="2000" dirty="0">
              <a:solidFill>
                <a:sysClr val="window" lastClr="FFFFFF"/>
              </a:solidFill>
              <a:effectLst>
                <a:outerShdw blurRad="38100" dist="38100" dir="2700000" algn="tl">
                  <a:srgbClr val="000000">
                    <a:alpha val="43137"/>
                  </a:srgbClr>
                </a:outerShdw>
              </a:effectLst>
            </a:rPr>
            <a:t>昨年度</a:t>
          </a:r>
        </a:p>
      </cdr:txBody>
    </cdr:sp>
  </cdr:relSizeAnchor>
</c:userShapes>
</file>

<file path=ppt/drawings/drawing5.xml><?xml version="1.0" encoding="utf-8"?>
<c:userShapes xmlns:c="http://schemas.openxmlformats.org/drawingml/2006/chart">
  <cdr:relSizeAnchor xmlns:cdr="http://schemas.openxmlformats.org/drawingml/2006/chartDrawing">
    <cdr:from>
      <cdr:x>0.32154</cdr:x>
      <cdr:y>0.42271</cdr:y>
    </cdr:from>
    <cdr:to>
      <cdr:x>0.64363</cdr:x>
      <cdr:y>0.55522</cdr:y>
    </cdr:to>
    <cdr:sp macro="" textlink="">
      <cdr:nvSpPr>
        <cdr:cNvPr id="2" name="正方形/長方形 1"/>
        <cdr:cNvSpPr/>
      </cdr:nvSpPr>
      <cdr:spPr>
        <a:xfrm xmlns:a="http://schemas.openxmlformats.org/drawingml/2006/main">
          <a:off x="952500" y="1276350"/>
          <a:ext cx="954107" cy="400110"/>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r>
            <a:rPr lang="ja-JP" altLang="en-US" sz="2000" dirty="0">
              <a:solidFill>
                <a:sysClr val="window" lastClr="FFFFFF"/>
              </a:solidFill>
              <a:effectLst>
                <a:outerShdw blurRad="38100" dist="38100" dir="2700000" algn="tl">
                  <a:srgbClr val="000000">
                    <a:alpha val="43137"/>
                  </a:srgbClr>
                </a:outerShdw>
              </a:effectLst>
            </a:rPr>
            <a:t>本年度</a:t>
          </a:r>
        </a:p>
      </cdr:txBody>
    </cdr:sp>
  </cdr:relSizeAnchor>
</c:userShapes>
</file>

<file path=ppt/drawings/drawing6.xml><?xml version="1.0" encoding="utf-8"?>
<c:userShapes xmlns:c="http://schemas.openxmlformats.org/drawingml/2006/chart">
  <cdr:relSizeAnchor xmlns:cdr="http://schemas.openxmlformats.org/drawingml/2006/chartDrawing">
    <cdr:from>
      <cdr:x>0.39275</cdr:x>
      <cdr:y>0.84818</cdr:y>
    </cdr:from>
    <cdr:to>
      <cdr:x>0.75046</cdr:x>
      <cdr:y>0.97065</cdr:y>
    </cdr:to>
    <cdr:sp macro="" textlink="">
      <cdr:nvSpPr>
        <cdr:cNvPr id="2" name="正方形/長方形 1"/>
        <cdr:cNvSpPr/>
      </cdr:nvSpPr>
      <cdr:spPr>
        <a:xfrm xmlns:a="http://schemas.openxmlformats.org/drawingml/2006/main">
          <a:off x="1364230" y="2771061"/>
          <a:ext cx="1242534" cy="400110"/>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ja-JP" altLang="en-US" sz="2000" dirty="0">
              <a:solidFill>
                <a:sysClr val="window" lastClr="FFFFFF"/>
              </a:solidFill>
              <a:effectLst>
                <a:outerShdw blurRad="38100" dist="38100" dir="2700000" algn="tl">
                  <a:srgbClr val="000000">
                    <a:alpha val="43137"/>
                  </a:srgbClr>
                </a:outerShdw>
              </a:effectLst>
            </a:rPr>
            <a:t>昨年度</a:t>
          </a:r>
        </a:p>
      </cdr:txBody>
    </cdr:sp>
  </cdr:relSizeAnchor>
</c:userShapes>
</file>

<file path=ppt/drawings/drawing7.xml><?xml version="1.0" encoding="utf-8"?>
<c:userShapes xmlns:c="http://schemas.openxmlformats.org/drawingml/2006/chart">
  <cdr:relSizeAnchor xmlns:cdr="http://schemas.openxmlformats.org/drawingml/2006/chartDrawing">
    <cdr:from>
      <cdr:x>0.20712</cdr:x>
      <cdr:y>0.39073</cdr:y>
    </cdr:from>
    <cdr:to>
      <cdr:x>0.76456</cdr:x>
      <cdr:y>0.57251</cdr:y>
    </cdr:to>
    <cdr:sp macro="" textlink="">
      <cdr:nvSpPr>
        <cdr:cNvPr id="2" name="正方形/長方形 1"/>
        <cdr:cNvSpPr/>
      </cdr:nvSpPr>
      <cdr:spPr>
        <a:xfrm xmlns:a="http://schemas.openxmlformats.org/drawingml/2006/main">
          <a:off x="424683" y="793865"/>
          <a:ext cx="1142999" cy="369332"/>
        </a:xfrm>
        <a:prstGeom xmlns:a="http://schemas.openxmlformats.org/drawingml/2006/main" prst="rect">
          <a:avLst/>
        </a:prstGeom>
      </cdr:spPr>
      <cdr:txBody>
        <a:bodyPr xmlns:a="http://schemas.openxmlformats.org/drawingml/2006/main" wrap="square">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800" dirty="0">
              <a:solidFill>
                <a:sysClr val="window" lastClr="FFFFFF"/>
              </a:solidFill>
              <a:effectLst>
                <a:outerShdw blurRad="38100" dist="38100" dir="2700000" algn="tl">
                  <a:srgbClr val="000000">
                    <a:alpha val="43137"/>
                  </a:srgbClr>
                </a:outerShdw>
              </a:effectLst>
            </a:rPr>
            <a:t>本年度</a:t>
          </a:r>
        </a:p>
      </cdr:txBody>
    </cdr:sp>
  </cdr:relSizeAnchor>
</c:userShapes>
</file>

<file path=ppt/drawings/drawing8.xml><?xml version="1.0" encoding="utf-8"?>
<c:userShapes xmlns:c="http://schemas.openxmlformats.org/drawingml/2006/chart">
  <cdr:relSizeAnchor xmlns:cdr="http://schemas.openxmlformats.org/drawingml/2006/chartDrawing">
    <cdr:from>
      <cdr:x>0.653</cdr:x>
      <cdr:y>0.04571</cdr:y>
    </cdr:from>
    <cdr:to>
      <cdr:x>0.6544</cdr:x>
      <cdr:y>0.97907</cdr:y>
    </cdr:to>
    <cdr:sp macro="" textlink="">
      <cdr:nvSpPr>
        <cdr:cNvPr id="3" name="直線コネクタ 2"/>
        <cdr:cNvSpPr/>
      </cdr:nvSpPr>
      <cdr:spPr>
        <a:xfrm xmlns:a="http://schemas.openxmlformats.org/drawingml/2006/main" flipH="1">
          <a:off x="3162299" y="166456"/>
          <a:ext cx="6763" cy="3398728"/>
        </a:xfrm>
        <a:prstGeom xmlns:a="http://schemas.openxmlformats.org/drawingml/2006/main" prst="line">
          <a:avLst/>
        </a:prstGeom>
        <a:ln xmlns:a="http://schemas.openxmlformats.org/drawingml/2006/main" w="19050">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drawings/drawing9.xml><?xml version="1.0" encoding="utf-8"?>
<c:userShapes xmlns:c="http://schemas.openxmlformats.org/drawingml/2006/chart">
  <cdr:relSizeAnchor xmlns:cdr="http://schemas.openxmlformats.org/drawingml/2006/chartDrawing">
    <cdr:from>
      <cdr:x>0.6617</cdr:x>
      <cdr:y>0.05085</cdr:y>
    </cdr:from>
    <cdr:to>
      <cdr:x>0.66261</cdr:x>
      <cdr:y>0.98431</cdr:y>
    </cdr:to>
    <cdr:sp macro="" textlink="">
      <cdr:nvSpPr>
        <cdr:cNvPr id="3" name="直線コネクタ 2"/>
        <cdr:cNvSpPr/>
      </cdr:nvSpPr>
      <cdr:spPr>
        <a:xfrm xmlns:a="http://schemas.openxmlformats.org/drawingml/2006/main" flipH="1">
          <a:off x="3204427" y="185152"/>
          <a:ext cx="4427" cy="3399082"/>
        </a:xfrm>
        <a:prstGeom xmlns:a="http://schemas.openxmlformats.org/drawingml/2006/main" prst="line">
          <a:avLst/>
        </a:prstGeom>
        <a:ln xmlns:a="http://schemas.openxmlformats.org/drawingml/2006/main" w="19050">
          <a:solidFill>
            <a:srgbClr val="FF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4852" tIns="47425" rIns="94852" bIns="47425"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4852" tIns="47425" rIns="94852" bIns="474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4852" tIns="47425" rIns="94852" bIns="47425" rtlCol="0" anchor="b"/>
          <a:lstStyle>
            <a:lvl1pPr algn="r">
              <a:defRPr sz="1200"/>
            </a:lvl1pPr>
          </a:lstStyle>
          <a:p>
            <a:fld id="{431B52B5-53F0-404D-A584-DADAC713CD76}" type="slidenum">
              <a:rPr kumimoji="1" lang="ja-JP" altLang="en-US" smtClean="0"/>
              <a:pPr/>
              <a:t>‹#›</a:t>
            </a:fld>
            <a:endParaRPr kumimoji="1" lang="ja-JP" altLang="en-US"/>
          </a:p>
        </p:txBody>
      </p:sp>
    </p:spTree>
    <p:extLst>
      <p:ext uri="{BB962C8B-B14F-4D97-AF65-F5344CB8AC3E}">
        <p14:creationId xmlns:p14="http://schemas.microsoft.com/office/powerpoint/2010/main" val="113242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4852" tIns="47425" rIns="94852" bIns="474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4852" tIns="47425" rIns="94852" bIns="47425" rtlCol="0"/>
          <a:lstStyle>
            <a:lvl1pPr algn="r">
              <a:defRPr sz="1200"/>
            </a:lvl1pPr>
          </a:lstStyle>
          <a:p>
            <a:fld id="{A7B59A18-DC61-4853-B19A-DEDB3E687030}" type="datetimeFigureOut">
              <a:rPr kumimoji="1" lang="ja-JP" altLang="en-US" smtClean="0"/>
              <a:pPr/>
              <a:t>2019/3/4</a:t>
            </a:fld>
            <a:endParaRPr kumimoji="1" lang="ja-JP" altLang="en-US"/>
          </a:p>
        </p:txBody>
      </p:sp>
      <p:sp>
        <p:nvSpPr>
          <p:cNvPr id="4" name="スライド イメージ プレースホルダー 3"/>
          <p:cNvSpPr>
            <a:spLocks noGrp="1" noRot="1" noChangeAspect="1"/>
          </p:cNvSpPr>
          <p:nvPr>
            <p:ph type="sldImg" idx="2"/>
          </p:nvPr>
        </p:nvSpPr>
        <p:spPr>
          <a:xfrm>
            <a:off x="406400" y="1231900"/>
            <a:ext cx="5922963" cy="3332163"/>
          </a:xfrm>
          <a:prstGeom prst="rect">
            <a:avLst/>
          </a:prstGeom>
          <a:noFill/>
          <a:ln w="12700">
            <a:solidFill>
              <a:prstClr val="black"/>
            </a:solidFill>
          </a:ln>
        </p:spPr>
        <p:txBody>
          <a:bodyPr vert="horz" lIns="94852" tIns="47425" rIns="94852" bIns="47425"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4852" tIns="47425" rIns="94852" bIns="474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4852" tIns="47425" rIns="94852" bIns="474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4852" tIns="47425" rIns="94852" bIns="47425" rtlCol="0" anchor="b"/>
          <a:lstStyle>
            <a:lvl1pPr algn="r">
              <a:defRPr sz="1200"/>
            </a:lvl1pPr>
          </a:lstStyle>
          <a:p>
            <a:fld id="{08CE311D-0732-4C9B-8699-7F38C2D27E1C}" type="slidenum">
              <a:rPr kumimoji="1" lang="ja-JP" altLang="en-US" smtClean="0"/>
              <a:pPr/>
              <a:t>‹#›</a:t>
            </a:fld>
            <a:endParaRPr kumimoji="1" lang="ja-JP" altLang="en-US"/>
          </a:p>
        </p:txBody>
      </p:sp>
    </p:spTree>
    <p:extLst>
      <p:ext uri="{BB962C8B-B14F-4D97-AF65-F5344CB8AC3E}">
        <p14:creationId xmlns:p14="http://schemas.microsoft.com/office/powerpoint/2010/main" val="20339669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分（１４：２５→１４：２６）</a:t>
            </a:r>
            <a:endParaRPr kumimoji="1" lang="en-US" altLang="ja-JP" dirty="0"/>
          </a:p>
          <a:p>
            <a:r>
              <a:rPr kumimoji="1" lang="ja-JP" altLang="en-US" dirty="0"/>
              <a:t>皆様こんにちは！副委員長を拝命致しております長浜ＲＣの馬場鋭州と申します。</a:t>
            </a:r>
            <a:endParaRPr kumimoji="1" lang="en-US" altLang="ja-JP" dirty="0"/>
          </a:p>
          <a:p>
            <a:r>
              <a:rPr kumimoji="1" lang="ja-JP" altLang="en-US" dirty="0"/>
              <a:t>何分不慣れなコーディネートとなりますが、皆様のご協力のほど宜しくお願いします。</a:t>
            </a:r>
            <a:endParaRPr kumimoji="1" lang="en-US" altLang="ja-JP" dirty="0"/>
          </a:p>
          <a:p>
            <a:r>
              <a:rPr kumimoji="1" lang="ja-JP" altLang="en-US" dirty="0"/>
              <a:t>それではこれから昨年１１月末現在のアンケート調査結果報告に沿って</a:t>
            </a:r>
            <a:endParaRPr kumimoji="1" lang="en-US" altLang="ja-JP" dirty="0"/>
          </a:p>
          <a:p>
            <a:r>
              <a:rPr kumimoji="1" lang="ja-JP" altLang="en-US" dirty="0"/>
              <a:t>会場の皆様にもお話を伺いながら会員増強アクション会議を始めたいと思います。</a:t>
            </a:r>
            <a:endParaRPr kumimoji="1" lang="en-US" altLang="ja-JP" dirty="0"/>
          </a:p>
          <a:p>
            <a:r>
              <a:rPr kumimoji="1" lang="ja-JP" altLang="en-US" dirty="0"/>
              <a:t>今回の項目数の多いアンケートにお答えご協力頂きましたことこの場をお借りして御礼申し上げます。</a:t>
            </a:r>
            <a:endParaRPr kumimoji="1" lang="en-US" altLang="ja-JP" dirty="0"/>
          </a:p>
          <a:p>
            <a:endParaRPr kumimoji="1" lang="en-US" altLang="ja-JP" dirty="0"/>
          </a:p>
          <a:p>
            <a:r>
              <a:rPr kumimoji="1" lang="ja-JP" altLang="en-US" dirty="0"/>
              <a:t>注意事項がございます。アンケート結果の数値それぞれが合計値と必ずしも合致しない場合がございます。</a:t>
            </a:r>
            <a:endParaRPr kumimoji="1" lang="en-US" altLang="ja-JP" dirty="0"/>
          </a:p>
          <a:p>
            <a:r>
              <a:rPr kumimoji="1" lang="ja-JP" altLang="en-US" dirty="0"/>
              <a:t>例えば、複数回答を容認しない項目での複数回答であるとか、</a:t>
            </a:r>
            <a:endParaRPr kumimoji="1" lang="en-US" altLang="ja-JP" dirty="0"/>
          </a:p>
          <a:p>
            <a:r>
              <a:rPr kumimoji="1" lang="ja-JP" altLang="en-US" dirty="0"/>
              <a:t>次項目における目標総数の認識の違い（例えば、増減を加味した捉え方で新規目標会員数を</a:t>
            </a:r>
            <a:endParaRPr kumimoji="1" lang="en-US" altLang="ja-JP" dirty="0"/>
          </a:p>
          <a:p>
            <a:r>
              <a:rPr kumimoji="1" lang="ja-JP" altLang="en-US" dirty="0"/>
              <a:t>記載された例や、純増のみととらえられた結果、数値に整合性がない事例）がございます。</a:t>
            </a:r>
            <a:endParaRPr kumimoji="1" lang="en-US" altLang="ja-JP" dirty="0"/>
          </a:p>
          <a:p>
            <a:r>
              <a:rPr kumimoji="1" lang="ja-JP" altLang="en-US" dirty="0"/>
              <a:t>各クラブ様の回答を検証して、これらを第三者視点にて補正しておりますが、恣意的な補正を行わないという観点から、アンケート結果そのままを記載している事例がございますので、ご承知おきください。</a:t>
            </a:r>
            <a:endParaRPr kumimoji="1" lang="en-US" altLang="ja-JP" dirty="0"/>
          </a:p>
          <a:p>
            <a:endParaRPr kumimoji="1" lang="en-US" altLang="ja-JP" dirty="0"/>
          </a:p>
          <a:p>
            <a:endParaRPr kumimoji="1" lang="en-US" altLang="ja-JP" dirty="0"/>
          </a:p>
          <a:p>
            <a:endParaRPr kumimoji="1" lang="en-US" altLang="ja-JP" dirty="0"/>
          </a:p>
          <a:p>
            <a:r>
              <a:rPr kumimoji="1" lang="ja-JP" altLang="en-US" dirty="0"/>
              <a:t>また、</a:t>
            </a:r>
            <a:r>
              <a:rPr kumimoji="1" lang="en-US" altLang="ja-JP" dirty="0"/>
              <a:t>RI</a:t>
            </a:r>
            <a:r>
              <a:rPr kumimoji="1" lang="ja-JP" altLang="en-US" dirty="0"/>
              <a:t>に対する会員数の報告義務が、マイロータリーにて直接送信されている事とガバナー事務所が把握する月信印刷締め切り時点での各クラブの会員数報告が間に合わない事で</a:t>
            </a:r>
            <a:endParaRPr kumimoji="1" lang="en-US" altLang="ja-JP" dirty="0"/>
          </a:p>
          <a:p>
            <a:r>
              <a:rPr kumimoji="1" lang="ja-JP" altLang="en-US" dirty="0"/>
              <a:t>起こる数値の</a:t>
            </a:r>
            <a:endParaRPr kumimoji="1" lang="en-US" altLang="ja-JP" dirty="0"/>
          </a:p>
          <a:p>
            <a:r>
              <a:rPr kumimoji="1" lang="ja-JP" altLang="en-US" dirty="0"/>
              <a:t>こののち、</a:t>
            </a:r>
            <a:r>
              <a:rPr kumimoji="1" lang="en-US" altLang="ja-JP" dirty="0"/>
              <a:t>2018</a:t>
            </a:r>
            <a:r>
              <a:rPr kumimoji="1" lang="ja-JP" altLang="en-US" dirty="0"/>
              <a:t>年</a:t>
            </a:r>
            <a:r>
              <a:rPr kumimoji="1" lang="en-US" altLang="ja-JP" dirty="0"/>
              <a:t>7</a:t>
            </a:r>
            <a:r>
              <a:rPr kumimoji="1" lang="ja-JP" altLang="en-US" dirty="0"/>
              <a:t>月時点の会員総数、</a:t>
            </a:r>
            <a:r>
              <a:rPr kumimoji="1" lang="en-US" altLang="ja-JP" dirty="0"/>
              <a:t>2019</a:t>
            </a:r>
            <a:r>
              <a:rPr kumimoji="1" lang="ja-JP" altLang="en-US" dirty="0"/>
              <a:t>年</a:t>
            </a:r>
            <a:r>
              <a:rPr kumimoji="1" lang="en-US" altLang="ja-JP" dirty="0"/>
              <a:t>1</a:t>
            </a:r>
            <a:r>
              <a:rPr kumimoji="1" lang="ja-JP" altLang="en-US" dirty="0"/>
              <a:t>月時点の会員総数、についてガバナー事務所にアンケート結果と</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a:t>
            </a:fld>
            <a:endParaRPr kumimoji="1" lang="ja-JP" altLang="en-US"/>
          </a:p>
        </p:txBody>
      </p:sp>
    </p:spTree>
    <p:extLst>
      <p:ext uri="{BB962C8B-B14F-4D97-AF65-F5344CB8AC3E}">
        <p14:creationId xmlns:p14="http://schemas.microsoft.com/office/powerpoint/2010/main" val="1724262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男性会員目線で、クラブの活動自体が、和む、良くなる、明るくなるなど、よくなっていること。</a:t>
            </a:r>
            <a:endParaRPr kumimoji="1" lang="en-US" altLang="ja-JP" dirty="0"/>
          </a:p>
          <a:p>
            <a:r>
              <a:rPr kumimoji="1" lang="en-US" altLang="ja-JP" dirty="0"/>
              <a:t>2.</a:t>
            </a:r>
            <a:r>
              <a:rPr kumimoji="1" lang="ja-JP" altLang="en-US" dirty="0"/>
              <a:t>クラブの提言意見などで、偏りがちな部分を補正できる、「男性の悪いマンネリ化」のご意見番であるといった意見がある。</a:t>
            </a:r>
            <a:endParaRPr kumimoji="1" lang="en-US" altLang="zh-TW" dirty="0"/>
          </a:p>
          <a:p>
            <a:r>
              <a:rPr kumimoji="1" lang="en-US" altLang="ja-JP" dirty="0"/>
              <a:t>3.</a:t>
            </a:r>
            <a:r>
              <a:rPr kumimoji="1" lang="ja-JP" altLang="en-US" dirty="0"/>
              <a:t>言葉使いやマナーの向上など、が挙げられた。</a:t>
            </a:r>
            <a:endParaRPr kumimoji="1" lang="en-US" altLang="ja-JP" dirty="0"/>
          </a:p>
          <a:p>
            <a:r>
              <a:rPr kumimoji="1" lang="en-US" altLang="ja-JP" dirty="0"/>
              <a:t>4.</a:t>
            </a:r>
            <a:r>
              <a:rPr kumimoji="1" lang="ja-JP" altLang="en-US" dirty="0"/>
              <a:t>ロークラブ外の、特に女性にアピールができる、異業種交流に誘いやすい、女性入会候補が増える</a:t>
            </a:r>
            <a:endParaRPr kumimoji="1" lang="en-US" altLang="ja-JP" dirty="0"/>
          </a:p>
          <a:p>
            <a:r>
              <a:rPr kumimoji="1" lang="en-US" altLang="ja-JP" dirty="0"/>
              <a:t>5.</a:t>
            </a:r>
            <a:r>
              <a:rPr kumimoji="1" lang="ja-JP" altLang="en-US" dirty="0"/>
              <a:t>そして、会員増強においては、性差を超えて「ロータリアンとしてふさわしい方」を対象とできる事</a:t>
            </a:r>
            <a:endParaRPr kumimoji="1" lang="en-US" altLang="zh-TW" dirty="0"/>
          </a:p>
          <a:p>
            <a:endParaRPr kumimoji="1" lang="en-US" altLang="zh-TW" dirty="0"/>
          </a:p>
          <a:p>
            <a:r>
              <a:rPr kumimoji="1" lang="ja-JP" altLang="en-US" dirty="0"/>
              <a:t>などが挙げられました。</a:t>
            </a:r>
            <a:endParaRPr kumimoji="1" lang="en-US" altLang="ja-JP" dirty="0"/>
          </a:p>
          <a:p>
            <a:r>
              <a:rPr kumimoji="1" lang="ja-JP" altLang="en-US" dirty="0"/>
              <a:t>ではここで、本年新たな女性会員を獲得されたクラブ様を代表いただいて、</a:t>
            </a:r>
            <a:r>
              <a:rPr kumimoji="1" lang="zh-TW" altLang="en-US" dirty="0"/>
              <a:t>奈良大宮、奈良東、五個荘能登川</a:t>
            </a:r>
            <a:r>
              <a:rPr kumimoji="1" lang="ja-JP" altLang="en-US" dirty="0"/>
              <a:t>のご意見ご感想を伺いたいと思います。</a:t>
            </a:r>
            <a:endParaRPr kumimoji="1" lang="en-US" altLang="ja-JP" dirty="0"/>
          </a:p>
          <a:p>
            <a:r>
              <a:rPr kumimoji="1" lang="ja-JP" altLang="en-US" sz="1200" b="0" i="0" u="none" strike="noStrike" kern="1200" dirty="0">
                <a:solidFill>
                  <a:schemeClr val="tx1"/>
                </a:solidFill>
                <a:effectLst/>
                <a:latin typeface="+mn-lt"/>
                <a:ea typeface="+mn-ea"/>
                <a:cs typeface="+mn-cs"/>
              </a:rPr>
              <a:t>五個荘能登川</a:t>
            </a:r>
            <a:r>
              <a:rPr kumimoji="1" lang="en-US" altLang="ja-JP" sz="1200" b="0" i="0" u="none" strike="noStrike" kern="1200" dirty="0">
                <a:solidFill>
                  <a:schemeClr val="tx1"/>
                </a:solidFill>
                <a:effectLst/>
                <a:latin typeface="+mn-lt"/>
                <a:ea typeface="+mn-ea"/>
                <a:cs typeface="+mn-cs"/>
              </a:rPr>
              <a:t>	</a:t>
            </a:r>
            <a:r>
              <a:rPr kumimoji="1" lang="ja-JP" altLang="en-US" sz="1200" b="0" i="0" u="none" strike="noStrike" kern="1200" dirty="0">
                <a:solidFill>
                  <a:schemeClr val="tx1"/>
                </a:solidFill>
                <a:effectLst/>
                <a:latin typeface="+mn-lt"/>
                <a:ea typeface="+mn-ea"/>
                <a:cs typeface="+mn-cs"/>
              </a:rPr>
              <a:t>増強委員長</a:t>
            </a:r>
            <a:r>
              <a:rPr kumimoji="1" lang="en-US" altLang="ja-JP" sz="1200" b="0" i="0" u="none" strike="noStrike" kern="1200" dirty="0">
                <a:solidFill>
                  <a:schemeClr val="tx1"/>
                </a:solidFill>
                <a:effectLst/>
                <a:latin typeface="+mn-lt"/>
                <a:ea typeface="+mn-ea"/>
                <a:cs typeface="+mn-cs"/>
              </a:rPr>
              <a:t>	</a:t>
            </a:r>
            <a:r>
              <a:rPr kumimoji="1" lang="ja-JP" altLang="en-US" sz="1200" b="0" i="0" u="none" strike="noStrike" kern="1200" dirty="0">
                <a:solidFill>
                  <a:schemeClr val="tx1"/>
                </a:solidFill>
                <a:effectLst/>
                <a:latin typeface="+mn-lt"/>
                <a:ea typeface="+mn-ea"/>
                <a:cs typeface="+mn-cs"/>
              </a:rPr>
              <a:t>西﨑　彰</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奈良東</a:t>
            </a:r>
            <a:r>
              <a:rPr lang="en-US" altLang="ja-JP" dirty="0"/>
              <a:t>	</a:t>
            </a:r>
            <a:r>
              <a:rPr kumimoji="1" lang="ja-JP" altLang="en-US" sz="1200" b="0" i="0" u="none" strike="noStrike" kern="1200" dirty="0">
                <a:solidFill>
                  <a:schemeClr val="tx1"/>
                </a:solidFill>
                <a:effectLst/>
                <a:latin typeface="+mn-lt"/>
                <a:ea typeface="+mn-ea"/>
                <a:cs typeface="+mn-cs"/>
              </a:rPr>
              <a:t>会長エレクト</a:t>
            </a:r>
            <a:r>
              <a:rPr lang="en-US" altLang="ja-JP" dirty="0"/>
              <a:t>	</a:t>
            </a:r>
            <a:r>
              <a:rPr kumimoji="1" lang="ja-JP" altLang="en-US" sz="1200" b="0" i="0" u="none" strike="noStrike" kern="1200" dirty="0">
                <a:solidFill>
                  <a:schemeClr val="tx1"/>
                </a:solidFill>
                <a:effectLst/>
                <a:latin typeface="+mn-lt"/>
                <a:ea typeface="+mn-ea"/>
                <a:cs typeface="+mn-cs"/>
              </a:rPr>
              <a:t>岩本　金悟</a:t>
            </a:r>
            <a:r>
              <a:rPr lang="ja-JP" altLang="en-US" dirty="0"/>
              <a:t> </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奈良大宮</a:t>
            </a:r>
            <a:r>
              <a:rPr kumimoji="1" lang="en-US" altLang="ja-JP" sz="1200" b="0" i="0" u="none" strike="noStrike" kern="1200" dirty="0">
                <a:solidFill>
                  <a:schemeClr val="tx1"/>
                </a:solidFill>
                <a:effectLst/>
                <a:latin typeface="+mn-lt"/>
                <a:ea typeface="+mn-ea"/>
                <a:cs typeface="+mn-cs"/>
              </a:rPr>
              <a:t>	</a:t>
            </a:r>
            <a:r>
              <a:rPr kumimoji="1" lang="ja-JP" altLang="en-US" sz="1200" b="0" i="0" u="none" strike="noStrike" kern="1200" dirty="0">
                <a:solidFill>
                  <a:schemeClr val="tx1"/>
                </a:solidFill>
                <a:effectLst/>
                <a:latin typeface="+mn-lt"/>
                <a:ea typeface="+mn-ea"/>
                <a:cs typeface="+mn-cs"/>
              </a:rPr>
              <a:t>会長エレクト</a:t>
            </a:r>
            <a:r>
              <a:rPr kumimoji="1" lang="en-US" altLang="ja-JP" sz="1200" b="0" i="0" u="none" strike="noStrike" kern="1200" dirty="0">
                <a:solidFill>
                  <a:schemeClr val="tx1"/>
                </a:solidFill>
                <a:effectLst/>
                <a:latin typeface="+mn-lt"/>
                <a:ea typeface="+mn-ea"/>
                <a:cs typeface="+mn-cs"/>
              </a:rPr>
              <a:t>	</a:t>
            </a:r>
            <a:r>
              <a:rPr kumimoji="1" lang="ja-JP" altLang="en-US" sz="1200" b="0" i="0" u="none" strike="noStrike" kern="1200" dirty="0">
                <a:solidFill>
                  <a:schemeClr val="tx1"/>
                </a:solidFill>
                <a:effectLst/>
                <a:latin typeface="+mn-lt"/>
                <a:ea typeface="+mn-ea"/>
                <a:cs typeface="+mn-cs"/>
              </a:rPr>
              <a:t>増井　義久</a:t>
            </a:r>
            <a:r>
              <a:rPr lang="ja-JP" altLang="en-US" dirty="0"/>
              <a:t> </a:t>
            </a:r>
            <a:r>
              <a:rPr kumimoji="1" lang="ja-JP" altLang="en-US" sz="1200" b="0" i="0" u="none" strike="noStrike" kern="1200" dirty="0">
                <a:solidFill>
                  <a:schemeClr val="tx1"/>
                </a:solidFill>
                <a:effectLst/>
                <a:latin typeface="+mn-lt"/>
                <a:ea typeface="+mn-ea"/>
                <a:cs typeface="+mn-cs"/>
              </a:rPr>
              <a:t>本年度増強委員長</a:t>
            </a:r>
            <a:r>
              <a:rPr lang="ja-JP" altLang="en-US" dirty="0"/>
              <a:t> </a:t>
            </a:r>
            <a:r>
              <a:rPr kumimoji="1" lang="ja-JP" altLang="en-US" sz="1200" b="0" i="0" u="none" strike="noStrike" kern="1200" dirty="0">
                <a:solidFill>
                  <a:schemeClr val="tx1"/>
                </a:solidFill>
                <a:effectLst/>
                <a:latin typeface="+mn-lt"/>
                <a:ea typeface="+mn-ea"/>
                <a:cs typeface="+mn-cs"/>
              </a:rPr>
              <a:t>山口　尚紀</a:t>
            </a:r>
            <a:r>
              <a:rPr lang="ja-JP" altLang="en-US" dirty="0"/>
              <a:t> </a:t>
            </a:r>
            <a:r>
              <a:rPr kumimoji="1" lang="ja-JP" altLang="en-US" sz="1200" b="0" i="0" u="none" strike="noStrike" kern="1200" dirty="0">
                <a:solidFill>
                  <a:schemeClr val="tx1"/>
                </a:solidFill>
                <a:effectLst/>
                <a:latin typeface="+mn-lt"/>
                <a:ea typeface="+mn-ea"/>
                <a:cs typeface="+mn-cs"/>
              </a:rPr>
              <a:t>次年度増強委員長</a:t>
            </a:r>
            <a:r>
              <a:rPr lang="ja-JP" altLang="en-US" dirty="0"/>
              <a:t> </a:t>
            </a:r>
            <a:r>
              <a:rPr kumimoji="1" lang="ja-JP" altLang="en-US" sz="1200" b="0" i="0" u="none" strike="noStrike" kern="1200" dirty="0">
                <a:solidFill>
                  <a:schemeClr val="tx1"/>
                </a:solidFill>
                <a:effectLst/>
                <a:latin typeface="+mn-lt"/>
                <a:ea typeface="+mn-ea"/>
                <a:cs typeface="+mn-cs"/>
              </a:rPr>
              <a:t>清岡　義教</a:t>
            </a:r>
            <a:r>
              <a:rPr lang="ja-JP" altLang="en-US" dirty="0"/>
              <a:t> </a:t>
            </a:r>
            <a:r>
              <a:rPr kumimoji="1" lang="ja-JP" altLang="en-US" sz="1200" b="0" i="0" u="none" strike="noStrike" kern="1200" dirty="0">
                <a:solidFill>
                  <a:schemeClr val="tx1"/>
                </a:solidFill>
                <a:effectLst/>
                <a:latin typeface="+mn-lt"/>
                <a:ea typeface="+mn-ea"/>
                <a:cs typeface="+mn-cs"/>
              </a:rPr>
              <a:t>次年度幹事</a:t>
            </a:r>
            <a:r>
              <a:rPr lang="ja-JP" altLang="en-US" dirty="0"/>
              <a:t> </a:t>
            </a:r>
            <a:r>
              <a:rPr kumimoji="1" lang="ja-JP" altLang="en-US" sz="1200" b="0" i="0" u="none" strike="noStrike" kern="1200" dirty="0">
                <a:solidFill>
                  <a:schemeClr val="tx1"/>
                </a:solidFill>
                <a:effectLst/>
                <a:latin typeface="+mn-lt"/>
                <a:ea typeface="+mn-ea"/>
                <a:cs typeface="+mn-cs"/>
              </a:rPr>
              <a:t>倉田　智史</a:t>
            </a:r>
            <a:endParaRPr kumimoji="1" lang="en-US" altLang="ja-JP" sz="1200" b="0" i="0" u="none" strike="noStrike" kern="1200" dirty="0">
              <a:solidFill>
                <a:schemeClr val="tx1"/>
              </a:solidFill>
              <a:effectLst/>
              <a:latin typeface="+mn-lt"/>
              <a:ea typeface="+mn-ea"/>
              <a:cs typeface="+mn-cs"/>
            </a:endParaRPr>
          </a:p>
          <a:p>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そして、女性会員の入会が普通のこととなった現在、増強という観点で、女性会員についての立ち位置を考える意味を込めて、一言お願いいたします</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宇治鳳凰</a:t>
            </a:r>
            <a:r>
              <a:rPr lang="ja-JP" altLang="en-US"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南郷　孝</a:t>
            </a:r>
            <a:r>
              <a:rPr lang="ja-JP" altLang="en-US" dirty="0"/>
              <a:t> </a:t>
            </a:r>
            <a:r>
              <a:rPr kumimoji="1" lang="ja-JP" altLang="en-US" sz="1200" b="0" i="0" u="none" strike="noStrike" kern="1200" dirty="0">
                <a:solidFill>
                  <a:schemeClr val="tx1"/>
                </a:solidFill>
                <a:effectLst/>
                <a:latin typeface="+mn-lt"/>
                <a:ea typeface="+mn-ea"/>
                <a:cs typeface="+mn-cs"/>
              </a:rPr>
              <a:t>本年度会員増強委員長</a:t>
            </a:r>
            <a:r>
              <a:rPr lang="ja-JP" altLang="en-US" dirty="0"/>
              <a:t> </a:t>
            </a:r>
            <a:r>
              <a:rPr kumimoji="1" lang="ja-JP" altLang="en-US" sz="1200" b="0" i="0" u="none" strike="noStrike" kern="1200" dirty="0">
                <a:solidFill>
                  <a:schemeClr val="tx1"/>
                </a:solidFill>
                <a:effectLst/>
                <a:latin typeface="+mn-lt"/>
                <a:ea typeface="+mn-ea"/>
                <a:cs typeface="+mn-cs"/>
              </a:rPr>
              <a:t>高橋　尚男</a:t>
            </a:r>
            <a:r>
              <a:rPr lang="ja-JP" altLang="en-US" dirty="0"/>
              <a:t> </a:t>
            </a:r>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10</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問５</a:t>
            </a:r>
            <a:r>
              <a:rPr kumimoji="1" lang="en-US" altLang="ja-JP" dirty="0"/>
              <a:t>.</a:t>
            </a:r>
            <a:r>
              <a:rPr kumimoji="1" lang="ja-JP" altLang="en-US" dirty="0"/>
              <a:t>クラブでの奉仕活動がクラブ活性化、増強活動に対して成果があったかどうかですが、特にないと答えたクラブは減少し、効果があったと答えるクラブが増えました。</a:t>
            </a:r>
            <a:endParaRPr kumimoji="1" lang="en-US" altLang="ja-JP" dirty="0"/>
          </a:p>
          <a:p>
            <a:r>
              <a:rPr kumimoji="1" lang="ja-JP" altLang="en-US" dirty="0"/>
              <a:t>また、着席方法についても、自由席がやや減り、指定席や席が変わるように工夫しているクラブが増えています。</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11</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a:t>
            </a:r>
            <a:r>
              <a:rPr kumimoji="1" lang="en-US" altLang="ja-JP" dirty="0"/>
              <a:t>7</a:t>
            </a:r>
            <a:r>
              <a:rPr kumimoji="1" lang="ja-JP" altLang="en-US" dirty="0"/>
              <a:t>・増強活動のためのツールなどを作成されていますか</a:t>
            </a:r>
            <a:endParaRPr kumimoji="1" lang="en-US" altLang="ja-JP" dirty="0"/>
          </a:p>
          <a:p>
            <a:endParaRPr kumimoji="1" lang="en-US" altLang="ja-JP" dirty="0"/>
          </a:p>
          <a:p>
            <a:r>
              <a:rPr kumimoji="1" lang="ja-JP" altLang="en-US" dirty="0"/>
              <a:t>あると答えたクラブは</a:t>
            </a:r>
            <a:r>
              <a:rPr kumimoji="1" lang="en-US" altLang="ja-JP" dirty="0"/>
              <a:t>53</a:t>
            </a:r>
            <a:r>
              <a:rPr kumimoji="1" lang="ja-JP" altLang="en-US" dirty="0"/>
              <a:t>クラブ</a:t>
            </a:r>
            <a:endParaRPr kumimoji="1" lang="en-US" altLang="ja-JP" dirty="0"/>
          </a:p>
          <a:p>
            <a:r>
              <a:rPr kumimoji="1" lang="ja-JP" altLang="en-US" dirty="0"/>
              <a:t>この項目については、横ばいです。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12</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クラブの入会金についての設問です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latin typeface="+mn-lt"/>
                <a:ea typeface="+mn-ea"/>
                <a:cs typeface="+mn-cs"/>
              </a:rPr>
              <a:t>②，③</a:t>
            </a:r>
            <a:endParaRPr kumimoji="1" lang="en-US" altLang="ja-JP" sz="1200" b="0" i="0" u="none" strike="noStrike"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latin typeface="+mn-lt"/>
                <a:ea typeface="+mn-ea"/>
                <a:cs typeface="+mn-cs"/>
              </a:rPr>
              <a:t>京都さくら	会長エレクト	桑田　智照	本年度会員増強委員長	石松　陽一</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latin typeface="+mn-lt"/>
                <a:ea typeface="+mn-ea"/>
                <a:cs typeface="+mn-cs"/>
              </a:rPr>
              <a:t>京都朱雀	会長エレクト	村上　洋一郎	本年度又は次年度	増田　典</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latin typeface="+mn-lt"/>
                <a:ea typeface="+mn-ea"/>
                <a:cs typeface="+mn-cs"/>
              </a:rPr>
              <a:t>福井西	会長エレクト	林　雅則			次年度会員増強委員長	林　逸男</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latin typeface="+mn-lt"/>
                <a:ea typeface="+mn-ea"/>
                <a:cs typeface="+mn-cs"/>
              </a:rPr>
              <a:t>五條	本年度又は次年度	南　昌一</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latin typeface="+mn-lt"/>
                <a:ea typeface="+mn-ea"/>
                <a:cs typeface="+mn-cs"/>
              </a:rPr>
              <a:t>平城京	会長エレクト	藤野　北辰			次年度増強委員長	絈谷　康朋</a:t>
            </a:r>
          </a:p>
          <a:p>
            <a:endParaRPr kumimoji="1" lang="en-US" altLang="ja-JP" dirty="0"/>
          </a:p>
          <a:p>
            <a:endParaRPr kumimoji="1" lang="en-US" altLang="ja-JP" dirty="0"/>
          </a:p>
          <a:p>
            <a:r>
              <a:rPr kumimoji="1" lang="ja-JP" altLang="en-US" dirty="0"/>
              <a:t>ここで、クラブの特徴として、あえて入会金を上げられたクラブ様にご意見をお伺いいたします。</a:t>
            </a:r>
            <a:endParaRPr kumimoji="1" lang="en-US" altLang="ja-JP" dirty="0"/>
          </a:p>
          <a:p>
            <a:r>
              <a:rPr kumimoji="1" lang="zh-TW" altLang="en-US" dirty="0"/>
              <a:t>京都東山</a:t>
            </a:r>
            <a:r>
              <a:rPr kumimoji="1" lang="ja-JP" altLang="en-US" dirty="0"/>
              <a:t>　</a:t>
            </a:r>
            <a:r>
              <a:rPr kumimoji="1" lang="en-US" altLang="zh-TW" dirty="0"/>
              <a:t>10</a:t>
            </a:r>
            <a:r>
              <a:rPr kumimoji="1" lang="zh-TW" altLang="en-US" dirty="0"/>
              <a:t>万　</a:t>
            </a:r>
            <a:r>
              <a:rPr kumimoji="1" lang="en-US" altLang="zh-TW" dirty="0"/>
              <a:t>30</a:t>
            </a:r>
            <a:r>
              <a:rPr kumimoji="1" lang="zh-TW" altLang="en-US" dirty="0"/>
              <a:t>万</a:t>
            </a:r>
            <a:r>
              <a:rPr kumimoji="1" lang="ja-JP" altLang="en-US" dirty="0"/>
              <a:t>　柴田義典様</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13</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①，②</a:t>
            </a:r>
            <a:endParaRPr kumimoji="1" lang="en-US" altLang="ja-JP" dirty="0"/>
          </a:p>
          <a:p>
            <a:r>
              <a:rPr kumimoji="1" lang="ja-JP" altLang="en-US" dirty="0"/>
              <a:t>丸岡	次年度増強委員長	瀬野　友伸</a:t>
            </a:r>
          </a:p>
          <a:p>
            <a:r>
              <a:rPr kumimoji="1" lang="ja-JP" altLang="en-US" dirty="0"/>
              <a:t>敦賀	会長エレクト	西村　弘</a:t>
            </a:r>
          </a:p>
          <a:p>
            <a:r>
              <a:rPr kumimoji="1" lang="ja-JP" altLang="en-US" dirty="0"/>
              <a:t>敦賀西	会長エレクト	河村　直樹</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14</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a:t>
            </a:r>
            <a:r>
              <a:rPr kumimoji="1" lang="en-US" altLang="ja-JP" dirty="0"/>
              <a:t>10</a:t>
            </a:r>
            <a:r>
              <a:rPr kumimoji="1" lang="ja-JP" altLang="en-US" dirty="0" err="1"/>
              <a:t>です</a:t>
            </a:r>
            <a:endParaRPr kumimoji="1" lang="en-US" altLang="ja-JP" dirty="0"/>
          </a:p>
          <a:p>
            <a:r>
              <a:rPr kumimoji="1" lang="ja-JP" altLang="en-US" dirty="0"/>
              <a:t>記載された内容は、本年度というよりは、次年度に向けてという内容が多かったです。</a:t>
            </a:r>
            <a:endParaRPr kumimoji="1" lang="en-US" altLang="ja-JP" dirty="0"/>
          </a:p>
          <a:p>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京都山城</a:t>
            </a:r>
            <a:r>
              <a:rPr kumimoji="1" lang="en-US" altLang="ja-JP" sz="1200" b="0" i="0" u="none" strike="noStrike" kern="1200" dirty="0">
                <a:solidFill>
                  <a:schemeClr val="tx1"/>
                </a:solidFill>
                <a:effectLst/>
                <a:latin typeface="+mn-lt"/>
                <a:ea typeface="+mn-ea"/>
                <a:cs typeface="+mn-cs"/>
              </a:rPr>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藤本　卓司</a:t>
            </a:r>
            <a:r>
              <a:rPr lang="ja-JP" altLang="en-US" dirty="0"/>
              <a:t> </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京丹後</a:t>
            </a:r>
            <a:r>
              <a:rPr lang="en-US" altLang="ja-JP"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國村　恵温</a:t>
            </a:r>
            <a:r>
              <a:rPr lang="en-US" altLang="ja-JP" dirty="0"/>
              <a:t>	</a:t>
            </a:r>
            <a:r>
              <a:rPr kumimoji="1" lang="ja-JP" altLang="en-US" sz="1200" b="0" i="0" u="none" strike="noStrike" kern="1200" dirty="0">
                <a:solidFill>
                  <a:schemeClr val="tx1"/>
                </a:solidFill>
                <a:effectLst/>
                <a:latin typeface="+mn-lt"/>
                <a:ea typeface="+mn-ea"/>
                <a:cs typeface="+mn-cs"/>
              </a:rPr>
              <a:t>本年度又は次年度増強委員長</a:t>
            </a:r>
            <a:r>
              <a:rPr lang="ja-JP" altLang="en-US" dirty="0"/>
              <a:t> </a:t>
            </a:r>
            <a:r>
              <a:rPr kumimoji="1" lang="ja-JP" altLang="en-US" sz="1200" b="0" i="0" u="none" strike="noStrike" kern="1200" dirty="0">
                <a:solidFill>
                  <a:schemeClr val="tx1"/>
                </a:solidFill>
                <a:effectLst/>
                <a:latin typeface="+mn-lt"/>
                <a:ea typeface="+mn-ea"/>
                <a:cs typeface="+mn-cs"/>
              </a:rPr>
              <a:t>井上  五朗</a:t>
            </a:r>
            <a:r>
              <a:rPr lang="ja-JP" altLang="en-US" dirty="0"/>
              <a:t> </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15</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現在、いろいろな試みが行われていますので、それをご紹介いたしたいと考えています。</a:t>
            </a:r>
            <a:endParaRPr kumimoji="1" lang="en-US" altLang="ja-JP" dirty="0"/>
          </a:p>
          <a:p>
            <a:endParaRPr kumimoji="1" lang="en-US" altLang="ja-JP" dirty="0"/>
          </a:p>
          <a:p>
            <a:r>
              <a:rPr kumimoji="1" lang="ja-JP" altLang="en-US" sz="1200" b="0" i="0" u="none" strike="noStrike" kern="1200" dirty="0">
                <a:solidFill>
                  <a:schemeClr val="tx1"/>
                </a:solidFill>
                <a:effectLst/>
                <a:latin typeface="+mn-lt"/>
                <a:ea typeface="+mn-ea"/>
                <a:cs typeface="+mn-cs"/>
              </a:rPr>
              <a:t>大津東</a:t>
            </a:r>
            <a:r>
              <a:rPr lang="en-US" altLang="ja-JP"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永谷　知永子</a:t>
            </a:r>
            <a:r>
              <a:rPr lang="en-US" altLang="ja-JP" dirty="0"/>
              <a:t>	</a:t>
            </a:r>
            <a:r>
              <a:rPr kumimoji="1" lang="ja-JP" altLang="en-US" sz="1200" b="0" i="0" u="none" strike="noStrike" kern="1200" dirty="0">
                <a:solidFill>
                  <a:schemeClr val="tx1"/>
                </a:solidFill>
                <a:effectLst/>
                <a:latin typeface="+mn-lt"/>
                <a:ea typeface="+mn-ea"/>
                <a:cs typeface="+mn-cs"/>
              </a:rPr>
              <a:t>会員増強委員長増強委員長</a:t>
            </a:r>
            <a:r>
              <a:rPr kumimoji="1" lang="en-US" altLang="ja-JP" sz="1200" b="0" i="0" u="none" strike="noStrike" kern="1200" dirty="0">
                <a:solidFill>
                  <a:schemeClr val="tx1"/>
                </a:solidFill>
                <a:effectLst/>
                <a:latin typeface="+mn-lt"/>
                <a:ea typeface="+mn-ea"/>
                <a:cs typeface="+mn-cs"/>
              </a:rPr>
              <a:t>	</a:t>
            </a:r>
            <a:r>
              <a:rPr lang="ja-JP" altLang="en-US" dirty="0"/>
              <a:t> </a:t>
            </a:r>
            <a:r>
              <a:rPr kumimoji="1" lang="ja-JP" altLang="en-US" sz="1200" b="0" i="0" u="none" strike="noStrike" kern="1200" dirty="0">
                <a:solidFill>
                  <a:schemeClr val="tx1"/>
                </a:solidFill>
                <a:effectLst/>
                <a:latin typeface="+mn-lt"/>
                <a:ea typeface="+mn-ea"/>
                <a:cs typeface="+mn-cs"/>
              </a:rPr>
              <a:t>藤堂　高弘</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もうお一方</a:t>
            </a:r>
            <a:endParaRPr kumimoji="1" lang="en-US" altLang="ja-JP" sz="1200" b="0" i="0" u="none" strike="noStrike" kern="1200" dirty="0">
              <a:solidFill>
                <a:schemeClr val="tx1"/>
              </a:solidFill>
              <a:effectLst/>
              <a:latin typeface="+mn-lt"/>
              <a:ea typeface="+mn-ea"/>
              <a:cs typeface="+mn-cs"/>
            </a:endParaRPr>
          </a:p>
          <a:p>
            <a:r>
              <a:rPr kumimoji="1" lang="ja-JP" altLang="en-US" dirty="0"/>
              <a:t>京都さくら	会長エレクト	桑田　智照	本年度会員増強委員長	石松　陽一</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16</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a:t>
            </a:r>
            <a:r>
              <a:rPr kumimoji="1" lang="en-US" altLang="ja-JP" dirty="0"/>
              <a:t>11</a:t>
            </a:r>
            <a:r>
              <a:rPr kumimoji="1" lang="ja-JP" altLang="en-US" dirty="0"/>
              <a:t>　クラブの柔軟性について</a:t>
            </a:r>
            <a:endParaRPr kumimoji="1" lang="en-US" altLang="ja-JP" dirty="0"/>
          </a:p>
          <a:p>
            <a:r>
              <a:rPr kumimoji="1" lang="ja-JP" altLang="en-US" dirty="0"/>
              <a:t>昨年まで、「将来は検討している」としたクラブ様は、いよいよ具体的に歩みだされました。</a:t>
            </a:r>
            <a:endParaRPr kumimoji="1" lang="en-US" altLang="ja-JP" dirty="0"/>
          </a:p>
          <a:p>
            <a:r>
              <a:rPr kumimoji="1" lang="ja-JP" altLang="en-US"/>
              <a:t>また、「導入の予定なし」</a:t>
            </a:r>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17</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柔軟性の導入もしくは導入予定は、地区内クラブの約</a:t>
            </a:r>
            <a:r>
              <a:rPr kumimoji="1" lang="en-US" altLang="ja-JP" dirty="0"/>
              <a:t>40</a:t>
            </a:r>
            <a:r>
              <a:rPr kumimoji="1" lang="ja-JP" altLang="en-US" dirty="0"/>
              <a:t>％</a:t>
            </a:r>
          </a:p>
          <a:p>
            <a:r>
              <a:rPr kumimoji="1" lang="ja-JP" altLang="en-US" dirty="0"/>
              <a:t>内、例会変更を具体的に実施したクラブは</a:t>
            </a:r>
            <a:r>
              <a:rPr kumimoji="1" lang="en-US" altLang="ja-JP" dirty="0"/>
              <a:t>29</a:t>
            </a:r>
            <a:r>
              <a:rPr kumimoji="1" lang="ja-JP" altLang="en-US" dirty="0"/>
              <a:t>クラブ</a:t>
            </a:r>
          </a:p>
          <a:p>
            <a:r>
              <a:rPr kumimoji="1" lang="ja-JP" altLang="en-US" dirty="0"/>
              <a:t>概ね成果があったというクラブは</a:t>
            </a:r>
            <a:r>
              <a:rPr kumimoji="1" lang="en-US" altLang="ja-JP" dirty="0"/>
              <a:t>16</a:t>
            </a:r>
            <a:r>
              <a:rPr kumimoji="1" lang="ja-JP" altLang="en-US" dirty="0"/>
              <a:t>クラブ</a:t>
            </a:r>
          </a:p>
          <a:p>
            <a:r>
              <a:rPr kumimoji="1" lang="ja-JP" altLang="en-US" dirty="0"/>
              <a:t>現在判断を注視しているクラブが</a:t>
            </a:r>
            <a:r>
              <a:rPr kumimoji="1" lang="en-US" altLang="ja-JP" dirty="0"/>
              <a:t>9</a:t>
            </a:r>
            <a:r>
              <a:rPr kumimoji="1" lang="ja-JP" altLang="en-US" dirty="0"/>
              <a:t>クラブ</a:t>
            </a:r>
          </a:p>
          <a:p>
            <a:r>
              <a:rPr kumimoji="1" lang="en-US" altLang="ja-JP" dirty="0"/>
              <a:t>9</a:t>
            </a:r>
            <a:r>
              <a:rPr kumimoji="1" lang="ja-JP" altLang="en-US" dirty="0"/>
              <a:t>割弱のクラブについては否定的なコメントはなかった。</a:t>
            </a:r>
          </a:p>
          <a:p>
            <a:r>
              <a:rPr kumimoji="1" lang="ja-JP" altLang="en-US" dirty="0"/>
              <a:t>ここで、否定的なコメントというのは、</a:t>
            </a:r>
          </a:p>
          <a:p>
            <a:r>
              <a:rPr kumimoji="1" lang="ja-JP" altLang="en-US" dirty="0"/>
              <a:t>例会数が減って、寂しいという意見を記載するクラブがほとんどで</a:t>
            </a:r>
          </a:p>
          <a:p>
            <a:r>
              <a:rPr kumimoji="1" lang="ja-JP" altLang="en-US" dirty="0"/>
              <a:t>特に在籍年数の長い会員は顕著である。</a:t>
            </a:r>
          </a:p>
          <a:p>
            <a:r>
              <a:rPr kumimoji="1" lang="ja-JP" altLang="en-US" dirty="0"/>
              <a:t>在籍数の短いもしくは若手の会員からは、好評であるとの意見が多数存在する。</a:t>
            </a:r>
          </a:p>
          <a:p>
            <a:r>
              <a:rPr kumimoji="1" lang="ja-JP" altLang="en-US" dirty="0"/>
              <a:t>一つの事例として、「八日市南クラブ」の事例を紹介する</a:t>
            </a:r>
            <a:endParaRPr kumimoji="1" lang="en-US" altLang="ja-JP" dirty="0"/>
          </a:p>
          <a:p>
            <a:endParaRPr kumimoji="1" lang="en-US" altLang="ja-JP" dirty="0"/>
          </a:p>
          <a:p>
            <a:r>
              <a:rPr kumimoji="1" lang="zh-TW" altLang="en-US" dirty="0"/>
              <a:t>八日市南	本年度会員増強委員長次年度増強委員長	光田　博</a:t>
            </a:r>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18</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例会の回数をへらしつつ、夜間例会の数を増やす事例を紹介</a:t>
            </a:r>
          </a:p>
          <a:p>
            <a:r>
              <a:rPr kumimoji="1" lang="ja-JP" altLang="en-US" dirty="0"/>
              <a:t>京都西南	会長エレクト	木村　吉男</a:t>
            </a:r>
          </a:p>
          <a:p>
            <a:r>
              <a:rPr kumimoji="1" lang="ja-JP" altLang="en-US" dirty="0"/>
              <a:t>若狭</a:t>
            </a:r>
            <a:endParaRPr kumimoji="1" lang="en-US" altLang="ja-JP" dirty="0"/>
          </a:p>
          <a:p>
            <a:endParaRPr kumimoji="1" lang="en-US" altLang="ja-JP" dirty="0"/>
          </a:p>
          <a:p>
            <a:r>
              <a:rPr kumimoji="1" lang="ja-JP" altLang="en-US" dirty="0"/>
              <a:t>時間を夕方に変更したクラブ</a:t>
            </a:r>
          </a:p>
          <a:p>
            <a:r>
              <a:rPr kumimoji="1" lang="ja-JP" altLang="en-US" dirty="0"/>
              <a:t>「丸岡」「敦賀」</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19</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１分（１４：２６</a:t>
            </a:r>
            <a:r>
              <a:rPr kumimoji="1" lang="en-US" altLang="ja-JP" dirty="0"/>
              <a:t>-</a:t>
            </a:r>
            <a:r>
              <a:rPr kumimoji="1" lang="ja-JP" altLang="en-US" dirty="0"/>
              <a:t>１４：</a:t>
            </a:r>
            <a:r>
              <a:rPr kumimoji="1" lang="en-US" altLang="ja-JP" dirty="0"/>
              <a:t>27</a:t>
            </a:r>
            <a:r>
              <a:rPr kumimoji="1" lang="ja-JP" altLang="en-US" dirty="0"/>
              <a:t>）</a:t>
            </a:r>
            <a:endParaRPr kumimoji="1" lang="en-US" altLang="ja-JP" dirty="0"/>
          </a:p>
          <a:p>
            <a:r>
              <a:rPr kumimoji="1" lang="ja-JP" altLang="en-US" dirty="0"/>
              <a:t>問</a:t>
            </a:r>
            <a:r>
              <a:rPr kumimoji="1" lang="en-US" altLang="ja-JP" dirty="0"/>
              <a:t>1.2018-19</a:t>
            </a:r>
            <a:r>
              <a:rPr kumimoji="1" lang="ja-JP" altLang="en-US" dirty="0"/>
              <a:t>年度の会員増強目標についてお尋ねします。という設問です。</a:t>
            </a:r>
            <a:endParaRPr kumimoji="1" lang="en-US" altLang="ja-JP" dirty="0"/>
          </a:p>
          <a:p>
            <a:r>
              <a:rPr kumimoji="1" lang="ja-JP" altLang="en-US" dirty="0"/>
              <a:t>今回の有効回答数は</a:t>
            </a:r>
            <a:r>
              <a:rPr kumimoji="1" lang="en-US" altLang="ja-JP" dirty="0"/>
              <a:t>85</a:t>
            </a:r>
            <a:r>
              <a:rPr kumimoji="1" lang="ja-JP" altLang="en-US" dirty="0"/>
              <a:t>クラブです。</a:t>
            </a:r>
            <a:endParaRPr kumimoji="1" lang="en-US" altLang="ja-JP" dirty="0"/>
          </a:p>
          <a:p>
            <a:r>
              <a:rPr kumimoji="1" lang="ja-JP" altLang="en-US" dirty="0"/>
              <a:t>画面、</a:t>
            </a:r>
            <a:r>
              <a:rPr kumimoji="1" lang="en-US" altLang="ja-JP" dirty="0"/>
              <a:t>7</a:t>
            </a:r>
            <a:r>
              <a:rPr kumimoji="1" lang="ja-JP" altLang="en-US" dirty="0"/>
              <a:t>月会員総数と純増目標の合計が、目標人数となりませんが、先ほどの注意事項に関する違いとご承知おきください。</a:t>
            </a:r>
            <a:endParaRPr kumimoji="1" lang="en-US" altLang="ja-JP" dirty="0"/>
          </a:p>
          <a:p>
            <a:endParaRPr kumimoji="1" lang="en-US" altLang="ja-JP" dirty="0"/>
          </a:p>
          <a:p>
            <a:r>
              <a:rPr kumimoji="1" lang="ja-JP" altLang="en-US" dirty="0"/>
              <a:t>目標人数</a:t>
            </a:r>
            <a:r>
              <a:rPr kumimoji="1" lang="en-US" altLang="ja-JP" dirty="0"/>
              <a:t>(</a:t>
            </a:r>
            <a:r>
              <a:rPr kumimoji="1" lang="ja-JP" altLang="en-US" dirty="0"/>
              <a:t>総数）を回答のあったクラブ数で単純に割ると、一クラブ当たりの平均目標人数は、</a:t>
            </a:r>
            <a:r>
              <a:rPr kumimoji="1" lang="en-US" altLang="ja-JP" dirty="0"/>
              <a:t>50</a:t>
            </a:r>
            <a:r>
              <a:rPr kumimoji="1" lang="ja-JP" altLang="en-US" dirty="0"/>
              <a:t>名となります。</a:t>
            </a:r>
            <a:endParaRPr kumimoji="1" lang="en-US" altLang="ja-JP" dirty="0"/>
          </a:p>
          <a:p>
            <a:r>
              <a:rPr kumimoji="1" lang="ja-JP" altLang="en-US" dirty="0"/>
              <a:t>資料巻末の全</a:t>
            </a:r>
            <a:r>
              <a:rPr kumimoji="1" lang="en-US" altLang="ja-JP" dirty="0"/>
              <a:t>96</a:t>
            </a:r>
            <a:r>
              <a:rPr kumimoji="1" lang="ja-JP" altLang="en-US" dirty="0"/>
              <a:t>クラブ中</a:t>
            </a:r>
            <a:r>
              <a:rPr kumimoji="1" lang="en-US" altLang="ja-JP" dirty="0"/>
              <a:t>49</a:t>
            </a:r>
            <a:r>
              <a:rPr kumimoji="1" lang="ja-JP" altLang="en-US" dirty="0"/>
              <a:t>名以上の会員数のクラブは</a:t>
            </a:r>
            <a:r>
              <a:rPr kumimoji="1" lang="en-US" altLang="ja-JP" dirty="0"/>
              <a:t>31</a:t>
            </a:r>
            <a:r>
              <a:rPr kumimoji="1" lang="ja-JP" altLang="en-US" dirty="0"/>
              <a:t>クラブですからこの平均値を上回るクラブ様は、</a:t>
            </a:r>
            <a:r>
              <a:rPr kumimoji="1" lang="en-US" altLang="ja-JP" dirty="0"/>
              <a:t>3</a:t>
            </a:r>
            <a:r>
              <a:rPr kumimoji="1" lang="ja-JP" altLang="en-US" dirty="0"/>
              <a:t>分の</a:t>
            </a:r>
            <a:r>
              <a:rPr kumimoji="1" lang="en-US" altLang="ja-JP" dirty="0"/>
              <a:t>1</a:t>
            </a:r>
            <a:r>
              <a:rPr kumimoji="1" lang="ja-JP" altLang="en-US" dirty="0"/>
              <a:t>を切っていることとなります。</a:t>
            </a:r>
            <a:endParaRPr kumimoji="1" lang="en-US" altLang="ja-JP" dirty="0"/>
          </a:p>
          <a:p>
            <a:r>
              <a:rPr kumimoji="1" lang="ja-JP" altLang="en-US" dirty="0"/>
              <a:t>また、純増目標においては、</a:t>
            </a:r>
            <a:r>
              <a:rPr kumimoji="1" lang="en-US" altLang="ja-JP" dirty="0"/>
              <a:t>5</a:t>
            </a:r>
            <a:r>
              <a:rPr kumimoji="1" lang="ja-JP" altLang="en-US" dirty="0"/>
              <a:t>人弱という結果です。</a:t>
            </a:r>
            <a:endParaRPr kumimoji="1" lang="en-US" altLang="ja-JP" dirty="0"/>
          </a:p>
          <a:p>
            <a:endParaRPr kumimoji="1" lang="en-US" altLang="ja-JP" dirty="0"/>
          </a:p>
          <a:p>
            <a:r>
              <a:rPr kumimoji="1" lang="ja-JP" altLang="en-US" dirty="0"/>
              <a:t>棒グラフにご注目ください。純増を</a:t>
            </a:r>
            <a:r>
              <a:rPr kumimoji="1" lang="en-US" altLang="ja-JP" dirty="0"/>
              <a:t>5</a:t>
            </a:r>
            <a:r>
              <a:rPr kumimoji="1" lang="ja-JP" altLang="en-US" dirty="0"/>
              <a:t>名以下としているクラブ様は全体の</a:t>
            </a:r>
            <a:r>
              <a:rPr kumimoji="1" lang="en-US" altLang="ja-JP" dirty="0"/>
              <a:t>4</a:t>
            </a:r>
            <a:r>
              <a:rPr kumimoji="1" lang="ja-JP" altLang="en-US" dirty="0"/>
              <a:t>分の</a:t>
            </a:r>
            <a:r>
              <a:rPr kumimoji="1" lang="en-US" altLang="ja-JP" dirty="0"/>
              <a:t>3</a:t>
            </a:r>
            <a:r>
              <a:rPr kumimoji="1" lang="ja-JP" altLang="en-US" dirty="0"/>
              <a:t>を超えていることから、達成を目的とした目標数の設定であることが見て取れます。</a:t>
            </a:r>
            <a:endParaRPr kumimoji="1" lang="en-US" altLang="ja-JP" dirty="0"/>
          </a:p>
          <a:p>
            <a:r>
              <a:rPr kumimoji="1" lang="en-US" altLang="ja-JP" dirty="0"/>
              <a:t>42</a:t>
            </a:r>
            <a:r>
              <a:rPr kumimoji="1" lang="ja-JP" altLang="en-US" dirty="0"/>
              <a:t>名という非常に野心的なクラブが存在しますが、クラブの総意としてこれを目指すという意思が感じられ、わたくし個人的には非常に素晴らしいと思う次第です。</a:t>
            </a:r>
            <a:endParaRPr kumimoji="1" lang="en-US" altLang="ja-JP" dirty="0"/>
          </a:p>
          <a:p>
            <a:endParaRPr kumimoji="1" lang="en-US" altLang="ja-JP" dirty="0"/>
          </a:p>
          <a:p>
            <a:r>
              <a:rPr kumimoji="1" lang="ja-JP" altLang="en-US" dirty="0"/>
              <a:t>左の円グラフは、</a:t>
            </a:r>
            <a:r>
              <a:rPr kumimoji="1" lang="en-US" altLang="ja-JP" dirty="0"/>
              <a:t>414</a:t>
            </a:r>
            <a:r>
              <a:rPr kumimoji="1" lang="ja-JP" altLang="en-US" dirty="0"/>
              <a:t>名の目標総計の構成比率です。</a:t>
            </a:r>
            <a:endParaRPr kumimoji="1" lang="en-US" altLang="ja-JP" dirty="0"/>
          </a:p>
          <a:p>
            <a:r>
              <a:rPr kumimoji="1" lang="ja-JP" altLang="en-US" dirty="0"/>
              <a:t>当然、目標人数の多いクラブ様は、総計の比率が高くなります。</a:t>
            </a:r>
            <a:endParaRPr kumimoji="1" lang="en-US" altLang="ja-JP" dirty="0"/>
          </a:p>
          <a:p>
            <a:r>
              <a:rPr kumimoji="1" lang="ja-JP" altLang="en-US" dirty="0"/>
              <a:t>目標五名以下のクラブ様の占める割合は</a:t>
            </a:r>
            <a:r>
              <a:rPr kumimoji="1" lang="en-US" altLang="ja-JP" dirty="0"/>
              <a:t>45</a:t>
            </a:r>
            <a:r>
              <a:rPr kumimoji="1" lang="ja-JP" altLang="en-US" dirty="0"/>
              <a:t>％です。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服装に関する柔軟性の導入</a:t>
            </a:r>
            <a:endParaRPr kumimoji="1" lang="en-US" altLang="ja-JP" dirty="0"/>
          </a:p>
          <a:p>
            <a:endParaRPr kumimoji="1" lang="ja-JP" altLang="en-US" dirty="0"/>
          </a:p>
          <a:p>
            <a:r>
              <a:rPr kumimoji="1" lang="ja-JP" altLang="en-US" dirty="0"/>
              <a:t>「水口」　会長エレクト	村木　郁夫	岡嵜　正司</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20</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会員種類の多様性について、「取り入れている」とお答えいただいたクラブ様に、その内容についてお伺いいたします。</a:t>
            </a:r>
            <a:endParaRPr kumimoji="1" lang="en-US" altLang="ja-JP" dirty="0"/>
          </a:p>
          <a:p>
            <a:r>
              <a:rPr kumimoji="1" lang="ja-JP" altLang="en-US" dirty="0"/>
              <a:t>水　口	</a:t>
            </a:r>
            <a:r>
              <a:rPr kumimoji="1" lang="en-US" altLang="ja-JP" dirty="0"/>
              <a:t>6	</a:t>
            </a:r>
            <a:r>
              <a:rPr kumimoji="1" lang="ja-JP" altLang="en-US" dirty="0"/>
              <a:t>水口	会長エレクト	村木　郁夫	本年度又は次年度	岡嵜　正司</a:t>
            </a:r>
          </a:p>
          <a:p>
            <a:r>
              <a:rPr kumimoji="1" lang="ja-JP" altLang="en-US" dirty="0"/>
              <a:t>敦　賀	</a:t>
            </a:r>
            <a:r>
              <a:rPr kumimoji="1" lang="en-US" altLang="ja-JP" dirty="0"/>
              <a:t>5	</a:t>
            </a:r>
            <a:r>
              <a:rPr kumimoji="1" lang="ja-JP" altLang="en-US" dirty="0"/>
              <a:t>敦賀	会長エレクト	西村　弘		</a:t>
            </a:r>
          </a:p>
          <a:p>
            <a:r>
              <a:rPr kumimoji="1" lang="ja-JP" altLang="en-US" dirty="0"/>
              <a:t>びわ湖八幡	</a:t>
            </a:r>
            <a:r>
              <a:rPr kumimoji="1" lang="en-US" altLang="ja-JP" dirty="0"/>
              <a:t>3	</a:t>
            </a:r>
            <a:r>
              <a:rPr kumimoji="1" lang="ja-JP" altLang="en-US" dirty="0"/>
              <a:t>びわ湖八幡	会長エレクト	安川　正樹		</a:t>
            </a:r>
          </a:p>
          <a:p>
            <a:r>
              <a:rPr kumimoji="1" lang="ja-JP" altLang="en-US" dirty="0"/>
              <a:t>大　津	</a:t>
            </a:r>
            <a:r>
              <a:rPr kumimoji="1" lang="en-US" altLang="ja-JP" dirty="0"/>
              <a:t>3	</a:t>
            </a:r>
            <a:r>
              <a:rPr kumimoji="1" lang="ja-JP" altLang="en-US" dirty="0"/>
              <a:t>大津	会長エレクト	磯田　隆雄		</a:t>
            </a:r>
          </a:p>
          <a:p>
            <a:r>
              <a:rPr kumimoji="1" lang="ja-JP" altLang="en-US" dirty="0"/>
              <a:t>園　部	</a:t>
            </a:r>
            <a:r>
              <a:rPr kumimoji="1" lang="en-US" altLang="ja-JP" dirty="0"/>
              <a:t>2	</a:t>
            </a:r>
            <a:r>
              <a:rPr kumimoji="1" lang="ja-JP" altLang="en-US" dirty="0"/>
              <a:t>園部	会長エレクト	廣瀬　仙義	本年度会員増強委員長	西岡　政人</a:t>
            </a:r>
          </a:p>
          <a:p>
            <a:r>
              <a:rPr kumimoji="1" lang="ja-JP" altLang="en-US" dirty="0"/>
              <a:t>長浜東	</a:t>
            </a:r>
            <a:r>
              <a:rPr kumimoji="1" lang="en-US" altLang="ja-JP" dirty="0"/>
              <a:t>2	</a:t>
            </a:r>
            <a:r>
              <a:rPr kumimoji="1" lang="ja-JP" altLang="en-US" dirty="0"/>
              <a:t>長浜東	本年度会員増強委員長	中河　康行		</a:t>
            </a:r>
          </a:p>
          <a:p>
            <a:r>
              <a:rPr kumimoji="1" lang="ja-JP" altLang="en-US" dirty="0"/>
              <a:t>京都紫竹	</a:t>
            </a:r>
            <a:r>
              <a:rPr kumimoji="1" lang="en-US" altLang="ja-JP" dirty="0"/>
              <a:t>1	</a:t>
            </a:r>
            <a:r>
              <a:rPr kumimoji="1" lang="ja-JP" altLang="en-US" dirty="0"/>
              <a:t>京都紫竹	会長エレクト	田中　元子	次年度増強委員長	原田　孝一朗</a:t>
            </a:r>
          </a:p>
          <a:p>
            <a:r>
              <a:rPr kumimoji="1" lang="ja-JP" altLang="en-US" dirty="0"/>
              <a:t>やまと</a:t>
            </a:r>
            <a:r>
              <a:rPr kumimoji="1" lang="ja-JP" altLang="en-US" dirty="0" err="1"/>
              <a:t>まほろば</a:t>
            </a:r>
            <a:r>
              <a:rPr kumimoji="1" lang="ja-JP" altLang="en-US" dirty="0"/>
              <a:t>	</a:t>
            </a:r>
            <a:r>
              <a:rPr kumimoji="1" lang="en-US" altLang="ja-JP" dirty="0"/>
              <a:t>0					</a:t>
            </a:r>
          </a:p>
          <a:p>
            <a:r>
              <a:rPr kumimoji="1" lang="ja-JP" altLang="en-US" dirty="0"/>
              <a:t>大　野	</a:t>
            </a:r>
            <a:r>
              <a:rPr kumimoji="1" lang="en-US" altLang="ja-JP" dirty="0"/>
              <a:t>-1					</a:t>
            </a:r>
          </a:p>
          <a:p>
            <a:r>
              <a:rPr kumimoji="1" lang="ja-JP" altLang="en-US" dirty="0"/>
              <a:t>武　生	</a:t>
            </a:r>
            <a:r>
              <a:rPr kumimoji="1" lang="en-US" altLang="ja-JP" dirty="0"/>
              <a:t>-2					</a:t>
            </a:r>
          </a:p>
          <a:p>
            <a:r>
              <a:rPr kumimoji="1" lang="ja-JP" altLang="en-US" dirty="0"/>
              <a:t>守　山	</a:t>
            </a:r>
            <a:r>
              <a:rPr kumimoji="1" lang="en-US" altLang="ja-JP" dirty="0"/>
              <a:t>-2					</a:t>
            </a:r>
          </a:p>
          <a:p>
            <a:r>
              <a:rPr kumimoji="1" lang="ja-JP" altLang="en-US" dirty="0"/>
              <a:t>あすか	</a:t>
            </a:r>
            <a:r>
              <a:rPr kumimoji="1" lang="en-US" altLang="ja-JP" dirty="0"/>
              <a:t>-2					</a:t>
            </a:r>
          </a:p>
          <a:p>
            <a:r>
              <a:rPr kumimoji="1" lang="ja-JP" altLang="en-US" dirty="0"/>
              <a:t>平城京	</a:t>
            </a:r>
            <a:r>
              <a:rPr kumimoji="1" lang="en-US" altLang="ja-JP" dirty="0"/>
              <a:t>-2					</a:t>
            </a:r>
          </a:p>
          <a:p>
            <a:r>
              <a:rPr kumimoji="1" lang="en-US" altLang="ja-JP" dirty="0"/>
              <a:t>E</a:t>
            </a:r>
            <a:r>
              <a:rPr kumimoji="1" lang="ja-JP" altLang="en-US" dirty="0"/>
              <a:t>クラブ	</a:t>
            </a:r>
            <a:r>
              <a:rPr kumimoji="1" lang="en-US" altLang="ja-JP" dirty="0"/>
              <a:t>-2</a:t>
            </a:r>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21</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問</a:t>
            </a:r>
            <a:r>
              <a:rPr kumimoji="1" lang="en-US" altLang="ja-JP" dirty="0"/>
              <a:t>13</a:t>
            </a:r>
            <a:r>
              <a:rPr kumimoji="1" lang="ja-JP" altLang="en-US" dirty="0" err="1"/>
              <a:t>、</a:t>
            </a:r>
            <a:r>
              <a:rPr kumimoji="1" lang="ja-JP" altLang="en-US" dirty="0"/>
              <a:t>広報活動についてお尋ねします。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昨年度と本年度を見比べていただくと、ＨＰ等の更新は若干の縮小、そして更新ペースも若干のマイナスになっていることが見て取れます。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そして、問</a:t>
            </a:r>
            <a:r>
              <a:rPr kumimoji="1" lang="en-US" altLang="ja-JP" dirty="0"/>
              <a:t>14.</a:t>
            </a:r>
            <a:r>
              <a:rPr kumimoji="1" lang="ja-JP" altLang="en-US" dirty="0"/>
              <a:t>戦略計画委員会の設置状況も同様の傾向が見て取れます。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取り組みについては、昨年よりも「検討変更している」クラブ様が減り、「活用されていない」クラブ様も減っていますが、</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新たに設けた「役立っているかわからない」の設問に多くのクラブ様がチェックをつけていることから、残念な結果であろうことが想像できます。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ここで注目したいのは、戦略計画をいまだお持ちでないクラブ様が、</a:t>
            </a:r>
            <a:r>
              <a:rPr kumimoji="1" lang="en-US" altLang="ja-JP" sz="1200" dirty="0"/>
              <a:t>55</a:t>
            </a:r>
            <a:r>
              <a:rPr kumimoji="1" lang="ja-JP" altLang="en-US" sz="1200" dirty="0"/>
              <a:t>％強あるということです。</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ここで、当該設問に</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常に更新している、戦略委員会を設けている、毎年変更しているとお答えいただいたクラブ様にお話をお伺いしたいと思います。</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広報活動、いわゆる公共イメージ</a:t>
            </a:r>
            <a:r>
              <a:rPr kumimoji="1" lang="en-US" altLang="ja-JP" sz="1200" dirty="0"/>
              <a:t>UP</a:t>
            </a:r>
            <a:r>
              <a:rPr kumimoji="1" lang="ja-JP" altLang="en-US" sz="1200" dirty="0"/>
              <a:t>の為の戦略計画の取り組みと、その計画の更新変更。これがクラブの活動に及ぼす影響についてです。</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存分にお時間を使っていただいて結構ですので、お聞かせください。</a:t>
            </a: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京都洛東</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京都西北</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敦賀西</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彦根南</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やまと西和</a:t>
            </a:r>
            <a:endParaRPr kumimoji="1" lang="en-US" altLang="ja-JP" sz="1200"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22</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問</a:t>
            </a:r>
            <a:r>
              <a:rPr kumimoji="1" lang="en-US" altLang="ja-JP" dirty="0"/>
              <a:t>14</a:t>
            </a:r>
            <a:r>
              <a:rPr kumimoji="1" lang="ja-JP" altLang="en-US" dirty="0"/>
              <a:t>に関連して、戦略計画があるクラブを、達成率として表したグラフです。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IM</a:t>
            </a:r>
            <a:r>
              <a:rPr kumimoji="1" lang="ja-JP" altLang="en-US" dirty="0"/>
              <a:t>組別とクラブ年数を母数として比率で表しています。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23</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24</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京都伏見	会長エレクト	浅野　雄祐	次年度会員組織委員長	西脇　俊和</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それと、野球同好会の参加クラブが増え、今年度はガバナー杯野球大会以外でも、</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京セラドームで親睦野球を開催されて、地区内野球同好会間のグループラインを作るなど、活発に活動されていることをご紹介いたします。</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25</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京都西北	本年度又は次年度	藤本　誠</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京都紫竹	会長エレクト	田中　元子	次年度増強委員長	原田　孝一朗</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京都朱雀	会長エレクト	村上　洋一郎	本年度又は次年度	増田　典</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京都八幡	会長エレクト	畑中　清博	本年度又は次年度	開原　菜稲美</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京都田辺	会長エレクト	細川　治	本年度又は次年度	島本　英樹</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舞鶴	会長エレクト	髙野　真一		次年度増強委員長	足立　清治</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舞鶴東	本年度又は次年度	田中　富美夫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宇治鳳凰	会長エレクト	南郷　孝	本年度会員増強委員長	高橋　尚男</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福井フェニックス	本年度又は次年度	走坂　俊和</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福井東	会長エレクト	山内　基史	本年度又は次年度	桑野　統臣</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福井北	会長エレクト	大脇　豊	本年度又は次年度	大谷　佳史</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勝山	本年度又は次年度	安田　剛志</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三国	本年度又は次年度	大嶋　一英</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26</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その他</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京都西南	会長エレクト	木村　吉男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京都紫竹	会長エレクト	田中　元子	次年度増強委員長	原田　孝一朗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京都朱雀	会長エレクト	村上　洋一郎	本年度又は次年度増強委員長</a:t>
            </a:r>
            <a:r>
              <a:rPr kumimoji="1" lang="en-US" altLang="ja-JP" dirty="0"/>
              <a:t>	</a:t>
            </a:r>
            <a:r>
              <a:rPr kumimoji="1" lang="ja-JP" altLang="en-US" dirty="0"/>
              <a:t>増田　典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	本年度会員増強委員長	増田　喜一郎	次年度会員増強委員長	豊島　雅之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福井東	会長エレクト	山内　基史	本年度又は次年度増強委員長</a:t>
            </a:r>
            <a:r>
              <a:rPr kumimoji="1" lang="en-US" altLang="ja-JP" dirty="0"/>
              <a:t>"	</a:t>
            </a:r>
            <a:r>
              <a:rPr kumimoji="1" lang="ja-JP" altLang="en-US" dirty="0"/>
              <a:t>桑野　統臣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大津	会長エレクト	磯田　隆雄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栗東	次年度幹事	田中　英樹	本年度会員増強委員長	猪飼　英男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奈良	会長エレクト	花山院　弘匡	</a:t>
            </a:r>
            <a:r>
              <a:rPr kumimoji="1" lang="en-US" altLang="ja-JP" dirty="0"/>
              <a:t>2019-20</a:t>
            </a:r>
            <a:r>
              <a:rPr kumimoji="1" lang="ja-JP" altLang="en-US" dirty="0"/>
              <a:t>年度幹事	朝廣　佳子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奈良西	</a:t>
            </a:r>
            <a:r>
              <a:rPr kumimoji="1" lang="en-US" altLang="ja-JP" dirty="0"/>
              <a:t>2019-20</a:t>
            </a:r>
            <a:r>
              <a:rPr kumimoji="1" lang="ja-JP" altLang="en-US" dirty="0"/>
              <a:t>年度幹事	猪上　正孝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奈良大宮	会長エレクト	増井　義久	本年度増強委員長	山口　尚紀	次年度増強委員長	清岡　義教	次年度幹事	倉田　智史</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27</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綾部	会員増強委員長	塩田　展康（本年度）	次年度増強委員長	町井　裕昌（次年度）</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京都南	幹事	藤本　高仝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京都紫竹	会長エレクト	田中　元子	次年度増強委員長	原田　孝一朗</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京都朱雀	会長エレクト	村上　洋一郎	</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本年度会員増強委員長又は次年度増強委員長</a:t>
            </a:r>
            <a:r>
              <a:rPr kumimoji="1" lang="en-US" altLang="ja-JP" sz="1200" b="0" i="0" u="none" strike="noStrike" kern="1200" dirty="0">
                <a:solidFill>
                  <a:schemeClr val="tx1"/>
                </a:solidFill>
                <a:effectLst/>
                <a:latin typeface="+mn-lt"/>
                <a:ea typeface="+mn-ea"/>
                <a:cs typeface="+mn-cs"/>
              </a:rPr>
              <a:t>"	</a:t>
            </a:r>
            <a:r>
              <a:rPr kumimoji="1" lang="ja-JP" altLang="en-US" sz="1200" b="0" i="0" u="none" strike="noStrike" kern="1200" dirty="0">
                <a:solidFill>
                  <a:schemeClr val="tx1"/>
                </a:solidFill>
                <a:effectLst/>
                <a:latin typeface="+mn-lt"/>
                <a:ea typeface="+mn-ea"/>
                <a:cs typeface="+mn-cs"/>
              </a:rPr>
              <a:t>増田　典</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舞鶴	会長エレクト	髙野　真一	次年度増強委員長	足立　清治</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宮津	本年度会員増強委員長	今井　一雄		</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28</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	本年度会員増強委員長	増田　喜一郎	次年度会員増強委員長	豊島　雅之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福井東	会長エレクト	山内　基史	</a:t>
            </a:r>
            <a:r>
              <a:rPr kumimoji="1" lang="en-US" altLang="ja-JP" dirty="0"/>
              <a:t>"</a:t>
            </a:r>
            <a:r>
              <a:rPr kumimoji="1" lang="ja-JP" altLang="en-US" dirty="0"/>
              <a:t>本年度会員増強委員長又は次年度増強委員長</a:t>
            </a:r>
            <a:r>
              <a:rPr kumimoji="1" lang="en-US" altLang="ja-JP" dirty="0"/>
              <a:t>"	</a:t>
            </a:r>
            <a:r>
              <a:rPr kumimoji="1" lang="ja-JP" altLang="en-US" dirty="0"/>
              <a:t>桑野　統臣</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敦賀	会長エレクト	西村　弘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草津	</a:t>
            </a:r>
            <a:r>
              <a:rPr kumimoji="1" lang="en-US" altLang="ja-JP" dirty="0"/>
              <a:t>"</a:t>
            </a:r>
            <a:r>
              <a:rPr kumimoji="1" lang="ja-JP" altLang="en-US" dirty="0"/>
              <a:t>本年度会員増強委員長次年度増強委員長</a:t>
            </a:r>
            <a:r>
              <a:rPr kumimoji="1" lang="en-US" altLang="ja-JP" dirty="0"/>
              <a:t>"	</a:t>
            </a:r>
            <a:r>
              <a:rPr kumimoji="1" lang="ja-JP" altLang="en-US" dirty="0"/>
              <a:t>伊藤　定雄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水口	会長エレクト	村木　郁夫	</a:t>
            </a:r>
            <a:r>
              <a:rPr kumimoji="1" lang="en-US" altLang="ja-JP" dirty="0"/>
              <a:t>"</a:t>
            </a:r>
            <a:r>
              <a:rPr kumimoji="1" lang="ja-JP" altLang="en-US" dirty="0"/>
              <a:t>本年度会員増強委員長次年度増強委員長</a:t>
            </a:r>
            <a:r>
              <a:rPr kumimoji="1" lang="en-US" altLang="ja-JP" dirty="0"/>
              <a:t>"	</a:t>
            </a:r>
            <a:r>
              <a:rPr kumimoji="1" lang="ja-JP" altLang="en-US" dirty="0"/>
              <a:t>岡嵜　正司</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長浜北	次年度増強委員長	森　忠男</a:t>
            </a:r>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29</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a:t>
            </a:r>
            <a:r>
              <a:rPr kumimoji="1" lang="en-US" altLang="ja-JP" dirty="0"/>
              <a:t>2</a:t>
            </a:r>
            <a:r>
              <a:rPr kumimoji="1" lang="ja-JP" altLang="en-US" dirty="0"/>
              <a:t>　２０１８年</a:t>
            </a:r>
            <a:r>
              <a:rPr kumimoji="1" lang="en-US" altLang="ja-JP" dirty="0"/>
              <a:t>11</a:t>
            </a:r>
            <a:r>
              <a:rPr kumimoji="1" lang="ja-JP" altLang="en-US" dirty="0"/>
              <a:t>月末日の会員数などをお尋ねします。</a:t>
            </a:r>
            <a:endParaRPr kumimoji="1" lang="en-US" altLang="ja-JP" dirty="0"/>
          </a:p>
          <a:p>
            <a:r>
              <a:rPr kumimoji="1" lang="ja-JP" altLang="en-US" dirty="0"/>
              <a:t>ここでは、会員数と女性会員数、そして平均年齢をお聞きしました。</a:t>
            </a:r>
            <a:endParaRPr kumimoji="1" lang="en-US" altLang="ja-JP" dirty="0"/>
          </a:p>
          <a:p>
            <a:endParaRPr kumimoji="1" lang="en-US" altLang="ja-JP" dirty="0"/>
          </a:p>
          <a:p>
            <a:r>
              <a:rPr kumimoji="1" lang="ja-JP" altLang="en-US" dirty="0"/>
              <a:t>会員数は、調査時期を同じくする昨年から</a:t>
            </a:r>
            <a:r>
              <a:rPr kumimoji="1" lang="en-US" altLang="ja-JP" dirty="0"/>
              <a:t>56</a:t>
            </a:r>
            <a:r>
              <a:rPr kumimoji="1" lang="ja-JP" altLang="en-US" dirty="0"/>
              <a:t>名減りました。</a:t>
            </a:r>
            <a:endParaRPr kumimoji="1" lang="en-US" altLang="ja-JP" dirty="0"/>
          </a:p>
          <a:p>
            <a:r>
              <a:rPr kumimoji="1" lang="ja-JP" altLang="en-US" dirty="0"/>
              <a:t>しかし女性会員は前年と同じく</a:t>
            </a:r>
            <a:r>
              <a:rPr kumimoji="1" lang="en-US" altLang="ja-JP" dirty="0"/>
              <a:t>8</a:t>
            </a:r>
            <a:r>
              <a:rPr kumimoji="1" lang="ja-JP" altLang="en-US" dirty="0"/>
              <a:t>名増えていることとなります。</a:t>
            </a:r>
            <a:endParaRPr kumimoji="1" lang="en-US" altLang="ja-JP" dirty="0"/>
          </a:p>
          <a:p>
            <a:r>
              <a:rPr kumimoji="1" lang="ja-JP" altLang="en-US" dirty="0"/>
              <a:t>その結果、</a:t>
            </a:r>
            <a:r>
              <a:rPr kumimoji="1" lang="en-US" altLang="ja-JP" dirty="0"/>
              <a:t>2650</a:t>
            </a:r>
            <a:r>
              <a:rPr kumimoji="1" lang="ja-JP" altLang="en-US" dirty="0"/>
              <a:t>地区の会員数に占める女性会員の割合が、はじめて</a:t>
            </a:r>
            <a:r>
              <a:rPr kumimoji="1" lang="en-US" altLang="ja-JP" dirty="0"/>
              <a:t>5</a:t>
            </a:r>
            <a:r>
              <a:rPr kumimoji="1" lang="ja-JP" altLang="en-US" dirty="0"/>
              <a:t>％を超えました。</a:t>
            </a:r>
            <a:endParaRPr kumimoji="1" lang="en-US" altLang="ja-JP" dirty="0"/>
          </a:p>
          <a:p>
            <a:endParaRPr kumimoji="1" lang="en-US" altLang="ja-JP" dirty="0"/>
          </a:p>
          <a:p>
            <a:r>
              <a:rPr kumimoji="1" lang="ja-JP" altLang="en-US" dirty="0"/>
              <a:t>左の円グラフは　女性会員総数</a:t>
            </a:r>
            <a:r>
              <a:rPr kumimoji="1" lang="en-US" altLang="ja-JP" dirty="0"/>
              <a:t>235</a:t>
            </a:r>
            <a:r>
              <a:rPr kumimoji="1" lang="ja-JP" altLang="en-US" dirty="0"/>
              <a:t>名が</a:t>
            </a:r>
            <a:r>
              <a:rPr kumimoji="1" lang="en-US" altLang="ja-JP" dirty="0"/>
              <a:t>IM</a:t>
            </a:r>
            <a:r>
              <a:rPr kumimoji="1" lang="ja-JP" altLang="en-US" dirty="0"/>
              <a:t>各組のどこにいるかを表しています。欄外の平均何名というのは、組内会員数を組内クラブ数で割った数です。</a:t>
            </a:r>
            <a:endParaRPr kumimoji="1" lang="en-US" altLang="ja-JP" dirty="0"/>
          </a:p>
          <a:p>
            <a:r>
              <a:rPr kumimoji="1" lang="en-US" altLang="ja-JP" dirty="0"/>
              <a:t>IM</a:t>
            </a:r>
            <a:r>
              <a:rPr kumimoji="1" lang="ja-JP" altLang="en-US" dirty="0"/>
              <a:t>第</a:t>
            </a:r>
            <a:r>
              <a:rPr kumimoji="1" lang="en-US" altLang="ja-JP" dirty="0"/>
              <a:t>5</a:t>
            </a:r>
            <a:r>
              <a:rPr kumimoji="1" lang="ja-JP" altLang="en-US" dirty="0"/>
              <a:t>組は会員総数</a:t>
            </a:r>
            <a:r>
              <a:rPr kumimoji="1" lang="en-US" altLang="ja-JP" dirty="0"/>
              <a:t>14</a:t>
            </a:r>
            <a:r>
              <a:rPr kumimoji="1" lang="ja-JP" altLang="en-US" dirty="0"/>
              <a:t>％を占め、女性会員も</a:t>
            </a:r>
            <a:r>
              <a:rPr kumimoji="1" lang="en-US" altLang="ja-JP" dirty="0"/>
              <a:t>14</a:t>
            </a:r>
            <a:r>
              <a:rPr kumimoji="1" lang="ja-JP" altLang="en-US" dirty="0"/>
              <a:t>％と、女性会員の占有率</a:t>
            </a:r>
            <a:r>
              <a:rPr kumimoji="1" lang="en-US" altLang="ja-JP" dirty="0"/>
              <a:t>5</a:t>
            </a:r>
            <a:r>
              <a:rPr kumimoji="1" lang="ja-JP" altLang="en-US" dirty="0"/>
              <a:t>％と同じであります。一番平均的です</a:t>
            </a:r>
            <a:endParaRPr kumimoji="1" lang="en-US" altLang="ja-JP" dirty="0"/>
          </a:p>
          <a:p>
            <a:endParaRPr kumimoji="1" lang="en-US" altLang="ja-JP" dirty="0"/>
          </a:p>
          <a:p>
            <a:r>
              <a:rPr kumimoji="1" lang="ja-JP" altLang="en-US" dirty="0"/>
              <a:t>第</a:t>
            </a:r>
            <a:r>
              <a:rPr kumimoji="1" lang="en-US" altLang="ja-JP" dirty="0"/>
              <a:t>3</a:t>
            </a:r>
            <a:r>
              <a:rPr kumimoji="1" lang="ja-JP" altLang="en-US" dirty="0"/>
              <a:t>組は、会員数</a:t>
            </a:r>
            <a:r>
              <a:rPr kumimoji="1" lang="en-US" altLang="ja-JP" dirty="0"/>
              <a:t>3</a:t>
            </a:r>
            <a:r>
              <a:rPr kumimoji="1" lang="ja-JP" altLang="en-US" dirty="0"/>
              <a:t>分の</a:t>
            </a:r>
            <a:r>
              <a:rPr kumimoji="1" lang="en-US" altLang="ja-JP" dirty="0"/>
              <a:t>1</a:t>
            </a:r>
            <a:r>
              <a:rPr kumimoji="1" lang="ja-JP" altLang="en-US" dirty="0"/>
              <a:t>を占めますが、女性会員は</a:t>
            </a:r>
            <a:r>
              <a:rPr kumimoji="1" lang="en-US" altLang="ja-JP" dirty="0"/>
              <a:t>5</a:t>
            </a:r>
            <a:r>
              <a:rPr kumimoji="1" lang="ja-JP" altLang="en-US" dirty="0"/>
              <a:t>分の</a:t>
            </a:r>
            <a:r>
              <a:rPr kumimoji="1" lang="en-US" altLang="ja-JP" dirty="0"/>
              <a:t>1</a:t>
            </a:r>
            <a:r>
              <a:rPr kumimoji="1" lang="ja-JP" altLang="en-US" dirty="0"/>
              <a:t>強</a:t>
            </a:r>
            <a:endParaRPr kumimoji="1" lang="en-US" altLang="ja-JP" dirty="0"/>
          </a:p>
          <a:p>
            <a:endParaRPr kumimoji="1" lang="en-US" altLang="ja-JP" dirty="0"/>
          </a:p>
          <a:p>
            <a:r>
              <a:rPr kumimoji="1" lang="ja-JP" altLang="en-US" dirty="0"/>
              <a:t>逆に</a:t>
            </a:r>
            <a:r>
              <a:rPr kumimoji="1" lang="en-US" altLang="ja-JP" dirty="0"/>
              <a:t>IM6</a:t>
            </a:r>
            <a:r>
              <a:rPr kumimoji="1" lang="ja-JP" altLang="en-US" dirty="0"/>
              <a:t>組は女性会員が地区地全体の女性会員の</a:t>
            </a:r>
            <a:r>
              <a:rPr kumimoji="1" lang="en-US" altLang="ja-JP" dirty="0"/>
              <a:t>3</a:t>
            </a:r>
            <a:r>
              <a:rPr kumimoji="1" lang="ja-JP" altLang="en-US" dirty="0"/>
              <a:t>割を占めています</a:t>
            </a:r>
          </a:p>
          <a:p>
            <a:endParaRPr kumimoji="1" lang="en-US" altLang="ja-JP" dirty="0"/>
          </a:p>
          <a:p>
            <a:endParaRPr kumimoji="1" lang="en-US" altLang="ja-JP" dirty="0"/>
          </a:p>
          <a:p>
            <a:r>
              <a:rPr kumimoji="1" lang="ja-JP" altLang="en-US" dirty="0"/>
              <a:t>続いて地区の平均年齢においては、昨年の結果から、</a:t>
            </a:r>
            <a:r>
              <a:rPr kumimoji="1" lang="en-US" altLang="ja-JP" dirty="0"/>
              <a:t>4</a:t>
            </a:r>
            <a:r>
              <a:rPr kumimoji="1" lang="ja-JP" altLang="en-US" dirty="0"/>
              <a:t>か月若返りました。</a:t>
            </a:r>
            <a:endParaRPr kumimoji="1" lang="en-US" altLang="ja-JP" dirty="0"/>
          </a:p>
          <a:p>
            <a:endParaRPr kumimoji="1" lang="en-US" altLang="ja-JP" dirty="0"/>
          </a:p>
          <a:p>
            <a:r>
              <a:rPr kumimoji="1" lang="ja-JP" altLang="en-US" dirty="0"/>
              <a:t>棒グラフは、平均年齢を</a:t>
            </a:r>
            <a:r>
              <a:rPr kumimoji="1" lang="en-US" altLang="ja-JP" dirty="0"/>
              <a:t>IM</a:t>
            </a:r>
            <a:r>
              <a:rPr kumimoji="1" lang="ja-JP" altLang="en-US" dirty="0"/>
              <a:t>各組ごとに分けてみました。</a:t>
            </a:r>
            <a:endParaRPr kumimoji="1" lang="en-US" altLang="ja-JP" dirty="0"/>
          </a:p>
          <a:p>
            <a:r>
              <a:rPr kumimoji="1" lang="en-US" altLang="ja-JP" dirty="0"/>
              <a:t>E</a:t>
            </a:r>
            <a:r>
              <a:rPr kumimoji="1" lang="ja-JP" altLang="en-US" dirty="0"/>
              <a:t>クラブはガバナー直轄ですので、そのまま表示されています。</a:t>
            </a:r>
            <a:endParaRPr kumimoji="1" lang="en-US" altLang="ja-JP" dirty="0"/>
          </a:p>
          <a:p>
            <a:r>
              <a:rPr kumimoji="1" lang="ja-JP" altLang="en-US" dirty="0"/>
              <a:t>地区平均</a:t>
            </a:r>
            <a:r>
              <a:rPr kumimoji="1" lang="en-US" altLang="ja-JP" dirty="0"/>
              <a:t>62.25</a:t>
            </a:r>
            <a:r>
              <a:rPr kumimoji="1" lang="ja-JP" altLang="en-US" dirty="0"/>
              <a:t>歳を下回る組は、若いほうから、第</a:t>
            </a:r>
            <a:r>
              <a:rPr kumimoji="1" lang="en-US" altLang="ja-JP" dirty="0"/>
              <a:t>1</a:t>
            </a:r>
            <a:r>
              <a:rPr kumimoji="1" lang="ja-JP" altLang="en-US" dirty="0"/>
              <a:t>組、第</a:t>
            </a:r>
            <a:r>
              <a:rPr kumimoji="1" lang="en-US" altLang="ja-JP" dirty="0"/>
              <a:t>6</a:t>
            </a:r>
            <a:r>
              <a:rPr kumimoji="1" lang="ja-JP" altLang="en-US" dirty="0"/>
              <a:t>組、第</a:t>
            </a:r>
            <a:r>
              <a:rPr kumimoji="1" lang="en-US" altLang="ja-JP" dirty="0"/>
              <a:t>2</a:t>
            </a:r>
            <a:r>
              <a:rPr kumimoji="1" lang="ja-JP" altLang="en-US" dirty="0"/>
              <a:t>組となっています。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3</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長浜東	本年度会員増強委員長	中河　康行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大津東	会長エレクト	永谷　知永子	</a:t>
            </a:r>
            <a:r>
              <a:rPr kumimoji="1" lang="en-US" altLang="ja-JP" dirty="0"/>
              <a:t>"</a:t>
            </a:r>
            <a:r>
              <a:rPr kumimoji="1" lang="ja-JP" altLang="en-US" dirty="0"/>
              <a:t>本年度会員増強委員長次年度増強委員長</a:t>
            </a:r>
            <a:r>
              <a:rPr kumimoji="1" lang="en-US" altLang="ja-JP" dirty="0"/>
              <a:t>"	</a:t>
            </a:r>
            <a:r>
              <a:rPr kumimoji="1" lang="ja-JP" altLang="en-US" dirty="0"/>
              <a:t>藤堂　高弘</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大津西	会長エレクト	山本　崇文	</a:t>
            </a:r>
            <a:r>
              <a:rPr kumimoji="1" lang="en-US" altLang="ja-JP" dirty="0"/>
              <a:t>"</a:t>
            </a:r>
            <a:r>
              <a:rPr kumimoji="1" lang="ja-JP" altLang="en-US" dirty="0"/>
              <a:t>本年度会員増強委員長次年度増強委員長</a:t>
            </a:r>
            <a:r>
              <a:rPr kumimoji="1" lang="en-US" altLang="ja-JP" dirty="0"/>
              <a:t>"	</a:t>
            </a:r>
            <a:r>
              <a:rPr kumimoji="1" lang="ja-JP" altLang="en-US" dirty="0"/>
              <a:t>西川　秀之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高島	会長エレクト	角野　貞夫	</a:t>
            </a:r>
            <a:r>
              <a:rPr kumimoji="1" lang="en-US" altLang="ja-JP" dirty="0"/>
              <a:t>"</a:t>
            </a:r>
            <a:r>
              <a:rPr kumimoji="1" lang="ja-JP" altLang="en-US" dirty="0"/>
              <a:t>本年度会員増強委員長次年度増強委員長</a:t>
            </a:r>
            <a:r>
              <a:rPr kumimoji="1" lang="en-US" altLang="ja-JP" dirty="0"/>
              <a:t>"	</a:t>
            </a:r>
            <a:r>
              <a:rPr kumimoji="1" lang="ja-JP" altLang="en-US" dirty="0"/>
              <a:t>小畑　雅人</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奈良西	</a:t>
            </a:r>
            <a:r>
              <a:rPr kumimoji="1" lang="en-US" altLang="ja-JP" dirty="0"/>
              <a:t>2019-20</a:t>
            </a:r>
            <a:r>
              <a:rPr kumimoji="1" lang="ja-JP" altLang="en-US" dirty="0"/>
              <a:t>年度幹事	猪上　正孝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やまと</a:t>
            </a:r>
            <a:r>
              <a:rPr kumimoji="1" lang="ja-JP" altLang="en-US" dirty="0" err="1"/>
              <a:t>まほろば</a:t>
            </a:r>
            <a:r>
              <a:rPr kumimoji="1" lang="ja-JP" altLang="en-US"/>
              <a:t>	会長エレクト	今川　敦史	本年度増強委員長	吉川　清好</a:t>
            </a:r>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30</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次のグラフは、先ほどの</a:t>
            </a:r>
            <a:r>
              <a:rPr kumimoji="1" lang="en-US" altLang="ja-JP" dirty="0"/>
              <a:t>IM</a:t>
            </a:r>
            <a:r>
              <a:rPr kumimoji="1" lang="ja-JP" altLang="en-US" dirty="0"/>
              <a:t>組別グラフを</a:t>
            </a:r>
            <a:endParaRPr kumimoji="1" lang="en-US" altLang="ja-JP" dirty="0"/>
          </a:p>
          <a:p>
            <a:r>
              <a:rPr kumimoji="1" lang="ja-JP" altLang="en-US" dirty="0"/>
              <a:t>クラブ年数で分けてみたグラフです。</a:t>
            </a:r>
            <a:endParaRPr kumimoji="1" lang="en-US" altLang="ja-JP" dirty="0"/>
          </a:p>
          <a:p>
            <a:endParaRPr kumimoji="1" lang="en-US" altLang="ja-JP" dirty="0"/>
          </a:p>
          <a:p>
            <a:r>
              <a:rPr kumimoji="1" lang="ja-JP" altLang="en-US" dirty="0"/>
              <a:t>左側の円グラフをご覧ください。</a:t>
            </a:r>
            <a:endParaRPr kumimoji="1" lang="en-US" altLang="ja-JP" dirty="0"/>
          </a:p>
          <a:p>
            <a:r>
              <a:rPr kumimoji="1" lang="ja-JP" altLang="en-US" dirty="0"/>
              <a:t>欄外の平均は先ほどと同じく、クラブ年数別の平均会員数です。</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クラブ年数</a:t>
            </a:r>
            <a:r>
              <a:rPr kumimoji="1" lang="en-US" altLang="ja-JP" dirty="0"/>
              <a:t>29</a:t>
            </a:r>
            <a:r>
              <a:rPr kumimoji="1" lang="ja-JP" altLang="en-US" dirty="0"/>
              <a:t>年以下のクラブは、地区平均より女性会員の比率が高くなる傾向がありますが</a:t>
            </a:r>
            <a:endParaRPr kumimoji="1" lang="en-US" altLang="ja-JP" dirty="0"/>
          </a:p>
          <a:p>
            <a:r>
              <a:rPr kumimoji="1" lang="ja-JP" altLang="en-US" dirty="0"/>
              <a:t>クラブ年数　</a:t>
            </a:r>
            <a:r>
              <a:rPr kumimoji="1" lang="en-US" altLang="ja-JP" dirty="0"/>
              <a:t>30</a:t>
            </a:r>
            <a:r>
              <a:rPr kumimoji="1" lang="ja-JP" altLang="en-US" dirty="0"/>
              <a:t>～</a:t>
            </a:r>
            <a:r>
              <a:rPr kumimoji="1" lang="en-US" altLang="ja-JP" dirty="0"/>
              <a:t>39</a:t>
            </a:r>
            <a:r>
              <a:rPr kumimoji="1" lang="ja-JP" altLang="en-US" dirty="0" err="1"/>
              <a:t>、</a:t>
            </a:r>
            <a:r>
              <a:rPr kumimoji="1" lang="en-US" altLang="ja-JP" dirty="0"/>
              <a:t>40</a:t>
            </a:r>
            <a:r>
              <a:rPr kumimoji="1" lang="ja-JP" altLang="en-US" dirty="0"/>
              <a:t>～</a:t>
            </a:r>
            <a:r>
              <a:rPr kumimoji="1" lang="en-US" altLang="ja-JP" dirty="0"/>
              <a:t>49</a:t>
            </a:r>
            <a:r>
              <a:rPr kumimoji="1" lang="ja-JP" altLang="en-US" dirty="0"/>
              <a:t>のクラブに着目ください。</a:t>
            </a:r>
            <a:endParaRPr kumimoji="1" lang="en-US" altLang="ja-JP" dirty="0"/>
          </a:p>
          <a:p>
            <a:endParaRPr kumimoji="1" lang="en-US" altLang="ja-JP" dirty="0"/>
          </a:p>
          <a:p>
            <a:r>
              <a:rPr kumimoji="1" lang="ja-JP" altLang="en-US" dirty="0"/>
              <a:t>クラブ当たり平均人数はほぼ一緒ですが、</a:t>
            </a:r>
            <a:endParaRPr kumimoji="1" lang="en-US" altLang="ja-JP" dirty="0"/>
          </a:p>
          <a:p>
            <a:r>
              <a:rPr kumimoji="1" lang="ja-JP" altLang="en-US" dirty="0"/>
              <a:t>特徴として</a:t>
            </a:r>
            <a:r>
              <a:rPr kumimoji="1" lang="en-US" altLang="ja-JP" dirty="0"/>
              <a:t>30</a:t>
            </a:r>
            <a:r>
              <a:rPr kumimoji="1" lang="ja-JP" altLang="en-US" dirty="0"/>
              <a:t>から</a:t>
            </a:r>
            <a:r>
              <a:rPr kumimoji="1" lang="en-US" altLang="ja-JP" dirty="0"/>
              <a:t>39</a:t>
            </a:r>
            <a:r>
              <a:rPr kumimoji="1" lang="ja-JP" altLang="en-US" dirty="0"/>
              <a:t>年のクラブは、会員数に比して女性会員が少なく</a:t>
            </a:r>
            <a:endParaRPr kumimoji="1" lang="en-US" altLang="ja-JP" dirty="0"/>
          </a:p>
          <a:p>
            <a:r>
              <a:rPr kumimoji="1" lang="en-US" altLang="ja-JP" dirty="0"/>
              <a:t>40</a:t>
            </a:r>
            <a:r>
              <a:rPr kumimoji="1" lang="ja-JP" altLang="en-US" dirty="0"/>
              <a:t>～</a:t>
            </a:r>
            <a:r>
              <a:rPr kumimoji="1" lang="en-US" altLang="ja-JP" dirty="0"/>
              <a:t>49</a:t>
            </a:r>
            <a:r>
              <a:rPr kumimoji="1" lang="ja-JP" altLang="en-US" dirty="0"/>
              <a:t>年のクラブは若干多い</a:t>
            </a:r>
            <a:endParaRPr kumimoji="1" lang="en-US" altLang="ja-JP" dirty="0"/>
          </a:p>
          <a:p>
            <a:r>
              <a:rPr kumimoji="1" lang="ja-JP" altLang="en-US" dirty="0"/>
              <a:t>面白いのは、</a:t>
            </a:r>
            <a:r>
              <a:rPr kumimoji="1" lang="en-US" altLang="ja-JP" dirty="0"/>
              <a:t>50</a:t>
            </a:r>
            <a:r>
              <a:rPr kumimoji="1" lang="ja-JP" altLang="en-US" dirty="0"/>
              <a:t>年から</a:t>
            </a:r>
            <a:r>
              <a:rPr kumimoji="1" lang="en-US" altLang="ja-JP" dirty="0"/>
              <a:t>59</a:t>
            </a:r>
            <a:r>
              <a:rPr kumimoji="1" lang="ja-JP" altLang="en-US" dirty="0"/>
              <a:t>年のクラブにおいての女性会員比率は、</a:t>
            </a:r>
            <a:r>
              <a:rPr kumimoji="1" lang="en-US" altLang="ja-JP" dirty="0"/>
              <a:t>40</a:t>
            </a:r>
            <a:r>
              <a:rPr kumimoji="1" lang="ja-JP" altLang="en-US" dirty="0"/>
              <a:t>～</a:t>
            </a:r>
            <a:r>
              <a:rPr kumimoji="1" lang="en-US" altLang="ja-JP" dirty="0"/>
              <a:t>49</a:t>
            </a:r>
            <a:r>
              <a:rPr kumimoji="1" lang="ja-JP" altLang="en-US" dirty="0"/>
              <a:t>年のクラブより比率が高いという事です。</a:t>
            </a:r>
            <a:endParaRPr kumimoji="1" lang="en-US" altLang="ja-JP" dirty="0"/>
          </a:p>
          <a:p>
            <a:endParaRPr kumimoji="1" lang="en-US" altLang="ja-JP" dirty="0"/>
          </a:p>
          <a:p>
            <a:r>
              <a:rPr kumimoji="1" lang="ja-JP" altLang="en-US" dirty="0"/>
              <a:t>続いて、棒グラフをご覧ください。</a:t>
            </a:r>
            <a:endParaRPr kumimoji="1" lang="en-US" altLang="ja-JP" dirty="0"/>
          </a:p>
          <a:p>
            <a:r>
              <a:rPr kumimoji="1" lang="en-US" altLang="ja-JP" dirty="0"/>
              <a:t>40</a:t>
            </a:r>
            <a:r>
              <a:rPr kumimoji="1" lang="ja-JP" altLang="en-US" dirty="0"/>
              <a:t>～</a:t>
            </a:r>
            <a:r>
              <a:rPr kumimoji="1" lang="en-US" altLang="ja-JP" dirty="0"/>
              <a:t>49</a:t>
            </a:r>
            <a:r>
              <a:rPr kumimoji="1" lang="ja-JP" altLang="en-US" dirty="0"/>
              <a:t>年のクラブ様は、平均年齢が地区平均を下回っています。</a:t>
            </a:r>
            <a:endParaRPr kumimoji="1" lang="en-US" altLang="ja-JP" dirty="0"/>
          </a:p>
          <a:p>
            <a:r>
              <a:rPr kumimoji="1" lang="ja-JP" altLang="en-US" dirty="0"/>
              <a:t>地区平均年齢の押し下げ効果は、当該クラブの働きが大きいという事です。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4</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１分（１４：２６</a:t>
            </a:r>
            <a:r>
              <a:rPr kumimoji="1" lang="en-US" altLang="ja-JP" dirty="0"/>
              <a:t>-</a:t>
            </a:r>
            <a:r>
              <a:rPr kumimoji="1" lang="ja-JP" altLang="en-US" dirty="0"/>
              <a:t>１４：</a:t>
            </a:r>
            <a:r>
              <a:rPr kumimoji="1" lang="en-US" altLang="ja-JP" dirty="0"/>
              <a:t>27</a:t>
            </a:r>
            <a:r>
              <a:rPr kumimoji="1" lang="ja-JP" altLang="en-US" dirty="0"/>
              <a:t>）</a:t>
            </a:r>
            <a:endParaRPr kumimoji="1" lang="en-US" altLang="ja-JP" dirty="0"/>
          </a:p>
          <a:p>
            <a:r>
              <a:rPr kumimoji="1" lang="ja-JP" altLang="en-US" dirty="0"/>
              <a:t>問</a:t>
            </a:r>
            <a:r>
              <a:rPr kumimoji="1" lang="en-US" altLang="ja-JP" dirty="0"/>
              <a:t>3</a:t>
            </a:r>
            <a:r>
              <a:rPr kumimoji="1" lang="ja-JP" altLang="en-US" dirty="0" err="1"/>
              <a:t>、</a:t>
            </a:r>
            <a:r>
              <a:rPr kumimoji="1" lang="ja-JP" altLang="en-US" dirty="0"/>
              <a:t>クラブの現状と課題について</a:t>
            </a:r>
            <a:endParaRPr kumimoji="1" lang="en-US" altLang="ja-JP" dirty="0"/>
          </a:p>
          <a:p>
            <a:r>
              <a:rPr kumimoji="1" lang="ja-JP" altLang="en-US" dirty="0"/>
              <a:t>①クラブが直面している課題は何ですか？</a:t>
            </a:r>
            <a:endParaRPr kumimoji="1" lang="en-US" altLang="ja-JP" dirty="0"/>
          </a:p>
          <a:p>
            <a:endParaRPr kumimoji="1" lang="en-US" altLang="ja-JP" dirty="0"/>
          </a:p>
          <a:p>
            <a:r>
              <a:rPr kumimoji="1" lang="ja-JP" altLang="en-US" dirty="0"/>
              <a:t>約半数のクラブが、「会員の高齢化」、「会員の減少」について</a:t>
            </a:r>
            <a:r>
              <a:rPr kumimoji="1" lang="ja-JP" altLang="en-US" dirty="0" err="1"/>
              <a:t>が</a:t>
            </a:r>
            <a:r>
              <a:rPr kumimoji="1" lang="ja-JP" altLang="en-US" dirty="0"/>
              <a:t>課題とを挙げられています。</a:t>
            </a:r>
            <a:endParaRPr kumimoji="1" lang="en-US" altLang="ja-JP" dirty="0"/>
          </a:p>
          <a:p>
            <a:r>
              <a:rPr kumimoji="1" lang="ja-JP" altLang="en-US" dirty="0"/>
              <a:t>会員候補者の不在についても、地区内の３分の</a:t>
            </a:r>
            <a:r>
              <a:rPr kumimoji="1" lang="en-US" altLang="ja-JP" dirty="0"/>
              <a:t>1</a:t>
            </a:r>
            <a:r>
              <a:rPr kumimoji="1" lang="ja-JP" altLang="en-US" dirty="0"/>
              <a:t>が課題ととらえ</a:t>
            </a:r>
            <a:endParaRPr kumimoji="1" lang="en-US" altLang="ja-JP" dirty="0"/>
          </a:p>
          <a:p>
            <a:r>
              <a:rPr kumimoji="1" lang="ja-JP" altLang="en-US" dirty="0"/>
              <a:t>例会出席率低下、会員間の意識の違いが、</a:t>
            </a:r>
            <a:r>
              <a:rPr kumimoji="1" lang="en-US" altLang="ja-JP" dirty="0"/>
              <a:t>5</a:t>
            </a:r>
            <a:r>
              <a:rPr kumimoji="1" lang="ja-JP" altLang="en-US" dirty="0"/>
              <a:t>分の</a:t>
            </a:r>
            <a:r>
              <a:rPr kumimoji="1" lang="en-US" altLang="ja-JP" dirty="0"/>
              <a:t>1</a:t>
            </a:r>
          </a:p>
          <a:p>
            <a:endParaRPr kumimoji="1" lang="en-US" altLang="ja-JP" dirty="0"/>
          </a:p>
          <a:p>
            <a:r>
              <a:rPr kumimoji="1" lang="ja-JP" altLang="en-US" dirty="0"/>
              <a:t>以下、若い会員未入会、女性会員未入会の順となっています。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5</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設問</a:t>
            </a:r>
            <a:r>
              <a:rPr lang="ja-JP" altLang="en-US" sz="1200" dirty="0"/>
              <a:t>②過去１０年間での退会者の退会理由は何ですか？（複数回答可）</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過去１０年間での退会者の退会理由については、</a:t>
            </a:r>
            <a:endParaRPr kumimoji="1" lang="en-US" altLang="ja-JP" dirty="0"/>
          </a:p>
          <a:p>
            <a:r>
              <a:rPr kumimoji="1" lang="ja-JP" altLang="en-US" dirty="0"/>
              <a:t>昨年と傾向に変化はありません。会員の高齢化による理由が１５ポイント低下したものの</a:t>
            </a:r>
            <a:endParaRPr kumimoji="1" lang="en-US" altLang="ja-JP" dirty="0"/>
          </a:p>
          <a:p>
            <a:r>
              <a:rPr kumimoji="1" lang="ja-JP" altLang="en-US" dirty="0"/>
              <a:t>全体の６割以上が、健康上、逝去といった会員の高齢化による事を退会理由に挙げています。</a:t>
            </a:r>
            <a:endParaRPr kumimoji="1" lang="en-US" altLang="ja-JP" dirty="0"/>
          </a:p>
          <a:p>
            <a:endParaRPr kumimoji="1" lang="en-US" altLang="ja-JP" dirty="0"/>
          </a:p>
          <a:p>
            <a:r>
              <a:rPr kumimoji="1" lang="ja-JP" altLang="en-US" dirty="0"/>
              <a:t>その他の上「会費が高い」という声は５ポイント低下していますが、経済的理由によるものか、地域の特性に因るものなのかは不明です。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6</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14</a:t>
            </a:r>
            <a:r>
              <a:rPr kumimoji="1" lang="ja-JP" altLang="en-US" dirty="0"/>
              <a:t>：</a:t>
            </a:r>
            <a:r>
              <a:rPr kumimoji="1" lang="en-US" altLang="ja-JP" dirty="0"/>
              <a:t>28-14</a:t>
            </a:r>
            <a:r>
              <a:rPr kumimoji="1" lang="ja-JP" altLang="en-US" dirty="0"/>
              <a:t>：</a:t>
            </a:r>
            <a:r>
              <a:rPr kumimoji="1" lang="en-US" altLang="ja-JP" dirty="0"/>
              <a:t>29</a:t>
            </a:r>
            <a:r>
              <a:rPr kumimoji="1" lang="ja-JP" altLang="en-US" dirty="0"/>
              <a:t>）</a:t>
            </a:r>
            <a:endParaRPr kumimoji="1" lang="en-US" altLang="ja-JP" dirty="0"/>
          </a:p>
          <a:p>
            <a:r>
              <a:rPr kumimoji="1" lang="ja-JP" altLang="en-US" dirty="0"/>
              <a:t>続いて設問３</a:t>
            </a:r>
            <a:endParaRPr kumimoji="1" lang="en-US" altLang="ja-JP" dirty="0"/>
          </a:p>
          <a:p>
            <a:r>
              <a:rPr kumimoji="1" lang="ja-JP" altLang="en-US" dirty="0"/>
              <a:t>この項目は、退会率が高い　会員歴の浅い会員に対し、クラブがどのような行動を行えるかの事例を挙げています。</a:t>
            </a:r>
            <a:endParaRPr kumimoji="1" lang="en-US" altLang="ja-JP" dirty="0"/>
          </a:p>
          <a:p>
            <a:endParaRPr kumimoji="1" lang="en-US" altLang="ja-JP" dirty="0"/>
          </a:p>
          <a:p>
            <a:r>
              <a:rPr kumimoji="1" lang="ja-JP" altLang="en-US" dirty="0"/>
              <a:t>設問については、ｍｙロータリーの中にあった設問で、誘導している様な感想を得ますが、いいことが書いてあるのでご紹介させてください。</a:t>
            </a:r>
            <a:endParaRPr kumimoji="1" lang="en-US" altLang="ja-JP" dirty="0"/>
          </a:p>
          <a:p>
            <a:r>
              <a:rPr kumimoji="1" lang="ja-JP" altLang="en-US" dirty="0"/>
              <a:t>～読み上げる～</a:t>
            </a:r>
            <a:endParaRPr kumimoji="1" lang="en-US" altLang="ja-JP" dirty="0"/>
          </a:p>
          <a:p>
            <a:endParaRPr kumimoji="1" lang="en-US" altLang="ja-JP" dirty="0"/>
          </a:p>
          <a:p>
            <a:r>
              <a:rPr kumimoji="1" lang="ja-JP" altLang="en-US" dirty="0"/>
              <a:t>メンターについて</a:t>
            </a:r>
            <a:endParaRPr kumimoji="1" lang="en-US" altLang="ja-JP" dirty="0"/>
          </a:p>
          <a:p>
            <a:r>
              <a:rPr kumimoji="1" lang="ja-JP" altLang="en-US" sz="1200" b="0" i="0" kern="1200" dirty="0">
                <a:solidFill>
                  <a:schemeClr val="tx1"/>
                </a:solidFill>
                <a:latin typeface="+mn-lt"/>
                <a:ea typeface="+mn-ea"/>
                <a:cs typeface="+mn-cs"/>
              </a:rPr>
              <a:t>日本では「メンタリング」という言葉に聞き慣れない人も多いことでしょう。これは、「メンター」と呼ばれる経験豊かな年長者が、対話や助言を通じて経験の浅い人や若者の人材育成を行うことを指し、アメリカでも比較的最近に使われるようになった言葉です。</a:t>
            </a:r>
            <a:endParaRPr kumimoji="1" lang="en-US" altLang="ja-JP" sz="1200" b="0" i="0" kern="1200" dirty="0">
              <a:solidFill>
                <a:schemeClr val="tx1"/>
              </a:solidFill>
              <a:latin typeface="+mn-lt"/>
              <a:ea typeface="+mn-ea"/>
              <a:cs typeface="+mn-cs"/>
            </a:endParaRPr>
          </a:p>
          <a:p>
            <a:r>
              <a:rPr kumimoji="1" lang="ja-JP" altLang="en-US" sz="1200" b="0" i="0" kern="1200" dirty="0">
                <a:solidFill>
                  <a:schemeClr val="tx1"/>
                </a:solidFill>
                <a:latin typeface="+mn-lt"/>
                <a:ea typeface="+mn-ea"/>
                <a:cs typeface="+mn-cs"/>
              </a:rPr>
              <a:t>例会時の「テーブルマスター」「テーブルパパ」と呼ばれる制度を、新入会員や入会間もないメンバーに専用に着ける制度と考えれば、ご理解いただけると考えます。</a:t>
            </a:r>
            <a:endParaRPr kumimoji="1" lang="en-US" altLang="ja-JP" sz="1200" b="0" i="0" kern="1200" dirty="0">
              <a:solidFill>
                <a:schemeClr val="tx1"/>
              </a:solidFill>
              <a:latin typeface="+mn-lt"/>
              <a:ea typeface="+mn-ea"/>
              <a:cs typeface="+mn-cs"/>
            </a:endParaRPr>
          </a:p>
          <a:p>
            <a:r>
              <a:rPr kumimoji="1" lang="ja-JP" altLang="en-US" sz="1200" b="0" i="0" kern="1200" dirty="0">
                <a:solidFill>
                  <a:schemeClr val="tx1"/>
                </a:solidFill>
                <a:latin typeface="+mn-lt"/>
                <a:ea typeface="+mn-ea"/>
                <a:cs typeface="+mn-cs"/>
              </a:rPr>
              <a:t>メンターは「紹介者」という儀礼的な立場にとどまらず、メンタルに踏み込んで相談を受け、問題を共に解決する任を負うことになっています。</a:t>
            </a:r>
            <a:endParaRPr kumimoji="1" lang="ja-JP" altLang="en-US" dirty="0"/>
          </a:p>
          <a:p>
            <a:endParaRPr kumimoji="1" lang="en-US" altLang="ja-JP" dirty="0"/>
          </a:p>
          <a:p>
            <a:r>
              <a:rPr kumimoji="1" lang="ja-JP" altLang="en-US" dirty="0"/>
              <a:t>以下、メンターを取り入れているクラブ</a:t>
            </a:r>
            <a:endParaRPr kumimoji="1" lang="en-US" altLang="ja-JP" dirty="0"/>
          </a:p>
          <a:p>
            <a:r>
              <a:rPr kumimoji="1" lang="ja-JP" altLang="en-US" sz="1200" b="0" i="0" u="none" strike="noStrike" kern="1200" dirty="0">
                <a:solidFill>
                  <a:schemeClr val="tx1"/>
                </a:solidFill>
                <a:effectLst/>
                <a:latin typeface="+mn-lt"/>
                <a:ea typeface="+mn-ea"/>
                <a:cs typeface="+mn-cs"/>
              </a:rPr>
              <a:t>京都山城</a:t>
            </a:r>
            <a:r>
              <a:rPr lang="en-US" altLang="ja-JP" dirty="0"/>
              <a:t>	</a:t>
            </a:r>
            <a:r>
              <a:rPr kumimoji="1" lang="ja-JP" altLang="en-US" sz="1200" b="0" i="0" u="none" strike="noStrike" kern="1200" dirty="0">
                <a:solidFill>
                  <a:schemeClr val="tx1"/>
                </a:solidFill>
                <a:effectLst/>
                <a:latin typeface="+mn-lt"/>
                <a:ea typeface="+mn-ea"/>
                <a:cs typeface="+mn-cs"/>
              </a:rPr>
              <a:t>〇</a:t>
            </a:r>
            <a:r>
              <a:rPr lang="ja-JP" altLang="en-US" dirty="0"/>
              <a:t> </a:t>
            </a:r>
            <a:r>
              <a:rPr kumimoji="1" lang="ja-JP" altLang="en-US" sz="1200" b="0" i="0" u="none" strike="noStrike" kern="1200" dirty="0">
                <a:solidFill>
                  <a:schemeClr val="tx1"/>
                </a:solidFill>
                <a:effectLst/>
                <a:latin typeface="+mn-lt"/>
                <a:ea typeface="+mn-ea"/>
                <a:cs typeface="+mn-cs"/>
              </a:rPr>
              <a:t>　</a:t>
            </a:r>
            <a:r>
              <a:rPr lang="ja-JP" altLang="en-US"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藤本　卓司</a:t>
            </a:r>
            <a:endParaRPr kumimoji="1" lang="en-US" altLang="ja-JP" sz="1200" b="0" i="0" u="none" strike="noStrike" kern="1200" dirty="0">
              <a:solidFill>
                <a:schemeClr val="tx1"/>
              </a:solidFill>
              <a:effectLst/>
              <a:latin typeface="+mn-lt"/>
              <a:ea typeface="+mn-ea"/>
              <a:cs typeface="+mn-cs"/>
            </a:endParaRPr>
          </a:p>
          <a:p>
            <a:r>
              <a:rPr kumimoji="1" lang="ja-JP" altLang="en-US" sz="1200" b="0" i="0" u="none" strike="noStrike" kern="1200" dirty="0">
                <a:solidFill>
                  <a:schemeClr val="tx1"/>
                </a:solidFill>
                <a:effectLst/>
                <a:latin typeface="+mn-lt"/>
                <a:ea typeface="+mn-ea"/>
                <a:cs typeface="+mn-cs"/>
              </a:rPr>
              <a:t>奈良大宮</a:t>
            </a:r>
            <a:r>
              <a:rPr lang="en-US" altLang="ja-JP" dirty="0"/>
              <a:t>	</a:t>
            </a:r>
            <a:r>
              <a:rPr kumimoji="1" lang="ja-JP" altLang="en-US" sz="1200" b="0" i="0" u="none" strike="noStrike" kern="1200" dirty="0">
                <a:solidFill>
                  <a:schemeClr val="tx1"/>
                </a:solidFill>
                <a:effectLst/>
                <a:latin typeface="+mn-lt"/>
                <a:ea typeface="+mn-ea"/>
                <a:cs typeface="+mn-cs"/>
              </a:rPr>
              <a:t>〇</a:t>
            </a:r>
            <a:r>
              <a:rPr lang="ja-JP" altLang="en-US" dirty="0"/>
              <a:t> </a:t>
            </a:r>
            <a:r>
              <a:rPr kumimoji="1" lang="ja-JP" altLang="en-US" sz="1200" b="0" i="0" u="none" strike="noStrike" kern="1200" dirty="0">
                <a:solidFill>
                  <a:schemeClr val="tx1"/>
                </a:solidFill>
                <a:effectLst/>
                <a:latin typeface="+mn-lt"/>
                <a:ea typeface="+mn-ea"/>
                <a:cs typeface="+mn-cs"/>
              </a:rPr>
              <a:t>　</a:t>
            </a:r>
            <a:r>
              <a:rPr lang="ja-JP" altLang="en-US"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増井　義久</a:t>
            </a:r>
            <a:r>
              <a:rPr lang="ja-JP" altLang="en-US" dirty="0"/>
              <a:t>、</a:t>
            </a:r>
            <a:r>
              <a:rPr kumimoji="1" lang="ja-JP" altLang="en-US" sz="1200" b="0" i="0" u="none" strike="noStrike" kern="1200" dirty="0">
                <a:solidFill>
                  <a:schemeClr val="tx1"/>
                </a:solidFill>
                <a:effectLst/>
                <a:latin typeface="+mn-lt"/>
                <a:ea typeface="+mn-ea"/>
                <a:cs typeface="+mn-cs"/>
              </a:rPr>
              <a:t>本年度増強委員長</a:t>
            </a:r>
            <a:r>
              <a:rPr lang="ja-JP" altLang="en-US" dirty="0"/>
              <a:t> </a:t>
            </a:r>
            <a:r>
              <a:rPr kumimoji="1" lang="ja-JP" altLang="en-US" sz="1200" b="0" i="0" u="none" strike="noStrike" kern="1200" dirty="0">
                <a:solidFill>
                  <a:schemeClr val="tx1"/>
                </a:solidFill>
                <a:effectLst/>
                <a:latin typeface="+mn-lt"/>
                <a:ea typeface="+mn-ea"/>
                <a:cs typeface="+mn-cs"/>
              </a:rPr>
              <a:t>山口　尚紀</a:t>
            </a:r>
            <a:r>
              <a:rPr lang="ja-JP" altLang="en-US" dirty="0"/>
              <a:t>、</a:t>
            </a:r>
            <a:r>
              <a:rPr kumimoji="1" lang="ja-JP" altLang="en-US" sz="1200" b="0" i="0" u="none" strike="noStrike" kern="1200" dirty="0">
                <a:solidFill>
                  <a:schemeClr val="tx1"/>
                </a:solidFill>
                <a:effectLst/>
                <a:latin typeface="+mn-lt"/>
                <a:ea typeface="+mn-ea"/>
                <a:cs typeface="+mn-cs"/>
              </a:rPr>
              <a:t>次年度増強委員長</a:t>
            </a:r>
            <a:r>
              <a:rPr lang="ja-JP" altLang="en-US" dirty="0"/>
              <a:t> </a:t>
            </a:r>
            <a:r>
              <a:rPr kumimoji="1" lang="ja-JP" altLang="en-US" sz="1200" b="0" i="0" u="none" strike="noStrike" kern="1200" dirty="0">
                <a:solidFill>
                  <a:schemeClr val="tx1"/>
                </a:solidFill>
                <a:effectLst/>
                <a:latin typeface="+mn-lt"/>
                <a:ea typeface="+mn-ea"/>
                <a:cs typeface="+mn-cs"/>
              </a:rPr>
              <a:t>清岡　義教</a:t>
            </a:r>
            <a:r>
              <a:rPr lang="ja-JP" altLang="en-US" dirty="0"/>
              <a:t>、</a:t>
            </a:r>
            <a:r>
              <a:rPr kumimoji="1" lang="ja-JP" altLang="en-US" sz="1200" b="0" i="0" u="none" strike="noStrike" kern="1200" dirty="0">
                <a:solidFill>
                  <a:schemeClr val="tx1"/>
                </a:solidFill>
                <a:effectLst/>
                <a:latin typeface="+mn-lt"/>
                <a:ea typeface="+mn-ea"/>
                <a:cs typeface="+mn-cs"/>
              </a:rPr>
              <a:t>次年度幹事</a:t>
            </a:r>
            <a:r>
              <a:rPr lang="ja-JP" altLang="en-US" dirty="0"/>
              <a:t> </a:t>
            </a:r>
            <a:r>
              <a:rPr kumimoji="1" lang="ja-JP" altLang="en-US" sz="1200" b="0" i="0" u="none" strike="noStrike" kern="1200" dirty="0">
                <a:solidFill>
                  <a:schemeClr val="tx1"/>
                </a:solidFill>
                <a:effectLst/>
                <a:latin typeface="+mn-lt"/>
                <a:ea typeface="+mn-ea"/>
                <a:cs typeface="+mn-cs"/>
              </a:rPr>
              <a:t>倉田　智史</a:t>
            </a:r>
            <a:r>
              <a:rPr lang="ja-JP" altLang="en-US" dirty="0"/>
              <a:t> </a:t>
            </a: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n-lt"/>
                <a:ea typeface="+mn-ea"/>
                <a:cs typeface="+mn-cs"/>
              </a:rPr>
              <a:t>大和高田</a:t>
            </a:r>
            <a:r>
              <a:rPr lang="en-US" altLang="ja-JP" dirty="0"/>
              <a:t>	</a:t>
            </a:r>
            <a:r>
              <a:rPr kumimoji="1" lang="ja-JP" altLang="en-US" sz="1200" b="0" i="0" u="none" strike="noStrike" kern="1200" dirty="0">
                <a:solidFill>
                  <a:schemeClr val="tx1"/>
                </a:solidFill>
                <a:effectLst/>
                <a:latin typeface="+mn-lt"/>
                <a:ea typeface="+mn-ea"/>
                <a:cs typeface="+mn-cs"/>
              </a:rPr>
              <a:t>〇</a:t>
            </a:r>
            <a:r>
              <a:rPr lang="ja-JP" altLang="en-US" dirty="0"/>
              <a:t> </a:t>
            </a:r>
            <a:r>
              <a:rPr kumimoji="1" lang="ja-JP" altLang="en-US" sz="1200" b="0" i="0" u="none" strike="noStrike" kern="1200" dirty="0">
                <a:solidFill>
                  <a:schemeClr val="tx1"/>
                </a:solidFill>
                <a:effectLst/>
                <a:latin typeface="+mn-lt"/>
                <a:ea typeface="+mn-ea"/>
                <a:cs typeface="+mn-cs"/>
              </a:rPr>
              <a:t>　</a:t>
            </a:r>
            <a:r>
              <a:rPr lang="ja-JP" altLang="en-US"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中堀　克己</a:t>
            </a:r>
            <a:r>
              <a:rPr lang="ja-JP" altLang="en-US" dirty="0"/>
              <a:t> </a:t>
            </a:r>
            <a:r>
              <a:rPr kumimoji="1" lang="ja-JP" altLang="en-US" sz="1200" b="0" i="0" u="none" strike="noStrike" kern="1200" dirty="0">
                <a:solidFill>
                  <a:schemeClr val="tx1"/>
                </a:solidFill>
                <a:effectLst/>
                <a:latin typeface="+mn-lt"/>
                <a:ea typeface="+mn-ea"/>
                <a:cs typeface="+mn-cs"/>
              </a:rPr>
              <a:t>次年度増強委員長</a:t>
            </a:r>
            <a:r>
              <a:rPr lang="ja-JP" altLang="en-US" dirty="0"/>
              <a:t> </a:t>
            </a:r>
            <a:r>
              <a:rPr kumimoji="1" lang="ja-JP" altLang="en-US" sz="1200" b="0" i="0" u="none" strike="noStrike" kern="1200" dirty="0">
                <a:solidFill>
                  <a:schemeClr val="tx1"/>
                </a:solidFill>
                <a:effectLst/>
                <a:latin typeface="+mn-lt"/>
                <a:ea typeface="+mn-ea"/>
                <a:cs typeface="+mn-cs"/>
              </a:rPr>
              <a:t>吉村　定義</a:t>
            </a:r>
            <a:endParaRPr kumimoji="1" lang="en-US" altLang="ja-JP"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京都田辺</a:t>
            </a:r>
            <a:r>
              <a:rPr kumimoji="1" lang="en-US" altLang="ja-JP" dirty="0"/>
              <a:t>	</a:t>
            </a:r>
            <a:r>
              <a:rPr kumimoji="1" lang="ja-JP" altLang="en-US" sz="1200" b="0" i="0" u="none" strike="noStrike" kern="1200" dirty="0">
                <a:solidFill>
                  <a:schemeClr val="tx1"/>
                </a:solidFill>
                <a:effectLst/>
                <a:latin typeface="+mn-lt"/>
                <a:ea typeface="+mn-ea"/>
                <a:cs typeface="+mn-cs"/>
              </a:rPr>
              <a:t>〇</a:t>
            </a:r>
            <a:r>
              <a:rPr lang="ja-JP" altLang="en-US" dirty="0"/>
              <a:t> </a:t>
            </a:r>
            <a:r>
              <a:rPr kumimoji="1" lang="ja-JP" altLang="en-US" sz="1200" b="0" i="0" u="none" strike="noStrike" kern="1200" dirty="0">
                <a:solidFill>
                  <a:schemeClr val="tx1"/>
                </a:solidFill>
                <a:effectLst/>
                <a:latin typeface="+mn-lt"/>
                <a:ea typeface="+mn-ea"/>
                <a:cs typeface="+mn-cs"/>
              </a:rPr>
              <a:t>　</a:t>
            </a:r>
            <a:r>
              <a:rPr lang="ja-JP" altLang="en-US"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細川　治</a:t>
            </a:r>
            <a:r>
              <a:rPr lang="ja-JP" altLang="en-US" dirty="0"/>
              <a:t> </a:t>
            </a:r>
            <a:r>
              <a:rPr kumimoji="1" lang="ja-JP" altLang="en-US" sz="1200" b="0" i="0" u="none" strike="noStrike" kern="1200" dirty="0">
                <a:solidFill>
                  <a:schemeClr val="tx1"/>
                </a:solidFill>
                <a:effectLst/>
                <a:latin typeface="+mn-lt"/>
                <a:ea typeface="+mn-ea"/>
                <a:cs typeface="+mn-cs"/>
              </a:rPr>
              <a:t>本年度会員増強委員長又は次年度増強委員長</a:t>
            </a:r>
            <a:r>
              <a:rPr lang="ja-JP" altLang="en-US" dirty="0"/>
              <a:t> </a:t>
            </a:r>
            <a:r>
              <a:rPr kumimoji="1" lang="ja-JP" altLang="en-US" sz="1200" b="0" i="0" u="none" strike="noStrike" kern="1200" dirty="0">
                <a:solidFill>
                  <a:schemeClr val="tx1"/>
                </a:solidFill>
                <a:effectLst/>
                <a:latin typeface="+mn-lt"/>
                <a:ea typeface="+mn-ea"/>
                <a:cs typeface="+mn-cs"/>
              </a:rPr>
              <a:t>島本　英樹</a:t>
            </a:r>
            <a:r>
              <a:rPr lang="ja-JP" altLang="en-US" dirty="0"/>
              <a:t> </a:t>
            </a:r>
            <a:endParaRPr kumimoji="1" lang="ja-JP" altLang="en-US" dirty="0"/>
          </a:p>
          <a:p>
            <a:r>
              <a:rPr kumimoji="1" lang="ja-JP" altLang="en-US" dirty="0"/>
              <a:t>福井</a:t>
            </a:r>
            <a:r>
              <a:rPr kumimoji="1" lang="en-US" altLang="ja-JP" dirty="0"/>
              <a:t>	</a:t>
            </a:r>
            <a:r>
              <a:rPr kumimoji="1" lang="zh-TW" altLang="en-US" sz="1200" b="0" i="0" u="none" strike="noStrike" kern="1200" dirty="0">
                <a:solidFill>
                  <a:schemeClr val="tx1"/>
                </a:solidFill>
                <a:effectLst/>
                <a:latin typeface="+mn-lt"/>
                <a:ea typeface="+mn-ea"/>
                <a:cs typeface="+mn-cs"/>
              </a:rPr>
              <a:t>本年度会員増強委員長</a:t>
            </a:r>
            <a:r>
              <a:rPr lang="zh-TW" altLang="en-US" dirty="0"/>
              <a:t> </a:t>
            </a:r>
            <a:r>
              <a:rPr kumimoji="1" lang="zh-TW" altLang="en-US" sz="1200" b="0" i="0" u="none" strike="noStrike" kern="1200" dirty="0">
                <a:solidFill>
                  <a:schemeClr val="tx1"/>
                </a:solidFill>
                <a:effectLst/>
                <a:latin typeface="+mn-lt"/>
                <a:ea typeface="+mn-ea"/>
                <a:cs typeface="+mn-cs"/>
              </a:rPr>
              <a:t>増田　喜一郎</a:t>
            </a:r>
            <a:r>
              <a:rPr lang="zh-TW" altLang="en-US" dirty="0"/>
              <a:t> </a:t>
            </a:r>
            <a:r>
              <a:rPr kumimoji="1" lang="zh-TW" altLang="en-US" sz="1200" b="0" i="0" u="none" strike="noStrike" kern="1200" dirty="0">
                <a:solidFill>
                  <a:schemeClr val="tx1"/>
                </a:solidFill>
                <a:effectLst/>
                <a:latin typeface="+mn-lt"/>
                <a:ea typeface="+mn-ea"/>
                <a:cs typeface="+mn-cs"/>
              </a:rPr>
              <a:t>次年度会員増強委員長</a:t>
            </a:r>
            <a:r>
              <a:rPr lang="zh-TW" altLang="en-US" dirty="0"/>
              <a:t> </a:t>
            </a:r>
            <a:r>
              <a:rPr kumimoji="1" lang="zh-TW" altLang="en-US" sz="1200" b="0" i="0" u="none" strike="noStrike" kern="1200" dirty="0">
                <a:solidFill>
                  <a:schemeClr val="tx1"/>
                </a:solidFill>
                <a:effectLst/>
                <a:latin typeface="+mn-lt"/>
                <a:ea typeface="+mn-ea"/>
                <a:cs typeface="+mn-cs"/>
              </a:rPr>
              <a:t>豊島　雅之</a:t>
            </a:r>
            <a:r>
              <a:rPr lang="zh-TW" altLang="en-US" dirty="0"/>
              <a:t> </a:t>
            </a:r>
            <a:endParaRPr kumimoji="1" lang="ja-JP" altLang="en-US" dirty="0"/>
          </a:p>
          <a:p>
            <a:r>
              <a:rPr kumimoji="1" lang="ja-JP" altLang="en-US" dirty="0"/>
              <a:t>福井北</a:t>
            </a:r>
            <a:r>
              <a:rPr kumimoji="1" lang="en-US" altLang="ja-JP"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大脇　豊</a:t>
            </a:r>
            <a:r>
              <a:rPr lang="en-US" altLang="ja-JP" dirty="0"/>
              <a:t>	</a:t>
            </a:r>
            <a:r>
              <a:rPr kumimoji="1" lang="ja-JP" altLang="en-US" sz="1200" b="0" i="0" u="none" strike="noStrike" kern="1200" dirty="0">
                <a:solidFill>
                  <a:schemeClr val="tx1"/>
                </a:solidFill>
                <a:effectLst/>
                <a:latin typeface="+mn-lt"/>
                <a:ea typeface="+mn-ea"/>
                <a:cs typeface="+mn-cs"/>
              </a:rPr>
              <a:t>本年度会員増強委員長又は次年度増強委員長</a:t>
            </a:r>
            <a:r>
              <a:rPr lang="ja-JP" altLang="en-US" dirty="0"/>
              <a:t> </a:t>
            </a:r>
            <a:r>
              <a:rPr kumimoji="1" lang="ja-JP" altLang="en-US" sz="1200" b="0" i="0" u="none" strike="noStrike" kern="1200" dirty="0">
                <a:solidFill>
                  <a:schemeClr val="tx1"/>
                </a:solidFill>
                <a:effectLst/>
                <a:latin typeface="+mn-lt"/>
                <a:ea typeface="+mn-ea"/>
                <a:cs typeface="+mn-cs"/>
              </a:rPr>
              <a:t>大谷　佳史</a:t>
            </a:r>
            <a:r>
              <a:rPr lang="ja-JP" altLang="en-US" dirty="0"/>
              <a:t> </a:t>
            </a: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桜井</a:t>
            </a:r>
          </a:p>
          <a:p>
            <a:r>
              <a:rPr kumimoji="1" lang="ja-JP" altLang="en-US" dirty="0"/>
              <a:t>敦賀</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福井あじさい</a:t>
            </a:r>
          </a:p>
          <a:p>
            <a:endParaRPr kumimoji="1" lang="en-US" altLang="ja-JP" dirty="0"/>
          </a:p>
          <a:p>
            <a:r>
              <a:rPr kumimoji="1" lang="ja-JP" altLang="en-US" dirty="0"/>
              <a:t>つづいて、１－２年の会員にもメンターをつけているクラブを代表して</a:t>
            </a:r>
            <a:endParaRPr kumimoji="1" lang="en-US" altLang="ja-JP" dirty="0"/>
          </a:p>
          <a:p>
            <a:r>
              <a:rPr kumimoji="1" lang="ja-JP" altLang="en-US" sz="1200" b="0" i="0" u="none" strike="noStrike" kern="1200" dirty="0">
                <a:solidFill>
                  <a:schemeClr val="tx1"/>
                </a:solidFill>
                <a:effectLst/>
                <a:latin typeface="+mn-lt"/>
                <a:ea typeface="+mn-ea"/>
                <a:cs typeface="+mn-cs"/>
              </a:rPr>
              <a:t>京都洛東</a:t>
            </a:r>
            <a:r>
              <a:rPr lang="ja-JP" altLang="en-US" dirty="0"/>
              <a:t> </a:t>
            </a:r>
            <a:r>
              <a:rPr kumimoji="1" lang="ja-JP" altLang="en-US" sz="1200" b="0" i="0" u="none" strike="noStrike" kern="1200" dirty="0">
                <a:solidFill>
                  <a:schemeClr val="tx1"/>
                </a:solidFill>
                <a:effectLst/>
                <a:latin typeface="+mn-lt"/>
                <a:ea typeface="+mn-ea"/>
                <a:cs typeface="+mn-cs"/>
              </a:rPr>
              <a:t>　</a:t>
            </a:r>
            <a:r>
              <a:rPr lang="ja-JP" altLang="en-US" dirty="0"/>
              <a:t> </a:t>
            </a:r>
            <a:r>
              <a:rPr kumimoji="1" lang="ja-JP" altLang="en-US" sz="1200" b="0" i="0" u="none" strike="noStrike" kern="1200" dirty="0">
                <a:solidFill>
                  <a:schemeClr val="tx1"/>
                </a:solidFill>
                <a:effectLst/>
                <a:latin typeface="+mn-lt"/>
                <a:ea typeface="+mn-ea"/>
                <a:cs typeface="+mn-cs"/>
              </a:rPr>
              <a:t>〇</a:t>
            </a:r>
            <a:r>
              <a:rPr lang="ja-JP" altLang="en-US" dirty="0"/>
              <a:t> </a:t>
            </a:r>
            <a:r>
              <a:rPr kumimoji="1" lang="ja-JP" altLang="en-US" sz="1200" b="0" i="0" u="none" strike="noStrike" kern="1200" dirty="0">
                <a:solidFill>
                  <a:schemeClr val="tx1"/>
                </a:solidFill>
                <a:effectLst/>
                <a:latin typeface="+mn-lt"/>
                <a:ea typeface="+mn-ea"/>
                <a:cs typeface="+mn-cs"/>
              </a:rPr>
              <a:t>会長エレクト</a:t>
            </a:r>
            <a:r>
              <a:rPr lang="ja-JP" altLang="en-US" dirty="0"/>
              <a:t> </a:t>
            </a:r>
            <a:r>
              <a:rPr kumimoji="1" lang="ja-JP" altLang="en-US" sz="1200" b="0" i="0" u="none" strike="noStrike" kern="1200" dirty="0">
                <a:solidFill>
                  <a:schemeClr val="tx1"/>
                </a:solidFill>
                <a:effectLst/>
                <a:latin typeface="+mn-lt"/>
                <a:ea typeface="+mn-ea"/>
                <a:cs typeface="+mn-cs"/>
              </a:rPr>
              <a:t>高畠　保</a:t>
            </a:r>
            <a:r>
              <a:rPr lang="ja-JP" altLang="en-US" dirty="0"/>
              <a:t> 　</a:t>
            </a:r>
            <a:r>
              <a:rPr kumimoji="1" lang="ja-JP" altLang="en-US" sz="1200" b="0" i="0" u="none" strike="noStrike" kern="1200" dirty="0">
                <a:solidFill>
                  <a:schemeClr val="tx1"/>
                </a:solidFill>
                <a:effectLst/>
                <a:latin typeface="+mn-lt"/>
                <a:ea typeface="+mn-ea"/>
                <a:cs typeface="+mn-cs"/>
              </a:rPr>
              <a:t>本年度会員増強委員長又は次年度増強委員長</a:t>
            </a:r>
            <a:r>
              <a:rPr lang="ja-JP" altLang="en-US" dirty="0"/>
              <a:t> </a:t>
            </a:r>
            <a:r>
              <a:rPr kumimoji="1" lang="ja-JP" altLang="en-US" sz="1200" b="0" i="0" u="none" strike="noStrike" kern="1200" dirty="0">
                <a:solidFill>
                  <a:schemeClr val="tx1"/>
                </a:solidFill>
                <a:effectLst/>
                <a:latin typeface="+mn-lt"/>
                <a:ea typeface="+mn-ea"/>
                <a:cs typeface="+mn-cs"/>
              </a:rPr>
              <a:t>稲川　昌実</a:t>
            </a:r>
            <a:r>
              <a:rPr lang="ja-JP" altLang="en-US" dirty="0"/>
              <a:t> </a:t>
            </a:r>
            <a:endParaRPr kumimoji="1" lang="en-US" altLang="ja-JP" dirty="0"/>
          </a:p>
          <a:p>
            <a:endParaRPr kumimoji="1" lang="en-US" altLang="ja-JP" dirty="0"/>
          </a:p>
          <a:p>
            <a:r>
              <a:rPr kumimoji="1" lang="ja-JP" altLang="en-US" dirty="0"/>
              <a:t>では、もう少しメンターについてご存知いただくために、いきなりですが、うってつけの方に解説をしていただきます。</a:t>
            </a:r>
            <a:endParaRPr kumimoji="1" lang="en-US" altLang="ja-JP" dirty="0"/>
          </a:p>
          <a:p>
            <a:r>
              <a:rPr kumimoji="1" lang="ja-JP" altLang="en-US" dirty="0"/>
              <a:t>去る</a:t>
            </a:r>
            <a:r>
              <a:rPr kumimoji="1" lang="en-US" altLang="ja-JP" dirty="0"/>
              <a:t>2</a:t>
            </a:r>
            <a:r>
              <a:rPr kumimoji="1" lang="ja-JP" altLang="en-US" dirty="0"/>
              <a:t>月</a:t>
            </a:r>
            <a:r>
              <a:rPr kumimoji="1" lang="en-US" altLang="ja-JP" dirty="0"/>
              <a:t>27</a:t>
            </a:r>
            <a:r>
              <a:rPr kumimoji="1" lang="ja-JP" altLang="en-US" dirty="0"/>
              <a:t>日、「社内メンターコーチの導入と育成セミナー」を主宰開催された</a:t>
            </a:r>
            <a:endParaRPr kumimoji="1" lang="en-US" altLang="ja-JP" dirty="0"/>
          </a:p>
          <a:p>
            <a:r>
              <a:rPr kumimoji="1" lang="ja-JP" altLang="en-US" dirty="0"/>
              <a:t>福井東</a:t>
            </a:r>
            <a:r>
              <a:rPr kumimoji="1" lang="en-US" altLang="ja-JP" dirty="0"/>
              <a:t>RC</a:t>
            </a:r>
            <a:r>
              <a:rPr kumimoji="1" lang="ja-JP" altLang="en-US" dirty="0"/>
              <a:t>所属の</a:t>
            </a:r>
            <a:r>
              <a:rPr kumimoji="1" lang="ja-JP" altLang="en-US" sz="1200" b="0" i="0" u="none" strike="noStrike" kern="1200" dirty="0">
                <a:solidFill>
                  <a:schemeClr val="tx1"/>
                </a:solidFill>
                <a:effectLst/>
                <a:latin typeface="+mn-lt"/>
                <a:ea typeface="+mn-ea"/>
                <a:cs typeface="+mn-cs"/>
              </a:rPr>
              <a:t>山内 喜代美</a:t>
            </a:r>
            <a:r>
              <a:rPr lang="ja-JP" altLang="en-US" dirty="0"/>
              <a:t> さん、講師料はお支払いできませんし、いきなりですが「メンターについての判りやすいご解説をお願いします。</a:t>
            </a:r>
            <a:endParaRPr kumimoji="1" lang="en-US" altLang="ja-JP"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7</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設問④、設問⑤について、記載者の視点に因るところが多いと思いますが、</a:t>
            </a:r>
            <a:endParaRPr kumimoji="1" lang="en-US" altLang="ja-JP" dirty="0"/>
          </a:p>
          <a:p>
            <a:r>
              <a:rPr kumimoji="1" lang="ja-JP" altLang="en-US" dirty="0"/>
              <a:t>「課題」と「会員継続理由」が裏腹な関係でしたので、併記をいたしました</a:t>
            </a:r>
            <a:endParaRPr kumimoji="1" lang="en-US" altLang="ja-JP" dirty="0"/>
          </a:p>
          <a:p>
            <a:r>
              <a:rPr kumimoji="1" lang="ja-JP" altLang="en-US" dirty="0"/>
              <a:t>例会が楽しいを理由に挙げたクラブが</a:t>
            </a:r>
            <a:r>
              <a:rPr kumimoji="1" lang="en-US" altLang="ja-JP" dirty="0"/>
              <a:t>37</a:t>
            </a:r>
            <a:r>
              <a:rPr kumimoji="1" lang="ja-JP" altLang="en-US" dirty="0"/>
              <a:t>クラブ、但しマンネリ化が課題と答えるクラブは約半数。</a:t>
            </a:r>
            <a:endParaRPr kumimoji="1" lang="en-US" altLang="ja-JP" dirty="0"/>
          </a:p>
          <a:p>
            <a:r>
              <a:rPr kumimoji="1" lang="ja-JP" altLang="en-US" dirty="0"/>
              <a:t>自己研鑽、学習、成長の場と考えるクラブは</a:t>
            </a:r>
            <a:r>
              <a:rPr kumimoji="1" lang="en-US" altLang="ja-JP" dirty="0"/>
              <a:t>6</a:t>
            </a:r>
            <a:r>
              <a:rPr kumimoji="1" lang="ja-JP" altLang="en-US" dirty="0"/>
              <a:t>割を超えていますが、課題として「研修が不足している」と答えるクラブが</a:t>
            </a:r>
            <a:r>
              <a:rPr kumimoji="1" lang="en-US" altLang="ja-JP" dirty="0"/>
              <a:t>2</a:t>
            </a:r>
            <a:r>
              <a:rPr kumimoji="1" lang="ja-JP" altLang="en-US" dirty="0"/>
              <a:t>割五分</a:t>
            </a:r>
            <a:endParaRPr kumimoji="1" lang="en-US" altLang="ja-JP" dirty="0"/>
          </a:p>
          <a:p>
            <a:r>
              <a:rPr kumimoji="1" lang="ja-JP" altLang="en-US" dirty="0"/>
              <a:t>奉仕活動については半数が、奉仕活動できることがロータリーを続ける理由であると考えています。ただし、新たな奉仕について開発ができないと感じるクラブが</a:t>
            </a:r>
            <a:r>
              <a:rPr kumimoji="1" lang="en-US" altLang="ja-JP" dirty="0"/>
              <a:t>18</a:t>
            </a:r>
            <a:r>
              <a:rPr kumimoji="1" lang="ja-JP" altLang="en-US" dirty="0"/>
              <a:t>％</a:t>
            </a:r>
            <a:endParaRPr kumimoji="1" lang="en-US" altLang="ja-JP" dirty="0"/>
          </a:p>
          <a:p>
            <a:r>
              <a:rPr kumimoji="1" lang="ja-JP" altLang="en-US" dirty="0"/>
              <a:t>公共イメージ、認知度についてはさほど低いと感じていないクラブが</a:t>
            </a:r>
            <a:r>
              <a:rPr kumimoji="1" lang="en-US" altLang="ja-JP" dirty="0"/>
              <a:t>7</a:t>
            </a:r>
            <a:r>
              <a:rPr kumimoji="1" lang="ja-JP" altLang="en-US" dirty="0"/>
              <a:t>割程度。</a:t>
            </a:r>
            <a:endParaRPr kumimoji="1" lang="en-US" altLang="ja-JP" dirty="0"/>
          </a:p>
          <a:p>
            <a:endParaRPr kumimoji="1" lang="en-US" altLang="ja-JP" dirty="0"/>
          </a:p>
          <a:p>
            <a:r>
              <a:rPr kumimoji="1" lang="ja-JP" altLang="en-US" dirty="0"/>
              <a:t>姉妹友好クラブとの交流がない、活力がないと答えたクラブは</a:t>
            </a:r>
            <a:r>
              <a:rPr kumimoji="1" lang="en-US" altLang="ja-JP" dirty="0"/>
              <a:t>8</a:t>
            </a:r>
            <a:r>
              <a:rPr kumimoji="1" lang="ja-JP" altLang="en-US" dirty="0"/>
              <a:t>％</a:t>
            </a:r>
            <a:endParaRPr kumimoji="1" lang="en-US" altLang="ja-JP" dirty="0"/>
          </a:p>
          <a:p>
            <a:endParaRPr kumimoji="1" lang="en-US" altLang="ja-JP" dirty="0"/>
          </a:p>
          <a:p>
            <a:r>
              <a:rPr kumimoji="1" lang="ja-JP" altLang="en-US" dirty="0"/>
              <a:t>親睦活動や他会員との関係については、</a:t>
            </a:r>
            <a:r>
              <a:rPr kumimoji="1" lang="en-US" altLang="ja-JP" dirty="0"/>
              <a:t>75</a:t>
            </a:r>
            <a:r>
              <a:rPr kumimoji="1" lang="ja-JP" altLang="en-US" dirty="0"/>
              <a:t>％がそれを継続のための理由と答え、ただし、心からの親睦が得られるという理由は全体の</a:t>
            </a:r>
            <a:r>
              <a:rPr kumimoji="1" lang="en-US" altLang="ja-JP" dirty="0"/>
              <a:t>3</a:t>
            </a:r>
            <a:r>
              <a:rPr kumimoji="1" lang="ja-JP" altLang="en-US" dirty="0"/>
              <a:t>割弱</a:t>
            </a:r>
            <a:endParaRPr kumimoji="1" lang="en-US" altLang="ja-JP" dirty="0"/>
          </a:p>
          <a:p>
            <a:endParaRPr kumimoji="1" lang="en-US" altLang="ja-JP" dirty="0"/>
          </a:p>
          <a:p>
            <a:r>
              <a:rPr kumimoji="1" lang="ja-JP" altLang="en-US" dirty="0"/>
              <a:t>ネット・</a:t>
            </a:r>
            <a:r>
              <a:rPr kumimoji="1" lang="en-US" altLang="ja-JP" dirty="0"/>
              <a:t>IT</a:t>
            </a:r>
            <a:r>
              <a:rPr kumimoji="1" lang="ja-JP" altLang="en-US" dirty="0"/>
              <a:t>対応が不十分、ビジョン・戦略計画の未着手が課題ととらえているのは、</a:t>
            </a:r>
            <a:r>
              <a:rPr kumimoji="1" lang="en-US" altLang="ja-JP" dirty="0"/>
              <a:t>2</a:t>
            </a:r>
            <a:r>
              <a:rPr kumimoji="1" lang="ja-JP" altLang="en-US" dirty="0"/>
              <a:t>割程度</a:t>
            </a:r>
            <a:endParaRPr kumimoji="1" lang="en-US" altLang="ja-JP" dirty="0"/>
          </a:p>
          <a:p>
            <a:r>
              <a:rPr kumimoji="1" lang="ja-JP" altLang="en-US" dirty="0"/>
              <a:t>継続理由については、ビジネスに活用できると答えたのも、</a:t>
            </a:r>
            <a:r>
              <a:rPr kumimoji="1" lang="en-US" altLang="ja-JP" dirty="0"/>
              <a:t>2</a:t>
            </a:r>
            <a:r>
              <a:rPr kumimoji="1" lang="ja-JP" altLang="en-US" dirty="0"/>
              <a:t>割</a:t>
            </a:r>
            <a:endParaRPr kumimoji="1" lang="en-US" altLang="ja-JP" dirty="0"/>
          </a:p>
          <a:p>
            <a:endParaRPr kumimoji="1" lang="en-US" altLang="ja-JP" dirty="0"/>
          </a:p>
          <a:p>
            <a:r>
              <a:rPr kumimoji="1" lang="ja-JP" altLang="en-US" dirty="0"/>
              <a:t>前例主義から脱却でき、若い会員のニーズにも対応し、ベテラン会員の支配はないととらえながら、</a:t>
            </a:r>
            <a:endParaRPr kumimoji="1" lang="en-US" altLang="ja-JP" dirty="0"/>
          </a:p>
          <a:p>
            <a:r>
              <a:rPr kumimoji="1" lang="ja-JP" altLang="en-US" dirty="0"/>
              <a:t>リーダーシップを発揮することが継続理由と答えたクラブは、</a:t>
            </a:r>
            <a:r>
              <a:rPr kumimoji="1" lang="en-US" altLang="ja-JP" dirty="0"/>
              <a:t>8</a:t>
            </a:r>
            <a:r>
              <a:rPr kumimoji="1" lang="ja-JP" altLang="en-US" dirty="0"/>
              <a:t>クラブ</a:t>
            </a:r>
            <a:endParaRPr kumimoji="1" lang="en-US" altLang="ja-JP" dirty="0"/>
          </a:p>
          <a:p>
            <a:endParaRPr kumimoji="1" lang="en-US" altLang="ja-JP" dirty="0"/>
          </a:p>
          <a:p>
            <a:r>
              <a:rPr kumimoji="1" lang="en-US" altLang="ja-JP" dirty="0"/>
              <a:t>RI</a:t>
            </a:r>
            <a:r>
              <a:rPr kumimoji="1" lang="ja-JP" altLang="en-US" dirty="0"/>
              <a:t>の変化についていけないと感じているのは</a:t>
            </a:r>
            <a:r>
              <a:rPr kumimoji="1" lang="en-US" altLang="ja-JP" dirty="0"/>
              <a:t>1</a:t>
            </a:r>
            <a:r>
              <a:rPr kumimoji="1" lang="ja-JP" altLang="en-US" dirty="0"/>
              <a:t>割未満となっています。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8</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問４</a:t>
            </a:r>
            <a:r>
              <a:rPr kumimoji="1" lang="en-US" altLang="ja-JP" dirty="0"/>
              <a:t>.</a:t>
            </a:r>
            <a:r>
              <a:rPr kumimoji="1" lang="ja-JP" altLang="en-US" dirty="0"/>
              <a:t>女性会員についてです。</a:t>
            </a:r>
            <a:endParaRPr kumimoji="1" lang="en-US" altLang="ja-JP" dirty="0"/>
          </a:p>
          <a:p>
            <a:r>
              <a:rPr kumimoji="1" lang="ja-JP" altLang="en-US" dirty="0"/>
              <a:t>設問①、女性会員がいないクラブ様へのお尋ねです</a:t>
            </a:r>
            <a:endParaRPr kumimoji="1" lang="en-US" altLang="ja-JP" dirty="0"/>
          </a:p>
          <a:p>
            <a:r>
              <a:rPr kumimoji="1" lang="ja-JP" altLang="en-US" dirty="0"/>
              <a:t>回答数が、現在の地区内クラブの集計状況とは異なりますが、</a:t>
            </a:r>
            <a:endParaRPr kumimoji="1" lang="en-US" altLang="ja-JP" dirty="0"/>
          </a:p>
          <a:p>
            <a:r>
              <a:rPr kumimoji="1" lang="ja-JP" altLang="en-US" dirty="0"/>
              <a:t>「入会を希望している」と「勧誘活動をしているが結果が出ない」と答えたクラブ様は、</a:t>
            </a:r>
            <a:r>
              <a:rPr kumimoji="1" lang="en-US" altLang="ja-JP" dirty="0"/>
              <a:t>69</a:t>
            </a:r>
            <a:r>
              <a:rPr kumimoji="1" lang="ja-JP" altLang="en-US" dirty="0"/>
              <a:t>％。昨年においては</a:t>
            </a:r>
            <a:r>
              <a:rPr kumimoji="1" lang="en-US" altLang="ja-JP" dirty="0"/>
              <a:t>37</a:t>
            </a:r>
            <a:r>
              <a:rPr kumimoji="1" lang="ja-JP" altLang="en-US" dirty="0"/>
              <a:t>％であったことを踏まえると、</a:t>
            </a:r>
            <a:endParaRPr kumimoji="1" lang="en-US" altLang="ja-JP" dirty="0"/>
          </a:p>
          <a:p>
            <a:r>
              <a:rPr kumimoji="1" lang="ja-JP" altLang="en-US" dirty="0"/>
              <a:t>昨年クラブで検討、調整をされた結果が本年の喜ばしい報告となりました。</a:t>
            </a:r>
            <a:endParaRPr kumimoji="1" lang="en-US" altLang="ja-JP" dirty="0"/>
          </a:p>
          <a:p>
            <a:endParaRPr kumimoji="1" lang="en-US" altLang="ja-JP" dirty="0"/>
          </a:p>
          <a:p>
            <a:r>
              <a:rPr kumimoji="1" lang="ja-JP" altLang="en-US" dirty="0"/>
              <a:t>現在、女性会員がいるクラブ数とを併せて考えると、地区内のクラブ</a:t>
            </a:r>
            <a:r>
              <a:rPr kumimoji="1" lang="en-US" altLang="ja-JP" dirty="0"/>
              <a:t>97</a:t>
            </a:r>
            <a:r>
              <a:rPr kumimoji="1" lang="ja-JP" altLang="en-US" dirty="0"/>
              <a:t>％が女性会員の勧誘に注力していることとなります。</a:t>
            </a:r>
            <a:endParaRPr kumimoji="1" lang="en-US" altLang="ja-JP" dirty="0"/>
          </a:p>
          <a:p>
            <a:endParaRPr kumimoji="1" lang="en-US" altLang="ja-JP" dirty="0"/>
          </a:p>
          <a:p>
            <a:r>
              <a:rPr kumimoji="1" lang="ja-JP" altLang="en-US" dirty="0"/>
              <a:t>女性会員に関する対応については、さらに増やしていきたいが圧倒的で</a:t>
            </a:r>
            <a:endParaRPr kumimoji="1" lang="en-US" altLang="ja-JP" dirty="0"/>
          </a:p>
          <a:p>
            <a:r>
              <a:rPr kumimoji="1" lang="ja-JP" altLang="en-US" dirty="0"/>
              <a:t>また、女性会員がいるクラブにおいても、さらなる女性会員獲得のための機運が起こっています。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8CE311D-0732-4C9B-8699-7F38C2D27E1C}" type="slidenum">
              <a:rPr kumimoji="1" lang="ja-JP" altLang="en-US" smtClean="0"/>
              <a:pPr/>
              <a:t>9</a:t>
            </a:fld>
            <a:endParaRPr kumimoji="1" lang="ja-JP" altLang="en-US"/>
          </a:p>
        </p:txBody>
      </p:sp>
    </p:spTree>
    <p:extLst>
      <p:ext uri="{BB962C8B-B14F-4D97-AF65-F5344CB8AC3E}">
        <p14:creationId xmlns:p14="http://schemas.microsoft.com/office/powerpoint/2010/main" val="2794047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269808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409995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151779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349351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352433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219037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82749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1956425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85932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977746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B3319B-13DA-4497-882A-022E2FE37B9D}" type="datetimeFigureOut">
              <a:rPr kumimoji="1" lang="ja-JP" altLang="en-US" smtClean="0"/>
              <a:pPr/>
              <a:t>2019/3/4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357243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3319B-13DA-4497-882A-022E2FE37B9D}" type="datetimeFigureOut">
              <a:rPr kumimoji="1" lang="ja-JP" altLang="en-US" smtClean="0"/>
              <a:pPr/>
              <a:t>2019/3/4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C8D8E-F0FD-4020-BA47-15B529FB9EB6}" type="slidenum">
              <a:rPr kumimoji="1" lang="ja-JP" altLang="en-US" smtClean="0"/>
              <a:pPr/>
              <a:t>‹#›</a:t>
            </a:fld>
            <a:endParaRPr kumimoji="1" lang="ja-JP" altLang="en-US"/>
          </a:p>
        </p:txBody>
      </p:sp>
    </p:spTree>
    <p:extLst>
      <p:ext uri="{BB962C8B-B14F-4D97-AF65-F5344CB8AC3E}">
        <p14:creationId xmlns:p14="http://schemas.microsoft.com/office/powerpoint/2010/main" val="602015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chart" Target="../charts/chart14.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chart" Target="../charts/char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7" Type="http://schemas.openxmlformats.org/officeDocument/2006/relationships/chart" Target="../charts/chart22.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chart" Target="../charts/chart21.xml"/><Relationship Id="rId4" Type="http://schemas.openxmlformats.org/officeDocument/2006/relationships/chart" Target="../charts/chart20.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chart" Target="../charts/chart26.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chart" Target="../charts/chart28.xml"/><Relationship Id="rId4" Type="http://schemas.openxmlformats.org/officeDocument/2006/relationships/chart" Target="../charts/chart27.xml"/></Relationships>
</file>

<file path=ppt/slides/_rels/slide22.xml.rels><?xml version="1.0" encoding="UTF-8" standalone="yes"?>
<Relationships xmlns="http://schemas.openxmlformats.org/package/2006/relationships"><Relationship Id="rId8" Type="http://schemas.openxmlformats.org/officeDocument/2006/relationships/chart" Target="../charts/chart33.xml"/><Relationship Id="rId3" Type="http://schemas.openxmlformats.org/officeDocument/2006/relationships/image" Target="../media/image1.jpeg"/><Relationship Id="rId7" Type="http://schemas.openxmlformats.org/officeDocument/2006/relationships/chart" Target="../charts/chart32.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chart" Target="../charts/chart31.xml"/><Relationship Id="rId5" Type="http://schemas.openxmlformats.org/officeDocument/2006/relationships/chart" Target="../charts/chart30.xml"/><Relationship Id="rId4" Type="http://schemas.openxmlformats.org/officeDocument/2006/relationships/chart" Target="../charts/chart29.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chart" Target="../charts/chart35.xml"/><Relationship Id="rId4" Type="http://schemas.openxmlformats.org/officeDocument/2006/relationships/chart" Target="../charts/chart34.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39.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chart" Target="../charts/chart38.xml"/><Relationship Id="rId5" Type="http://schemas.openxmlformats.org/officeDocument/2006/relationships/chart" Target="../charts/chart37.xml"/><Relationship Id="rId4" Type="http://schemas.openxmlformats.org/officeDocument/2006/relationships/chart" Target="../charts/chart36.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chart" Target="../charts/chart40.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chart" Target="../charts/chart43.xml"/><Relationship Id="rId5" Type="http://schemas.openxmlformats.org/officeDocument/2006/relationships/chart" Target="../charts/chart42.xml"/><Relationship Id="rId4" Type="http://schemas.openxmlformats.org/officeDocument/2006/relationships/chart" Target="../charts/chart4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chart" Target="../charts/chart8.xml"/><Relationship Id="rId5" Type="http://schemas.openxmlformats.org/officeDocument/2006/relationships/image" Target="../media/image1.jpeg"/><Relationship Id="rId4" Type="http://schemas.openxmlformats.org/officeDocument/2006/relationships/chart" Target="../charts/chart7.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chart" Target="../charts/char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p:cNvSpPr txBox="1">
            <a:spLocks/>
          </p:cNvSpPr>
          <p:nvPr/>
        </p:nvSpPr>
        <p:spPr>
          <a:xfrm>
            <a:off x="0" y="1053770"/>
            <a:ext cx="12192000" cy="58042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endParaRPr lang="en-US" altLang="ja-JP" sz="2400" dirty="0"/>
          </a:p>
          <a:p>
            <a:pPr marL="0" indent="0" algn="ctr">
              <a:buFont typeface="Arial" panose="020B0604020202020204" pitchFamily="34" charset="0"/>
              <a:buNone/>
            </a:pPr>
            <a:endParaRPr lang="en-US" altLang="ja-JP" sz="4800" dirty="0">
              <a:solidFill>
                <a:srgbClr val="7030A0"/>
              </a:solidFill>
            </a:endParaRPr>
          </a:p>
          <a:p>
            <a:pPr marL="0" indent="0" algn="ctr">
              <a:buFont typeface="Arial" panose="020B0604020202020204" pitchFamily="34" charset="0"/>
              <a:buNone/>
            </a:pPr>
            <a:r>
              <a:rPr lang="ja-JP" altLang="en-US" sz="4800" dirty="0">
                <a:solidFill>
                  <a:srgbClr val="7030A0"/>
                </a:solidFill>
              </a:rPr>
              <a:t>会員増強アクション会議</a:t>
            </a:r>
            <a:endParaRPr lang="en-US" altLang="ja-JP" sz="4800" dirty="0">
              <a:solidFill>
                <a:srgbClr val="7030A0"/>
              </a:solidFill>
            </a:endParaRPr>
          </a:p>
        </p:txBody>
      </p:sp>
      <p:sp>
        <p:nvSpPr>
          <p:cNvPr id="2" name="正方形/長方形 1"/>
          <p:cNvSpPr/>
          <p:nvPr/>
        </p:nvSpPr>
        <p:spPr>
          <a:xfrm>
            <a:off x="0" y="896589"/>
            <a:ext cx="12192000" cy="142502"/>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375508" y="107407"/>
            <a:ext cx="1620182" cy="608710"/>
          </a:xfrm>
          <a:prstGeom prst="rect">
            <a:avLst/>
          </a:prstGeom>
        </p:spPr>
      </p:pic>
      <p:sp>
        <p:nvSpPr>
          <p:cNvPr id="4" name="タイトル 1"/>
          <p:cNvSpPr txBox="1">
            <a:spLocks/>
          </p:cNvSpPr>
          <p:nvPr/>
        </p:nvSpPr>
        <p:spPr>
          <a:xfrm>
            <a:off x="3559773" y="295184"/>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AutoShape 3"/>
          <p:cNvSpPr>
            <a:spLocks noChangeArrowheads="1"/>
          </p:cNvSpPr>
          <p:nvPr/>
        </p:nvSpPr>
        <p:spPr bwMode="auto">
          <a:xfrm>
            <a:off x="2244048" y="3152689"/>
            <a:ext cx="7560315" cy="1724722"/>
          </a:xfrm>
          <a:prstGeom prst="rect">
            <a:avLst/>
          </a:prstGeom>
          <a:solidFill>
            <a:schemeClr val="tx2">
              <a:lumMod val="75000"/>
            </a:schemeClr>
          </a:solidFill>
          <a:ln w="9525">
            <a:solidFill>
              <a:schemeClr val="tx2">
                <a:lumMod val="75000"/>
              </a:schemeClr>
            </a:solidFill>
            <a:round/>
            <a:headEnd/>
            <a:tailEnd/>
          </a:ln>
        </p:spPr>
        <p:txBody>
          <a:bodyPr wrap="none" anchor="ctr"/>
          <a:lstStyle>
            <a:lvl1pPr>
              <a:defRPr kumimoji="1" sz="2000">
                <a:solidFill>
                  <a:schemeClr val="tx1"/>
                </a:solidFill>
                <a:latin typeface="Arial" charset="0"/>
                <a:ea typeface="ＭＳ Ｐゴシック" pitchFamily="-112" charset="-128"/>
              </a:defRPr>
            </a:lvl1pPr>
            <a:lvl2pPr marL="37931725" indent="-37474525">
              <a:defRPr kumimoji="1" sz="2000">
                <a:solidFill>
                  <a:schemeClr val="tx1"/>
                </a:solidFill>
                <a:latin typeface="Arial" charset="0"/>
                <a:ea typeface="ＭＳ Ｐゴシック" pitchFamily="-112" charset="-128"/>
              </a:defRPr>
            </a:lvl2pPr>
            <a:lvl3pPr>
              <a:defRPr kumimoji="1" sz="2000">
                <a:solidFill>
                  <a:schemeClr val="tx1"/>
                </a:solidFill>
                <a:latin typeface="Arial" charset="0"/>
                <a:ea typeface="ＭＳ Ｐゴシック" pitchFamily="-112" charset="-128"/>
              </a:defRPr>
            </a:lvl3pPr>
            <a:lvl4pPr>
              <a:defRPr kumimoji="1" sz="2000">
                <a:solidFill>
                  <a:schemeClr val="tx1"/>
                </a:solidFill>
                <a:latin typeface="Arial" charset="0"/>
                <a:ea typeface="ＭＳ Ｐゴシック" pitchFamily="-112" charset="-128"/>
              </a:defRPr>
            </a:lvl4pPr>
            <a:lvl5pPr>
              <a:defRPr kumimoji="1" sz="2000">
                <a:solidFill>
                  <a:schemeClr val="tx1"/>
                </a:solidFill>
                <a:latin typeface="Arial" charset="0"/>
                <a:ea typeface="ＭＳ Ｐゴシック" pitchFamily="-112" charset="-128"/>
              </a:defRPr>
            </a:lvl5pPr>
            <a:lvl6pPr marL="457200" fontAlgn="base">
              <a:spcBef>
                <a:spcPct val="0"/>
              </a:spcBef>
              <a:spcAft>
                <a:spcPct val="0"/>
              </a:spcAft>
              <a:defRPr kumimoji="1" sz="2000">
                <a:solidFill>
                  <a:schemeClr val="tx1"/>
                </a:solidFill>
                <a:latin typeface="Arial" charset="0"/>
                <a:ea typeface="ＭＳ Ｐゴシック" pitchFamily="-112" charset="-128"/>
              </a:defRPr>
            </a:lvl6pPr>
            <a:lvl7pPr marL="914400" fontAlgn="base">
              <a:spcBef>
                <a:spcPct val="0"/>
              </a:spcBef>
              <a:spcAft>
                <a:spcPct val="0"/>
              </a:spcAft>
              <a:defRPr kumimoji="1" sz="2000">
                <a:solidFill>
                  <a:schemeClr val="tx1"/>
                </a:solidFill>
                <a:latin typeface="Arial" charset="0"/>
                <a:ea typeface="ＭＳ Ｐゴシック" pitchFamily="-112" charset="-128"/>
              </a:defRPr>
            </a:lvl7pPr>
            <a:lvl8pPr marL="1371600" fontAlgn="base">
              <a:spcBef>
                <a:spcPct val="0"/>
              </a:spcBef>
              <a:spcAft>
                <a:spcPct val="0"/>
              </a:spcAft>
              <a:defRPr kumimoji="1" sz="2000">
                <a:solidFill>
                  <a:schemeClr val="tx1"/>
                </a:solidFill>
                <a:latin typeface="Arial" charset="0"/>
                <a:ea typeface="ＭＳ Ｐゴシック" pitchFamily="-112" charset="-128"/>
              </a:defRPr>
            </a:lvl8pPr>
            <a:lvl9pPr marL="1828800" fontAlgn="base">
              <a:spcBef>
                <a:spcPct val="0"/>
              </a:spcBef>
              <a:spcAft>
                <a:spcPct val="0"/>
              </a:spcAft>
              <a:defRPr kumimoji="1" sz="2000">
                <a:solidFill>
                  <a:schemeClr val="tx1"/>
                </a:solidFill>
                <a:latin typeface="Arial" charset="0"/>
                <a:ea typeface="ＭＳ Ｐゴシック" pitchFamily="-112" charset="-128"/>
              </a:defRPr>
            </a:lvl9pPr>
          </a:lstStyle>
          <a:p>
            <a:pPr algn="ctr">
              <a:lnSpc>
                <a:spcPct val="125000"/>
              </a:lnSpc>
              <a:defRPr/>
            </a:pPr>
            <a:r>
              <a:rPr lang="ja-JP" altLang="en-US" sz="4800" dirty="0">
                <a:solidFill>
                  <a:schemeClr val="bg1"/>
                </a:solidFill>
                <a:latin typeface="ＭＳ Ｐゴシック" pitchFamily="-112" charset="-128"/>
              </a:rPr>
              <a:t>アンケート調査結果報告</a:t>
            </a:r>
          </a:p>
        </p:txBody>
      </p:sp>
      <p:sp>
        <p:nvSpPr>
          <p:cNvPr id="6" name="タイトル 1"/>
          <p:cNvSpPr txBox="1">
            <a:spLocks/>
          </p:cNvSpPr>
          <p:nvPr/>
        </p:nvSpPr>
        <p:spPr>
          <a:xfrm>
            <a:off x="375508" y="1316534"/>
            <a:ext cx="8229601" cy="1143000"/>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t>国際ロータリー第２６５０地区</a:t>
            </a:r>
          </a:p>
        </p:txBody>
      </p:sp>
      <p:sp>
        <p:nvSpPr>
          <p:cNvPr id="8" name="コンテンツ プレースホルダー 2"/>
          <p:cNvSpPr txBox="1">
            <a:spLocks/>
          </p:cNvSpPr>
          <p:nvPr/>
        </p:nvSpPr>
        <p:spPr>
          <a:xfrm>
            <a:off x="7922391" y="895561"/>
            <a:ext cx="5338763" cy="11163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endParaRPr lang="en-US" altLang="ja-JP" sz="2400" dirty="0"/>
          </a:p>
          <a:p>
            <a:pPr marL="0" indent="0" algn="ctr">
              <a:buFont typeface="Arial" panose="020B0604020202020204" pitchFamily="34" charset="0"/>
              <a:buNone/>
            </a:pPr>
            <a:r>
              <a:rPr lang="ja-JP" altLang="en-US" sz="2400" dirty="0"/>
              <a:t>２０１８－２０１９年度</a:t>
            </a:r>
            <a:endParaRPr lang="en-US" altLang="ja-JP" sz="2400" dirty="0"/>
          </a:p>
        </p:txBody>
      </p:sp>
      <p:sp>
        <p:nvSpPr>
          <p:cNvPr id="10" name="コンテンツ プレースホルダー 2"/>
          <p:cNvSpPr txBox="1">
            <a:spLocks/>
          </p:cNvSpPr>
          <p:nvPr/>
        </p:nvSpPr>
        <p:spPr>
          <a:xfrm>
            <a:off x="5944839" y="5275367"/>
            <a:ext cx="6043961" cy="1116399"/>
          </a:xfrm>
          <a:prstGeom prst="rect">
            <a:avLst/>
          </a:prstGeom>
        </p:spPr>
        <p:txBody>
          <a:bodyPr anchor="ctr" anchorCtr="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endParaRPr lang="en-US" altLang="ja-JP" sz="2400" dirty="0"/>
          </a:p>
          <a:p>
            <a:pPr marL="0" indent="0" algn="ctr">
              <a:buNone/>
            </a:pPr>
            <a:r>
              <a:rPr lang="ja-JP" altLang="en-US" sz="2400" dirty="0"/>
              <a:t>京都リサーチパーク　サイエンスホール</a:t>
            </a:r>
            <a:endParaRPr lang="en-US" altLang="ja-JP" sz="2400" dirty="0"/>
          </a:p>
          <a:p>
            <a:pPr marL="0" indent="0" algn="ctr">
              <a:buNone/>
            </a:pPr>
            <a:r>
              <a:rPr lang="ja-JP" altLang="en-US" sz="2400" dirty="0"/>
              <a:t>（２０１９．３．２）</a:t>
            </a:r>
            <a:endParaRPr lang="en-US" altLang="ja-JP" sz="2400" dirty="0"/>
          </a:p>
        </p:txBody>
      </p:sp>
    </p:spTree>
    <p:extLst>
      <p:ext uri="{BB962C8B-B14F-4D97-AF65-F5344CB8AC3E}">
        <p14:creationId xmlns:p14="http://schemas.microsoft.com/office/powerpoint/2010/main" val="42498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テキスト ボックス 4"/>
          <p:cNvSpPr txBox="1"/>
          <p:nvPr/>
        </p:nvSpPr>
        <p:spPr>
          <a:xfrm>
            <a:off x="866775" y="1543050"/>
            <a:ext cx="8045792" cy="338554"/>
          </a:xfrm>
          <a:prstGeom prst="rect">
            <a:avLst/>
          </a:prstGeom>
          <a:noFill/>
        </p:spPr>
        <p:txBody>
          <a:bodyPr wrap="none" rtlCol="0">
            <a:spAutoFit/>
          </a:bodyPr>
          <a:lstStyle/>
          <a:p>
            <a:r>
              <a:rPr lang="ja-JP" altLang="ja-JP" sz="1600" dirty="0"/>
              <a:t>③女性会員が居るクラブお尋ねします。女性会員が在籍されていてよい点を教えて下さい</a:t>
            </a:r>
          </a:p>
        </p:txBody>
      </p:sp>
      <p:sp>
        <p:nvSpPr>
          <p:cNvPr id="7" name="テキスト ボックス 6"/>
          <p:cNvSpPr txBox="1"/>
          <p:nvPr/>
        </p:nvSpPr>
        <p:spPr>
          <a:xfrm>
            <a:off x="361245" y="1174044"/>
            <a:ext cx="3868367" cy="369332"/>
          </a:xfrm>
          <a:prstGeom prst="rect">
            <a:avLst/>
          </a:prstGeom>
          <a:noFill/>
        </p:spPr>
        <p:txBody>
          <a:bodyPr wrap="none" rtlCol="0">
            <a:spAutoFit/>
          </a:bodyPr>
          <a:lstStyle/>
          <a:p>
            <a:r>
              <a:rPr lang="ja-JP" altLang="en-US" b="1" dirty="0">
                <a:latin typeface="+mj-ea"/>
                <a:ea typeface="+mj-ea"/>
              </a:rPr>
              <a:t>問４</a:t>
            </a:r>
            <a:r>
              <a:rPr lang="en-US" altLang="ja-JP" b="1" dirty="0">
                <a:latin typeface="+mj-ea"/>
                <a:ea typeface="+mj-ea"/>
              </a:rPr>
              <a:t>.</a:t>
            </a:r>
            <a:r>
              <a:rPr lang="ja-JP" altLang="en-US" b="1" dirty="0">
                <a:latin typeface="+mj-ea"/>
                <a:ea typeface="+mj-ea"/>
              </a:rPr>
              <a:t>女性会員についてお尋ねします。</a:t>
            </a:r>
            <a:endParaRPr kumimoji="1" lang="ja-JP" altLang="en-US" b="1" dirty="0">
              <a:latin typeface="+mj-ea"/>
              <a:ea typeface="+mj-ea"/>
            </a:endParaRPr>
          </a:p>
        </p:txBody>
      </p:sp>
      <p:graphicFrame>
        <p:nvGraphicFramePr>
          <p:cNvPr id="9" name="表 8"/>
          <p:cNvGraphicFramePr>
            <a:graphicFrameLocks noGrp="1"/>
          </p:cNvGraphicFramePr>
          <p:nvPr/>
        </p:nvGraphicFramePr>
        <p:xfrm>
          <a:off x="1552575" y="2000250"/>
          <a:ext cx="8407400" cy="3524251"/>
        </p:xfrm>
        <a:graphic>
          <a:graphicData uri="http://schemas.openxmlformats.org/drawingml/2006/table">
            <a:tbl>
              <a:tblPr/>
              <a:tblGrid>
                <a:gridCol w="8407400">
                  <a:extLst>
                    <a:ext uri="{9D8B030D-6E8A-4147-A177-3AD203B41FA5}">
                      <a16:colId xmlns:a16="http://schemas.microsoft.com/office/drawing/2014/main" val="20000"/>
                    </a:ext>
                  </a:extLst>
                </a:gridCol>
              </a:tblGrid>
              <a:tr h="741904">
                <a:tc>
                  <a:txBody>
                    <a:bodyPr/>
                    <a:lstStyle/>
                    <a:p>
                      <a:pPr algn="l" fontAlgn="t"/>
                      <a:r>
                        <a:rPr lang="ja-JP" altLang="en-US" sz="1800" b="0" i="0" u="none" strike="noStrike" dirty="0">
                          <a:solidFill>
                            <a:srgbClr val="FF0000"/>
                          </a:solidFill>
                          <a:latin typeface="ＭＳ Ｐゴシック"/>
                        </a:rPr>
                        <a:t>　・例会や委員会の雰囲気が、和む、良くなる、明るくなる、華やぐ、男性会員の活力になる、など・・・</a:t>
                      </a:r>
                    </a:p>
                  </a:txBody>
                  <a:tcPr marL="7979" marR="7979" marT="7979" marB="0">
                    <a:lnL>
                      <a:noFill/>
                    </a:lnL>
                    <a:lnR>
                      <a:noFill/>
                    </a:lnR>
                    <a:lnT>
                      <a:noFill/>
                    </a:lnT>
                    <a:lnB>
                      <a:noFill/>
                    </a:lnB>
                  </a:tcPr>
                </a:tc>
                <a:extLst>
                  <a:ext uri="{0D108BD9-81ED-4DB2-BD59-A6C34878D82A}">
                    <a16:rowId xmlns:a16="http://schemas.microsoft.com/office/drawing/2014/main" val="10000"/>
                  </a:ext>
                </a:extLst>
              </a:tr>
              <a:tr h="741904">
                <a:tc>
                  <a:txBody>
                    <a:bodyPr/>
                    <a:lstStyle/>
                    <a:p>
                      <a:pPr algn="just" fontAlgn="t"/>
                      <a:r>
                        <a:rPr lang="ja-JP" altLang="en-US" sz="1800" b="0" i="0" u="none" strike="noStrike">
                          <a:solidFill>
                            <a:srgbClr val="FF0000"/>
                          </a:solidFill>
                          <a:latin typeface="ＭＳ Ｐゴシック"/>
                        </a:rPr>
                        <a:t>　・</a:t>
                      </a:r>
                      <a:r>
                        <a:rPr lang="en-US" altLang="ja-JP" sz="1800" b="0" i="0" u="none" strike="noStrike">
                          <a:solidFill>
                            <a:srgbClr val="FF0000"/>
                          </a:solidFill>
                          <a:latin typeface="ＭＳ Ｐゴシック"/>
                        </a:rPr>
                        <a:t>(</a:t>
                      </a:r>
                      <a:r>
                        <a:rPr lang="ja-JP" altLang="en-US" sz="1800" b="0" i="0" u="none" strike="noStrike">
                          <a:solidFill>
                            <a:srgbClr val="FF0000"/>
                          </a:solidFill>
                          <a:latin typeface="ＭＳ Ｐゴシック"/>
                        </a:rPr>
                        <a:t>クラブ運営に対し）女性の視点、視点からのクラブ活動への意見、提言等が得られる。男性の悪いマンネリ化のご意見番。</a:t>
                      </a:r>
                    </a:p>
                  </a:txBody>
                  <a:tcPr marL="7979" marR="7979" marT="7979" marB="0">
                    <a:lnL>
                      <a:noFill/>
                    </a:lnL>
                    <a:lnR>
                      <a:noFill/>
                    </a:lnR>
                    <a:lnT>
                      <a:noFill/>
                    </a:lnT>
                    <a:lnB>
                      <a:noFill/>
                    </a:lnB>
                  </a:tcPr>
                </a:tc>
                <a:extLst>
                  <a:ext uri="{0D108BD9-81ED-4DB2-BD59-A6C34878D82A}">
                    <a16:rowId xmlns:a16="http://schemas.microsoft.com/office/drawing/2014/main" val="10001"/>
                  </a:ext>
                </a:extLst>
              </a:tr>
              <a:tr h="556635">
                <a:tc>
                  <a:txBody>
                    <a:bodyPr/>
                    <a:lstStyle/>
                    <a:p>
                      <a:pPr algn="just" fontAlgn="t"/>
                      <a:r>
                        <a:rPr lang="ja-JP" altLang="en-US" sz="1800" b="0" i="0" u="none" strike="noStrike">
                          <a:solidFill>
                            <a:srgbClr val="FF0000"/>
                          </a:solidFill>
                          <a:latin typeface="ＭＳ Ｐゴシック"/>
                        </a:rPr>
                        <a:t>　・</a:t>
                      </a:r>
                      <a:r>
                        <a:rPr lang="en-US" altLang="ja-JP" sz="1800" b="0" i="0" u="none" strike="noStrike">
                          <a:solidFill>
                            <a:srgbClr val="FF0000"/>
                          </a:solidFill>
                          <a:latin typeface="ＭＳ Ｐゴシック"/>
                        </a:rPr>
                        <a:t>(</a:t>
                      </a:r>
                      <a:r>
                        <a:rPr lang="ja-JP" altLang="en-US" sz="1800" b="0" i="0" u="none" strike="noStrike">
                          <a:solidFill>
                            <a:srgbClr val="FF0000"/>
                          </a:solidFill>
                          <a:latin typeface="ＭＳ Ｐゴシック"/>
                        </a:rPr>
                        <a:t>会員間の）言葉使いが良くなった。食事会での品が良くなった。マナーが良くなる。</a:t>
                      </a:r>
                    </a:p>
                  </a:txBody>
                  <a:tcPr marL="7979" marR="7979" marT="7979" marB="0">
                    <a:lnL>
                      <a:noFill/>
                    </a:lnL>
                    <a:lnR>
                      <a:noFill/>
                    </a:lnR>
                    <a:lnT>
                      <a:noFill/>
                    </a:lnT>
                    <a:lnB>
                      <a:noFill/>
                    </a:lnB>
                  </a:tcPr>
                </a:tc>
                <a:extLst>
                  <a:ext uri="{0D108BD9-81ED-4DB2-BD59-A6C34878D82A}">
                    <a16:rowId xmlns:a16="http://schemas.microsoft.com/office/drawing/2014/main" val="10002"/>
                  </a:ext>
                </a:extLst>
              </a:tr>
              <a:tr h="741904">
                <a:tc>
                  <a:txBody>
                    <a:bodyPr/>
                    <a:lstStyle/>
                    <a:p>
                      <a:pPr algn="just" fontAlgn="t"/>
                      <a:r>
                        <a:rPr lang="ja-JP" altLang="en-US" sz="1800" b="0" i="0" u="none" strike="noStrike">
                          <a:solidFill>
                            <a:srgbClr val="FF0000"/>
                          </a:solidFill>
                          <a:latin typeface="ＭＳ Ｐゴシック"/>
                        </a:rPr>
                        <a:t>　・地域の女性にロータリーをアピールできる。異業種交流に誘いやすい。例会見学の女性入会候補が増える。</a:t>
                      </a:r>
                    </a:p>
                  </a:txBody>
                  <a:tcPr marL="7979" marR="7979" marT="7979" marB="0">
                    <a:lnL>
                      <a:noFill/>
                    </a:lnL>
                    <a:lnR>
                      <a:noFill/>
                    </a:lnR>
                    <a:lnT>
                      <a:noFill/>
                    </a:lnT>
                    <a:lnB>
                      <a:noFill/>
                    </a:lnB>
                  </a:tcPr>
                </a:tc>
                <a:extLst>
                  <a:ext uri="{0D108BD9-81ED-4DB2-BD59-A6C34878D82A}">
                    <a16:rowId xmlns:a16="http://schemas.microsoft.com/office/drawing/2014/main" val="10003"/>
                  </a:ext>
                </a:extLst>
              </a:tr>
              <a:tr h="741904">
                <a:tc>
                  <a:txBody>
                    <a:bodyPr/>
                    <a:lstStyle/>
                    <a:p>
                      <a:pPr algn="just" fontAlgn="t"/>
                      <a:r>
                        <a:rPr lang="ja-JP" altLang="en-US" sz="1800" b="0" i="0" u="none" strike="noStrike" dirty="0">
                          <a:solidFill>
                            <a:srgbClr val="FF0000"/>
                          </a:solidFill>
                          <a:latin typeface="ＭＳ Ｐゴシック"/>
                        </a:rPr>
                        <a:t>　</a:t>
                      </a:r>
                      <a:r>
                        <a:rPr lang="ja-JP" altLang="en-US" sz="1800" b="0" i="0" u="none" strike="noStrike" dirty="0">
                          <a:solidFill>
                            <a:schemeClr val="accent1">
                              <a:lumMod val="75000"/>
                            </a:schemeClr>
                          </a:solidFill>
                          <a:latin typeface="ＭＳ Ｐゴシック"/>
                        </a:rPr>
                        <a:t>・女性、男性という概念を捨てロータリアンとして相応しい方の会員増強を行える事。</a:t>
                      </a:r>
                    </a:p>
                  </a:txBody>
                  <a:tcPr marL="7979" marR="7979" marT="7979" marB="0">
                    <a:lnL>
                      <a:noFill/>
                    </a:lnL>
                    <a:lnR>
                      <a:noFill/>
                    </a:lnR>
                    <a:lnT>
                      <a:noFill/>
                    </a:lnT>
                    <a:lnB>
                      <a:noFill/>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6" y="1174043"/>
            <a:ext cx="4620330" cy="646331"/>
          </a:xfrm>
          <a:prstGeom prst="rect">
            <a:avLst/>
          </a:prstGeom>
          <a:noFill/>
        </p:spPr>
        <p:txBody>
          <a:bodyPr wrap="square" rtlCol="0">
            <a:spAutoFit/>
          </a:bodyPr>
          <a:lstStyle/>
          <a:p>
            <a:r>
              <a:rPr lang="ja-JP" altLang="ja-JP" b="1" dirty="0"/>
              <a:t>問５</a:t>
            </a:r>
            <a:r>
              <a:rPr lang="en-US" altLang="ja-JP" dirty="0"/>
              <a:t>.</a:t>
            </a:r>
            <a:r>
              <a:rPr lang="ja-JP" altLang="ja-JP" dirty="0"/>
              <a:t>　クラブでの奉仕活動が、クラブ活性化及び増強活動において効果がありましたか？</a:t>
            </a:r>
            <a:endParaRPr kumimoji="1" lang="ja-JP" altLang="en-US" b="1" dirty="0">
              <a:latin typeface="+mj-ea"/>
              <a:ea typeface="+mj-ea"/>
            </a:endParaRPr>
          </a:p>
        </p:txBody>
      </p:sp>
      <p:graphicFrame>
        <p:nvGraphicFramePr>
          <p:cNvPr id="8" name="グラフ 7"/>
          <p:cNvGraphicFramePr/>
          <p:nvPr/>
        </p:nvGraphicFramePr>
        <p:xfrm>
          <a:off x="504825" y="260985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1" name="テキスト ボックス 10"/>
          <p:cNvSpPr txBox="1"/>
          <p:nvPr/>
        </p:nvSpPr>
        <p:spPr>
          <a:xfrm>
            <a:off x="6257221" y="1174043"/>
            <a:ext cx="4620330" cy="646331"/>
          </a:xfrm>
          <a:prstGeom prst="rect">
            <a:avLst/>
          </a:prstGeom>
          <a:noFill/>
        </p:spPr>
        <p:txBody>
          <a:bodyPr wrap="square" rtlCol="0">
            <a:spAutoFit/>
          </a:bodyPr>
          <a:lstStyle/>
          <a:p>
            <a:r>
              <a:rPr lang="ja-JP" altLang="en-US" b="1" dirty="0"/>
              <a:t>問６</a:t>
            </a:r>
            <a:r>
              <a:rPr lang="en-US" altLang="ja-JP" b="1" dirty="0"/>
              <a:t>.</a:t>
            </a:r>
            <a:r>
              <a:rPr lang="ja-JP" altLang="en-US" b="1" dirty="0"/>
              <a:t>クラブの例会時の着席方法についてお尋ねします。</a:t>
            </a:r>
            <a:endParaRPr kumimoji="1" lang="ja-JP" altLang="en-US" b="1" dirty="0">
              <a:latin typeface="+mj-ea"/>
              <a:ea typeface="+mj-ea"/>
            </a:endParaRPr>
          </a:p>
        </p:txBody>
      </p:sp>
      <p:graphicFrame>
        <p:nvGraphicFramePr>
          <p:cNvPr id="12" name="グラフ 11"/>
          <p:cNvGraphicFramePr/>
          <p:nvPr>
            <p:extLst>
              <p:ext uri="{D42A27DB-BD31-4B8C-83A1-F6EECF244321}">
                <p14:modId xmlns:p14="http://schemas.microsoft.com/office/powerpoint/2010/main" val="974641552"/>
              </p:ext>
            </p:extLst>
          </p:nvPr>
        </p:nvGraphicFramePr>
        <p:xfrm>
          <a:off x="6444191" y="2309244"/>
          <a:ext cx="4572000" cy="440055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5" y="1174044"/>
            <a:ext cx="9645589" cy="369332"/>
          </a:xfrm>
          <a:prstGeom prst="rect">
            <a:avLst/>
          </a:prstGeom>
          <a:noFill/>
        </p:spPr>
        <p:txBody>
          <a:bodyPr wrap="square" rtlCol="0">
            <a:spAutoFit/>
          </a:bodyPr>
          <a:lstStyle/>
          <a:p>
            <a:r>
              <a:rPr lang="ja-JP" altLang="ja-JP" b="1" dirty="0"/>
              <a:t>問７</a:t>
            </a:r>
            <a:r>
              <a:rPr lang="en-US" altLang="ja-JP" dirty="0"/>
              <a:t>.</a:t>
            </a:r>
            <a:r>
              <a:rPr lang="ja-JP" altLang="ja-JP" dirty="0"/>
              <a:t>　増強活動のためのツール（例：入会のお誘い、クラブの案内）などを作成されていますか？</a:t>
            </a:r>
            <a:endParaRPr kumimoji="1" lang="ja-JP" altLang="en-US" b="1" dirty="0">
              <a:latin typeface="+mj-ea"/>
              <a:ea typeface="+mj-ea"/>
            </a:endParaRPr>
          </a:p>
        </p:txBody>
      </p:sp>
      <p:graphicFrame>
        <p:nvGraphicFramePr>
          <p:cNvPr id="8" name="グラフ 7"/>
          <p:cNvGraphicFramePr/>
          <p:nvPr/>
        </p:nvGraphicFramePr>
        <p:xfrm>
          <a:off x="752475" y="1866899"/>
          <a:ext cx="5162550" cy="4533901"/>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p:cNvSpPr/>
          <p:nvPr/>
        </p:nvSpPr>
        <p:spPr>
          <a:xfrm>
            <a:off x="5937231" y="2551810"/>
            <a:ext cx="3150950" cy="1569660"/>
          </a:xfrm>
          <a:prstGeom prst="rect">
            <a:avLst/>
          </a:prstGeom>
        </p:spPr>
        <p:txBody>
          <a:bodyPr wrap="square">
            <a:spAutoFit/>
          </a:bodyPr>
          <a:lstStyle/>
          <a:p>
            <a:r>
              <a:rPr lang="ja-JP" altLang="en-US" sz="1600" b="1" dirty="0">
                <a:solidFill>
                  <a:srgbClr val="FF0000"/>
                </a:solidFill>
              </a:rPr>
              <a:t>ツールがないクラブ様は、</a:t>
            </a:r>
            <a:endParaRPr lang="en-US" altLang="ja-JP" sz="1600" b="1" dirty="0">
              <a:solidFill>
                <a:srgbClr val="FF0000"/>
              </a:solidFill>
            </a:endParaRPr>
          </a:p>
          <a:p>
            <a:r>
              <a:rPr lang="ja-JP" altLang="en-US" sz="1600" b="1" dirty="0">
                <a:solidFill>
                  <a:srgbClr val="FF0000"/>
                </a:solidFill>
              </a:rPr>
              <a:t>当地区のロータリアン 有志で製作</a:t>
            </a:r>
            <a:endParaRPr lang="en-US" altLang="ja-JP" sz="1600" b="1" dirty="0">
              <a:solidFill>
                <a:srgbClr val="FF0000"/>
              </a:solidFill>
            </a:endParaRPr>
          </a:p>
          <a:p>
            <a:r>
              <a:rPr lang="ja-JP" altLang="en-US" sz="1600" b="1" dirty="0">
                <a:solidFill>
                  <a:srgbClr val="FF0000"/>
                </a:solidFill>
              </a:rPr>
              <a:t>されているロータリー情報研究会</a:t>
            </a:r>
            <a:endParaRPr lang="en-US" altLang="ja-JP" sz="1600" b="1" dirty="0">
              <a:solidFill>
                <a:srgbClr val="FF0000"/>
              </a:solidFill>
            </a:endParaRPr>
          </a:p>
          <a:p>
            <a:r>
              <a:rPr lang="ja-JP" altLang="en-US" sz="1600" b="1" dirty="0">
                <a:solidFill>
                  <a:srgbClr val="FF0000"/>
                </a:solidFill>
              </a:rPr>
              <a:t>の</a:t>
            </a:r>
            <a:r>
              <a:rPr lang="en-US" altLang="ja-JP" sz="1600" b="1" dirty="0">
                <a:solidFill>
                  <a:srgbClr val="FF0000"/>
                </a:solidFill>
              </a:rPr>
              <a:t>WEB</a:t>
            </a:r>
            <a:r>
              <a:rPr lang="ja-JP" altLang="en-US" sz="1600" b="1" dirty="0">
                <a:solidFill>
                  <a:srgbClr val="FF0000"/>
                </a:solidFill>
              </a:rPr>
              <a:t>サイトから購入できます。</a:t>
            </a:r>
            <a:endParaRPr lang="en-US" altLang="ja-JP" sz="1600" b="1" dirty="0">
              <a:solidFill>
                <a:srgbClr val="FF0000"/>
              </a:solidFill>
            </a:endParaRPr>
          </a:p>
          <a:p>
            <a:endParaRPr lang="en-US" altLang="ja-JP" sz="1600" b="1" dirty="0"/>
          </a:p>
          <a:p>
            <a:endParaRPr lang="ja-JP" altLang="en-US" sz="1600" b="1" dirty="0"/>
          </a:p>
        </p:txBody>
      </p:sp>
      <p:pic>
        <p:nvPicPr>
          <p:cNvPr id="10" name="図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67919" y="1738375"/>
            <a:ext cx="2452581" cy="2452581"/>
          </a:xfrm>
          <a:prstGeom prst="rect">
            <a:avLst/>
          </a:prstGeom>
        </p:spPr>
      </p:pic>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37835" y="4358132"/>
            <a:ext cx="5034602" cy="2299291"/>
          </a:xfrm>
          <a:prstGeom prst="rect">
            <a:avLst/>
          </a:prstGeom>
        </p:spPr>
      </p:pic>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テキスト ボックス 4"/>
          <p:cNvSpPr txBox="1"/>
          <p:nvPr/>
        </p:nvSpPr>
        <p:spPr>
          <a:xfrm>
            <a:off x="581025" y="1562100"/>
            <a:ext cx="2492990" cy="338554"/>
          </a:xfrm>
          <a:prstGeom prst="rect">
            <a:avLst/>
          </a:prstGeom>
          <a:noFill/>
        </p:spPr>
        <p:txBody>
          <a:bodyPr wrap="none" rtlCol="0">
            <a:spAutoFit/>
          </a:bodyPr>
          <a:lstStyle/>
          <a:p>
            <a:r>
              <a:rPr lang="ja-JP" altLang="en-US" sz="1600" dirty="0"/>
              <a:t>①クラブの入会金について</a:t>
            </a:r>
            <a:endParaRPr lang="ja-JP" altLang="ja-JP" sz="1600" dirty="0"/>
          </a:p>
        </p:txBody>
      </p:sp>
      <p:sp>
        <p:nvSpPr>
          <p:cNvPr id="7" name="テキスト ボックス 6"/>
          <p:cNvSpPr txBox="1"/>
          <p:nvPr/>
        </p:nvSpPr>
        <p:spPr>
          <a:xfrm>
            <a:off x="361245" y="1174044"/>
            <a:ext cx="4447051" cy="369332"/>
          </a:xfrm>
          <a:prstGeom prst="rect">
            <a:avLst/>
          </a:prstGeom>
          <a:noFill/>
        </p:spPr>
        <p:txBody>
          <a:bodyPr wrap="none" rtlCol="0">
            <a:spAutoFit/>
          </a:bodyPr>
          <a:lstStyle/>
          <a:p>
            <a:r>
              <a:rPr lang="ja-JP" altLang="en-US" b="1" dirty="0">
                <a:latin typeface="+mj-ea"/>
                <a:ea typeface="+mj-ea"/>
              </a:rPr>
              <a:t>問８</a:t>
            </a:r>
            <a:r>
              <a:rPr lang="en-US" altLang="ja-JP" b="1" dirty="0">
                <a:latin typeface="+mj-ea"/>
                <a:ea typeface="+mj-ea"/>
              </a:rPr>
              <a:t>.</a:t>
            </a:r>
            <a:r>
              <a:rPr lang="ja-JP" altLang="en-US" b="1" dirty="0">
                <a:latin typeface="+mj-ea"/>
                <a:ea typeface="+mj-ea"/>
              </a:rPr>
              <a:t>クラブの入会金についてお尋ねします。</a:t>
            </a:r>
            <a:endParaRPr kumimoji="1" lang="ja-JP" altLang="en-US" b="1" dirty="0">
              <a:latin typeface="+mj-ea"/>
              <a:ea typeface="+mj-ea"/>
            </a:endParaRPr>
          </a:p>
        </p:txBody>
      </p:sp>
      <p:graphicFrame>
        <p:nvGraphicFramePr>
          <p:cNvPr id="8" name="グラフ 7"/>
          <p:cNvGraphicFramePr/>
          <p:nvPr/>
        </p:nvGraphicFramePr>
        <p:xfrm>
          <a:off x="-123824" y="1790700"/>
          <a:ext cx="5238750" cy="4905375"/>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4772025" y="1619250"/>
            <a:ext cx="3326552" cy="338554"/>
          </a:xfrm>
          <a:prstGeom prst="rect">
            <a:avLst/>
          </a:prstGeom>
          <a:noFill/>
        </p:spPr>
        <p:txBody>
          <a:bodyPr wrap="none" rtlCol="0">
            <a:spAutoFit/>
          </a:bodyPr>
          <a:lstStyle/>
          <a:p>
            <a:r>
              <a:rPr lang="ja-JP" altLang="en-US" sz="1600" dirty="0"/>
              <a:t>②入会金を下げた事はありますか？</a:t>
            </a:r>
            <a:endParaRPr lang="ja-JP" altLang="ja-JP" sz="1600" dirty="0"/>
          </a:p>
        </p:txBody>
      </p:sp>
      <p:graphicFrame>
        <p:nvGraphicFramePr>
          <p:cNvPr id="10" name="グラフ 9"/>
          <p:cNvGraphicFramePr/>
          <p:nvPr/>
        </p:nvGraphicFramePr>
        <p:xfrm>
          <a:off x="5005388" y="2019300"/>
          <a:ext cx="2471737" cy="2486026"/>
        </p:xfrm>
        <a:graphic>
          <a:graphicData uri="http://schemas.openxmlformats.org/drawingml/2006/chart">
            <c:chart xmlns:c="http://schemas.openxmlformats.org/drawingml/2006/chart" xmlns:r="http://schemas.openxmlformats.org/officeDocument/2006/relationships" r:id="rId5"/>
          </a:graphicData>
        </a:graphic>
      </p:graphicFrame>
      <p:sp>
        <p:nvSpPr>
          <p:cNvPr id="11" name="テキスト ボックス 10"/>
          <p:cNvSpPr txBox="1"/>
          <p:nvPr/>
        </p:nvSpPr>
        <p:spPr>
          <a:xfrm>
            <a:off x="8048625" y="3067050"/>
            <a:ext cx="3781426" cy="584775"/>
          </a:xfrm>
          <a:prstGeom prst="rect">
            <a:avLst/>
          </a:prstGeom>
          <a:noFill/>
        </p:spPr>
        <p:txBody>
          <a:bodyPr wrap="square" rtlCol="0">
            <a:spAutoFit/>
          </a:bodyPr>
          <a:lstStyle/>
          <a:p>
            <a:r>
              <a:rPr lang="ja-JP" altLang="en-US" sz="1600" dirty="0"/>
              <a:t>③入会金を下げられたクラブにお尋ねします。会員増強の成果はありましたか？</a:t>
            </a:r>
            <a:endParaRPr lang="ja-JP" altLang="ja-JP" sz="1600" dirty="0"/>
          </a:p>
        </p:txBody>
      </p:sp>
      <p:graphicFrame>
        <p:nvGraphicFramePr>
          <p:cNvPr id="13" name="グラフ 12"/>
          <p:cNvGraphicFramePr/>
          <p:nvPr/>
        </p:nvGraphicFramePr>
        <p:xfrm>
          <a:off x="8372474" y="3724275"/>
          <a:ext cx="2914651"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p:nvPr/>
        </p:nvGraphicFramePr>
        <p:xfrm>
          <a:off x="7324724" y="1323975"/>
          <a:ext cx="4867276" cy="3238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p:nvPr/>
        </p:nvGraphicFramePr>
        <p:xfrm>
          <a:off x="3867151" y="1438275"/>
          <a:ext cx="4248150" cy="30384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グラフ 14"/>
          <p:cNvGraphicFramePr/>
          <p:nvPr/>
        </p:nvGraphicFramePr>
        <p:xfrm>
          <a:off x="133350" y="2200275"/>
          <a:ext cx="4781550" cy="4324350"/>
        </p:xfrm>
        <a:graphic>
          <a:graphicData uri="http://schemas.openxmlformats.org/drawingml/2006/chart">
            <c:chart xmlns:c="http://schemas.openxmlformats.org/drawingml/2006/chart" xmlns:r="http://schemas.openxmlformats.org/officeDocument/2006/relationships" r:id="rId5"/>
          </a:graphicData>
        </a:graphic>
      </p:graphicFrame>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6"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5" y="1174044"/>
            <a:ext cx="3780202" cy="369332"/>
          </a:xfrm>
          <a:prstGeom prst="rect">
            <a:avLst/>
          </a:prstGeom>
          <a:noFill/>
        </p:spPr>
        <p:txBody>
          <a:bodyPr wrap="none" rtlCol="0">
            <a:spAutoFit/>
          </a:bodyPr>
          <a:lstStyle/>
          <a:p>
            <a:r>
              <a:rPr lang="ja-JP" altLang="ja-JP" b="1" dirty="0"/>
              <a:t>問９</a:t>
            </a:r>
            <a:r>
              <a:rPr lang="en-US" altLang="ja-JP" dirty="0"/>
              <a:t>.</a:t>
            </a:r>
            <a:r>
              <a:rPr lang="ja-JP" altLang="ja-JP" dirty="0"/>
              <a:t>　年会費についてお尋ねします。</a:t>
            </a:r>
          </a:p>
        </p:txBody>
      </p:sp>
      <p:sp>
        <p:nvSpPr>
          <p:cNvPr id="9" name="テキスト ボックス 8"/>
          <p:cNvSpPr txBox="1"/>
          <p:nvPr/>
        </p:nvSpPr>
        <p:spPr>
          <a:xfrm>
            <a:off x="4352925" y="1285875"/>
            <a:ext cx="3326552" cy="338554"/>
          </a:xfrm>
          <a:prstGeom prst="rect">
            <a:avLst/>
          </a:prstGeom>
          <a:noFill/>
        </p:spPr>
        <p:txBody>
          <a:bodyPr wrap="none" rtlCol="0">
            <a:spAutoFit/>
          </a:bodyPr>
          <a:lstStyle/>
          <a:p>
            <a:r>
              <a:rPr lang="ja-JP" altLang="ja-JP" sz="1600" dirty="0"/>
              <a:t>①年会費を下げた事はありますか？</a:t>
            </a:r>
          </a:p>
        </p:txBody>
      </p:sp>
      <p:sp>
        <p:nvSpPr>
          <p:cNvPr id="11" name="テキスト ボックス 10"/>
          <p:cNvSpPr txBox="1"/>
          <p:nvPr/>
        </p:nvSpPr>
        <p:spPr>
          <a:xfrm>
            <a:off x="7905749" y="1285875"/>
            <a:ext cx="4143375" cy="338554"/>
          </a:xfrm>
          <a:prstGeom prst="rect">
            <a:avLst/>
          </a:prstGeom>
          <a:noFill/>
        </p:spPr>
        <p:txBody>
          <a:bodyPr wrap="square" rtlCol="0">
            <a:spAutoFit/>
          </a:bodyPr>
          <a:lstStyle/>
          <a:p>
            <a:r>
              <a:rPr lang="ja-JP" altLang="en-US" sz="1600" dirty="0"/>
              <a:t>②年会費を下げられたクラブにお尋ねします。</a:t>
            </a:r>
            <a:endParaRPr lang="ja-JP" altLang="ja-JP" sz="1600" dirty="0"/>
          </a:p>
        </p:txBody>
      </p:sp>
      <p:sp>
        <p:nvSpPr>
          <p:cNvPr id="19" name="テキスト ボックス 18"/>
          <p:cNvSpPr txBox="1"/>
          <p:nvPr/>
        </p:nvSpPr>
        <p:spPr>
          <a:xfrm>
            <a:off x="4791075" y="4257675"/>
            <a:ext cx="4618572" cy="338554"/>
          </a:xfrm>
          <a:prstGeom prst="rect">
            <a:avLst/>
          </a:prstGeom>
          <a:noFill/>
        </p:spPr>
        <p:txBody>
          <a:bodyPr wrap="none" rtlCol="0">
            <a:spAutoFit/>
          </a:bodyPr>
          <a:lstStyle/>
          <a:p>
            <a:r>
              <a:rPr lang="ja-JP" altLang="en-US" sz="1600" dirty="0"/>
              <a:t>③</a:t>
            </a:r>
            <a:r>
              <a:rPr lang="ja-JP" altLang="ja-JP" sz="1600" dirty="0"/>
              <a:t>（問９）で高いと答えられたクラブにお尋ねします。</a:t>
            </a:r>
          </a:p>
        </p:txBody>
      </p:sp>
      <p:graphicFrame>
        <p:nvGraphicFramePr>
          <p:cNvPr id="20" name="グラフ 19"/>
          <p:cNvGraphicFramePr/>
          <p:nvPr/>
        </p:nvGraphicFramePr>
        <p:xfrm>
          <a:off x="5905500" y="4419600"/>
          <a:ext cx="3752849" cy="24384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5" y="1174044"/>
            <a:ext cx="10182596" cy="369332"/>
          </a:xfrm>
          <a:prstGeom prst="rect">
            <a:avLst/>
          </a:prstGeom>
          <a:noFill/>
        </p:spPr>
        <p:txBody>
          <a:bodyPr wrap="none" rtlCol="0">
            <a:spAutoFit/>
          </a:bodyPr>
          <a:lstStyle/>
          <a:p>
            <a:r>
              <a:rPr lang="ja-JP" altLang="en-US" b="1" dirty="0">
                <a:latin typeface="+mj-ea"/>
                <a:ea typeface="+mj-ea"/>
              </a:rPr>
              <a:t>問１０</a:t>
            </a:r>
            <a:r>
              <a:rPr lang="en-US" altLang="ja-JP" b="1" dirty="0">
                <a:latin typeface="+mj-ea"/>
                <a:ea typeface="+mj-ea"/>
              </a:rPr>
              <a:t>. 2018〜19</a:t>
            </a:r>
            <a:r>
              <a:rPr lang="ja-JP" altLang="en-US" b="1" dirty="0">
                <a:latin typeface="+mj-ea"/>
                <a:ea typeface="+mj-ea"/>
              </a:rPr>
              <a:t>年度の会員増強のために、今年度は具体的にどんな取り組みを計画されましたか？</a:t>
            </a:r>
            <a:endParaRPr kumimoji="1" lang="ja-JP" altLang="en-US" b="1" dirty="0">
              <a:latin typeface="+mj-ea"/>
              <a:ea typeface="+mj-ea"/>
            </a:endParaRPr>
          </a:p>
        </p:txBody>
      </p:sp>
      <p:sp>
        <p:nvSpPr>
          <p:cNvPr id="8" name="正方形/長方形 7"/>
          <p:cNvSpPr/>
          <p:nvPr/>
        </p:nvSpPr>
        <p:spPr>
          <a:xfrm>
            <a:off x="904875" y="1643837"/>
            <a:ext cx="9572626" cy="615553"/>
          </a:xfrm>
          <a:prstGeom prst="rect">
            <a:avLst/>
          </a:prstGeom>
        </p:spPr>
        <p:txBody>
          <a:bodyPr wrap="square">
            <a:spAutoFit/>
          </a:bodyPr>
          <a:lstStyle/>
          <a:p>
            <a:r>
              <a:rPr lang="ja-JP" altLang="ja-JP" sz="1700" dirty="0">
                <a:solidFill>
                  <a:srgbClr val="FF0000"/>
                </a:solidFill>
              </a:rPr>
              <a:t>〇会員身分に関する例外規定を設け、法人会員、親子会員、ジュニア会員を新たに作った。　（敦賀</a:t>
            </a:r>
            <a:r>
              <a:rPr lang="en-US" altLang="ja-JP" sz="1700" dirty="0">
                <a:solidFill>
                  <a:srgbClr val="FF0000"/>
                </a:solidFill>
              </a:rPr>
              <a:t>RC</a:t>
            </a:r>
            <a:r>
              <a:rPr lang="ja-JP" altLang="ja-JP" sz="1700" dirty="0">
                <a:solidFill>
                  <a:srgbClr val="FF0000"/>
                </a:solidFill>
              </a:rPr>
              <a:t>）</a:t>
            </a:r>
            <a:r>
              <a:rPr lang="en-US" altLang="ja-JP" sz="1700" dirty="0">
                <a:solidFill>
                  <a:srgbClr val="FF0000"/>
                </a:solidFill>
              </a:rPr>
              <a:t> </a:t>
            </a:r>
            <a:br>
              <a:rPr lang="en-US" altLang="ja-JP" sz="1700" dirty="0">
                <a:solidFill>
                  <a:srgbClr val="FF0000"/>
                </a:solidFill>
              </a:rPr>
            </a:br>
            <a:r>
              <a:rPr lang="ja-JP" altLang="en-US" sz="1700" dirty="0">
                <a:solidFill>
                  <a:schemeClr val="accent1">
                    <a:lumMod val="75000"/>
                  </a:schemeClr>
                </a:solidFill>
              </a:rPr>
              <a:t>　</a:t>
            </a:r>
            <a:r>
              <a:rPr lang="en-US" altLang="ja-JP" sz="1700" dirty="0">
                <a:solidFill>
                  <a:schemeClr val="accent1">
                    <a:lumMod val="75000"/>
                  </a:schemeClr>
                </a:solidFill>
              </a:rPr>
              <a:t>[</a:t>
            </a:r>
            <a:r>
              <a:rPr lang="ja-JP" altLang="ja-JP" sz="1700" dirty="0">
                <a:solidFill>
                  <a:schemeClr val="accent1">
                    <a:lumMod val="75000"/>
                  </a:schemeClr>
                </a:solidFill>
              </a:rPr>
              <a:t>成果</a:t>
            </a:r>
            <a:r>
              <a:rPr lang="en-US" altLang="ja-JP" sz="1700" dirty="0">
                <a:solidFill>
                  <a:schemeClr val="accent1">
                    <a:lumMod val="75000"/>
                  </a:schemeClr>
                </a:solidFill>
              </a:rPr>
              <a:t>]</a:t>
            </a:r>
            <a:r>
              <a:rPr lang="ja-JP" altLang="ja-JP" sz="1700" dirty="0">
                <a:solidFill>
                  <a:schemeClr val="accent1">
                    <a:lumMod val="75000"/>
                  </a:schemeClr>
                </a:solidFill>
              </a:rPr>
              <a:t>法人会員で３名、ジュニア会員で１名の入会者ができた。</a:t>
            </a:r>
            <a:endParaRPr lang="ja-JP" altLang="en-US" sz="1700" dirty="0">
              <a:solidFill>
                <a:schemeClr val="accent1">
                  <a:lumMod val="75000"/>
                </a:schemeClr>
              </a:solidFill>
            </a:endParaRPr>
          </a:p>
        </p:txBody>
      </p:sp>
      <p:sp>
        <p:nvSpPr>
          <p:cNvPr id="13" name="正方形/長方形 12"/>
          <p:cNvSpPr/>
          <p:nvPr/>
        </p:nvSpPr>
        <p:spPr>
          <a:xfrm>
            <a:off x="904875" y="3366624"/>
            <a:ext cx="10372725" cy="646331"/>
          </a:xfrm>
          <a:prstGeom prst="rect">
            <a:avLst/>
          </a:prstGeom>
        </p:spPr>
        <p:txBody>
          <a:bodyPr wrap="square">
            <a:spAutoFit/>
          </a:bodyPr>
          <a:lstStyle/>
          <a:p>
            <a:r>
              <a:rPr lang="ja-JP" altLang="ja-JP" dirty="0">
                <a:solidFill>
                  <a:srgbClr val="FF0000"/>
                </a:solidFill>
              </a:rPr>
              <a:t>〇会員増強委員会とは別に「特別増強委員会」を作り、委員固定で活動している。　（京丹後</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solidFill>
                  <a:srgbClr val="FF0000"/>
                </a:solidFill>
              </a:rPr>
            </a:br>
            <a:r>
              <a:rPr lang="ja-JP" altLang="en-US" dirty="0">
                <a:solidFill>
                  <a:srgbClr val="FF0000"/>
                </a:solidFill>
              </a:rPr>
              <a:t>　</a:t>
            </a:r>
            <a:r>
              <a:rPr lang="en-US" altLang="ja-JP" dirty="0">
                <a:solidFill>
                  <a:schemeClr val="accent5">
                    <a:lumMod val="75000"/>
                  </a:schemeClr>
                </a:solidFill>
              </a:rPr>
              <a:t>[</a:t>
            </a:r>
            <a:r>
              <a:rPr lang="ja-JP" altLang="ja-JP" dirty="0">
                <a:solidFill>
                  <a:schemeClr val="accent5">
                    <a:lumMod val="75000"/>
                  </a:schemeClr>
                </a:solidFill>
              </a:rPr>
              <a:t>成果</a:t>
            </a:r>
            <a:r>
              <a:rPr lang="en-US" altLang="ja-JP" dirty="0">
                <a:solidFill>
                  <a:schemeClr val="accent5">
                    <a:lumMod val="75000"/>
                  </a:schemeClr>
                </a:solidFill>
              </a:rPr>
              <a:t>]</a:t>
            </a:r>
            <a:r>
              <a:rPr lang="ja-JP" altLang="ja-JP" dirty="0">
                <a:solidFill>
                  <a:schemeClr val="accent5">
                    <a:lumMod val="75000"/>
                  </a:schemeClr>
                </a:solidFill>
              </a:rPr>
              <a:t>若い入会者が増えたが、退会者もあり、なかなか純増しない。</a:t>
            </a:r>
            <a:endParaRPr lang="ja-JP" altLang="en-US" dirty="0">
              <a:solidFill>
                <a:schemeClr val="accent5">
                  <a:lumMod val="75000"/>
                </a:schemeClr>
              </a:solidFill>
            </a:endParaRPr>
          </a:p>
        </p:txBody>
      </p:sp>
      <p:sp>
        <p:nvSpPr>
          <p:cNvPr id="14" name="正方形/長方形 13"/>
          <p:cNvSpPr/>
          <p:nvPr/>
        </p:nvSpPr>
        <p:spPr>
          <a:xfrm>
            <a:off x="904875" y="2351342"/>
            <a:ext cx="9744075" cy="923330"/>
          </a:xfrm>
          <a:prstGeom prst="rect">
            <a:avLst/>
          </a:prstGeom>
        </p:spPr>
        <p:txBody>
          <a:bodyPr wrap="square">
            <a:spAutoFit/>
          </a:bodyPr>
          <a:lstStyle/>
          <a:p>
            <a:r>
              <a:rPr lang="ja-JP" altLang="ja-JP" dirty="0">
                <a:solidFill>
                  <a:srgbClr val="FF0000"/>
                </a:solidFill>
              </a:rPr>
              <a:t>〇具体的な取り組みは例年同様、今年度は５０周年目前のため増強に対する会員の意識が高いと思われ、増強同好会としてゴルフ同好会に候補者を招いてゴルフコンペを行いました。　（奈良西</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solidFill>
                  <a:srgbClr val="FF0000"/>
                </a:solidFill>
              </a:rPr>
            </a:br>
            <a:r>
              <a:rPr lang="ja-JP" altLang="en-US" dirty="0">
                <a:solidFill>
                  <a:srgbClr val="FF0000"/>
                </a:solidFill>
              </a:rPr>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１２月までに純増</a:t>
            </a:r>
            <a:r>
              <a:rPr lang="en-US" altLang="ja-JP" dirty="0">
                <a:solidFill>
                  <a:schemeClr val="accent1">
                    <a:lumMod val="75000"/>
                  </a:schemeClr>
                </a:solidFill>
              </a:rPr>
              <a:t>3</a:t>
            </a:r>
            <a:r>
              <a:rPr lang="ja-JP" altLang="ja-JP" dirty="0">
                <a:solidFill>
                  <a:schemeClr val="accent1">
                    <a:lumMod val="75000"/>
                  </a:schemeClr>
                </a:solidFill>
              </a:rPr>
              <a:t>名の予定</a:t>
            </a:r>
            <a:endParaRPr lang="ja-JP" altLang="en-US" dirty="0">
              <a:solidFill>
                <a:schemeClr val="accent1">
                  <a:lumMod val="75000"/>
                </a:schemeClr>
              </a:solidFill>
            </a:endParaRPr>
          </a:p>
        </p:txBody>
      </p:sp>
      <p:sp>
        <p:nvSpPr>
          <p:cNvPr id="15" name="正方形/長方形 14"/>
          <p:cNvSpPr/>
          <p:nvPr/>
        </p:nvSpPr>
        <p:spPr>
          <a:xfrm>
            <a:off x="904875" y="4104907"/>
            <a:ext cx="9410701" cy="646331"/>
          </a:xfrm>
          <a:prstGeom prst="rect">
            <a:avLst/>
          </a:prstGeom>
        </p:spPr>
        <p:txBody>
          <a:bodyPr wrap="square">
            <a:spAutoFit/>
          </a:bodyPr>
          <a:lstStyle/>
          <a:p>
            <a:r>
              <a:rPr lang="ja-JP" altLang="ja-JP" dirty="0">
                <a:solidFill>
                  <a:srgbClr val="FF0000"/>
                </a:solidFill>
              </a:rPr>
              <a:t>〇会員全員に対し増強。及び候補者のリストアップを行った。　（京都西北</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solidFill>
                  <a:srgbClr val="FF0000"/>
                </a:solidFill>
              </a:rPr>
            </a:br>
            <a:r>
              <a:rPr lang="ja-JP" altLang="en-US" dirty="0">
                <a:solidFill>
                  <a:srgbClr val="FF0000"/>
                </a:solidFill>
              </a:rPr>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現在５名増強。</a:t>
            </a:r>
            <a:endParaRPr lang="ja-JP" altLang="en-US" dirty="0">
              <a:solidFill>
                <a:schemeClr val="accent1">
                  <a:lumMod val="75000"/>
                </a:schemeClr>
              </a:solidFill>
            </a:endParaRPr>
          </a:p>
        </p:txBody>
      </p:sp>
      <p:sp>
        <p:nvSpPr>
          <p:cNvPr id="16" name="正方形/長方形 15"/>
          <p:cNvSpPr/>
          <p:nvPr/>
        </p:nvSpPr>
        <p:spPr>
          <a:xfrm>
            <a:off x="904875" y="4843190"/>
            <a:ext cx="10868025" cy="646331"/>
          </a:xfrm>
          <a:prstGeom prst="rect">
            <a:avLst/>
          </a:prstGeom>
        </p:spPr>
        <p:txBody>
          <a:bodyPr wrap="square">
            <a:spAutoFit/>
          </a:bodyPr>
          <a:lstStyle/>
          <a:p>
            <a:r>
              <a:rPr lang="ja-JP" altLang="ja-JP" dirty="0">
                <a:solidFill>
                  <a:srgbClr val="FF0000"/>
                </a:solidFill>
              </a:rPr>
              <a:t>〇会員増強は会員全員の責務と例会時に訴え、候補者を理事会に推薦するよう督励している。　（京都山城</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solidFill>
                  <a:srgbClr val="FF0000"/>
                </a:solidFill>
              </a:rPr>
            </a:br>
            <a:r>
              <a:rPr lang="ja-JP" altLang="en-US" dirty="0">
                <a:solidFill>
                  <a:srgbClr val="FF0000"/>
                </a:solidFill>
              </a:rPr>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３名の増強ができた。</a:t>
            </a:r>
            <a:endParaRPr lang="ja-JP" altLang="en-US" dirty="0">
              <a:solidFill>
                <a:schemeClr val="accent1">
                  <a:lumMod val="75000"/>
                </a:schemeClr>
              </a:solidFill>
            </a:endParaRPr>
          </a:p>
        </p:txBody>
      </p:sp>
      <p:sp>
        <p:nvSpPr>
          <p:cNvPr id="17" name="正方形/長方形 16"/>
          <p:cNvSpPr/>
          <p:nvPr/>
        </p:nvSpPr>
        <p:spPr>
          <a:xfrm>
            <a:off x="904875" y="5581471"/>
            <a:ext cx="10782300" cy="1200329"/>
          </a:xfrm>
          <a:prstGeom prst="rect">
            <a:avLst/>
          </a:prstGeom>
        </p:spPr>
        <p:txBody>
          <a:bodyPr wrap="square">
            <a:spAutoFit/>
          </a:bodyPr>
          <a:lstStyle/>
          <a:p>
            <a:r>
              <a:rPr lang="ja-JP" altLang="ja-JP" dirty="0">
                <a:solidFill>
                  <a:srgbClr val="FF0000"/>
                </a:solidFill>
              </a:rPr>
              <a:t>〇２０１８年２月下旬より情報収集、３月より電話による勧誘活動、４月より面談による勧誘活動。以上の活動記録を記録して会長幹事と増強委員会と同行協力いただけるメンバーにメールで共有化。　（湖南</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br>
            <a:r>
              <a:rPr lang="ja-JP" altLang="en-US"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理事会の中では今まで以上に多くの情報や意見を頂けるようになった。委員会内での効率化が図</a:t>
            </a:r>
            <a:r>
              <a:rPr lang="ja-JP" altLang="ja-JP" dirty="0" err="1">
                <a:solidFill>
                  <a:schemeClr val="accent1">
                    <a:lumMod val="75000"/>
                  </a:schemeClr>
                </a:solidFill>
              </a:rPr>
              <a:t>れ</a:t>
            </a:r>
            <a:r>
              <a:rPr lang="ja-JP" altLang="ja-JP" dirty="0">
                <a:solidFill>
                  <a:schemeClr val="accent1">
                    <a:lumMod val="75000"/>
                  </a:schemeClr>
                </a:solidFill>
              </a:rPr>
              <a:t>前半で５名の純増となった。</a:t>
            </a:r>
            <a:endParaRPr lang="ja-JP" altLang="en-US" dirty="0">
              <a:solidFill>
                <a:schemeClr val="accent1">
                  <a:lumMod val="75000"/>
                </a:schemeClr>
              </a:solidFill>
            </a:endParaRP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5" y="1174044"/>
            <a:ext cx="10182596" cy="369332"/>
          </a:xfrm>
          <a:prstGeom prst="rect">
            <a:avLst/>
          </a:prstGeom>
          <a:noFill/>
        </p:spPr>
        <p:txBody>
          <a:bodyPr wrap="none" rtlCol="0">
            <a:spAutoFit/>
          </a:bodyPr>
          <a:lstStyle/>
          <a:p>
            <a:r>
              <a:rPr lang="ja-JP" altLang="en-US" b="1" dirty="0">
                <a:latin typeface="+mj-ea"/>
                <a:ea typeface="+mj-ea"/>
              </a:rPr>
              <a:t>問１０</a:t>
            </a:r>
            <a:r>
              <a:rPr lang="en-US" altLang="ja-JP" b="1" dirty="0">
                <a:latin typeface="+mj-ea"/>
                <a:ea typeface="+mj-ea"/>
              </a:rPr>
              <a:t>. 2018〜19</a:t>
            </a:r>
            <a:r>
              <a:rPr lang="ja-JP" altLang="en-US" b="1" dirty="0">
                <a:latin typeface="+mj-ea"/>
                <a:ea typeface="+mj-ea"/>
              </a:rPr>
              <a:t>年度の会員増強のために、今年度は具体的にどんな取り組みを計画されましたか？</a:t>
            </a:r>
            <a:endParaRPr kumimoji="1" lang="ja-JP" altLang="en-US" b="1" dirty="0">
              <a:latin typeface="+mj-ea"/>
              <a:ea typeface="+mj-ea"/>
            </a:endParaRPr>
          </a:p>
        </p:txBody>
      </p:sp>
      <p:sp>
        <p:nvSpPr>
          <p:cNvPr id="12" name="正方形/長方形 11"/>
          <p:cNvSpPr/>
          <p:nvPr/>
        </p:nvSpPr>
        <p:spPr>
          <a:xfrm>
            <a:off x="904875" y="1571536"/>
            <a:ext cx="8220075" cy="923330"/>
          </a:xfrm>
          <a:prstGeom prst="rect">
            <a:avLst/>
          </a:prstGeom>
        </p:spPr>
        <p:txBody>
          <a:bodyPr wrap="square">
            <a:spAutoFit/>
          </a:bodyPr>
          <a:lstStyle/>
          <a:p>
            <a:r>
              <a:rPr lang="ja-JP" altLang="ja-JP" dirty="0">
                <a:solidFill>
                  <a:srgbClr val="FF0000"/>
                </a:solidFill>
              </a:rPr>
              <a:t>〇ロータリー学友へメンバーを増やすために会費、入会金の減額を計画しています。　（日本ロータリーＥクラブ</a:t>
            </a:r>
            <a:r>
              <a:rPr lang="en-US" altLang="ja-JP" dirty="0">
                <a:solidFill>
                  <a:srgbClr val="FF0000"/>
                </a:solidFill>
              </a:rPr>
              <a:t>2650RC</a:t>
            </a:r>
            <a:r>
              <a:rPr lang="ja-JP" altLang="ja-JP" dirty="0">
                <a:solidFill>
                  <a:srgbClr val="FF0000"/>
                </a:solidFill>
              </a:rPr>
              <a:t>）</a:t>
            </a:r>
            <a:r>
              <a:rPr lang="en-US" altLang="ja-JP" dirty="0">
                <a:solidFill>
                  <a:srgbClr val="FF0000"/>
                </a:solidFill>
              </a:rPr>
              <a:t> </a:t>
            </a:r>
            <a:br>
              <a:rPr lang="en-US" altLang="ja-JP" dirty="0">
                <a:solidFill>
                  <a:srgbClr val="FF0000"/>
                </a:solidFill>
              </a:rPr>
            </a:b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２０１８年１２月理事会にてクラブ細則変更案を提出予定です。</a:t>
            </a:r>
            <a:endParaRPr lang="ja-JP" altLang="en-US" dirty="0">
              <a:solidFill>
                <a:schemeClr val="accent1">
                  <a:lumMod val="75000"/>
                </a:schemeClr>
              </a:solidFill>
            </a:endParaRPr>
          </a:p>
        </p:txBody>
      </p:sp>
      <p:sp>
        <p:nvSpPr>
          <p:cNvPr id="18" name="正方形/長方形 17"/>
          <p:cNvSpPr/>
          <p:nvPr/>
        </p:nvSpPr>
        <p:spPr>
          <a:xfrm>
            <a:off x="904875" y="2484031"/>
            <a:ext cx="6619875" cy="646331"/>
          </a:xfrm>
          <a:prstGeom prst="rect">
            <a:avLst/>
          </a:prstGeom>
        </p:spPr>
        <p:txBody>
          <a:bodyPr wrap="square">
            <a:spAutoFit/>
          </a:bodyPr>
          <a:lstStyle/>
          <a:p>
            <a:r>
              <a:rPr lang="ja-JP" altLang="ja-JP" dirty="0">
                <a:solidFill>
                  <a:srgbClr val="FF0000"/>
                </a:solidFill>
              </a:rPr>
              <a:t>〇法人会員と家族会員の資格を新たに設けた。　（平城京</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solidFill>
                  <a:srgbClr val="FF0000"/>
                </a:solidFill>
              </a:rPr>
            </a:b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入会し易くはなっているが、参加率が低い。</a:t>
            </a:r>
            <a:endParaRPr lang="ja-JP" altLang="en-US" dirty="0">
              <a:solidFill>
                <a:schemeClr val="accent1">
                  <a:lumMod val="75000"/>
                </a:schemeClr>
              </a:solidFill>
            </a:endParaRPr>
          </a:p>
        </p:txBody>
      </p:sp>
      <p:sp>
        <p:nvSpPr>
          <p:cNvPr id="19" name="正方形/長方形 18"/>
          <p:cNvSpPr/>
          <p:nvPr/>
        </p:nvSpPr>
        <p:spPr>
          <a:xfrm>
            <a:off x="904875" y="3119527"/>
            <a:ext cx="10534650" cy="923330"/>
          </a:xfrm>
          <a:prstGeom prst="rect">
            <a:avLst/>
          </a:prstGeom>
        </p:spPr>
        <p:txBody>
          <a:bodyPr wrap="square">
            <a:spAutoFit/>
          </a:bodyPr>
          <a:lstStyle/>
          <a:p>
            <a:r>
              <a:rPr lang="ja-JP" altLang="ja-JP" dirty="0">
                <a:solidFill>
                  <a:srgbClr val="FF0000"/>
                </a:solidFill>
              </a:rPr>
              <a:t>〇今年度は種まき、次年度（会長就任）に向けて新しい制度を設け、会員増強にチャレンジする。「パートナー会員制度」１名入会させれば、その人と会費は半々とする制度。　（大津東</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br>
            <a:r>
              <a:rPr lang="en-US" altLang="ja-JP" dirty="0"/>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次年度導入実施</a:t>
            </a:r>
            <a:endParaRPr lang="ja-JP" altLang="en-US" dirty="0">
              <a:solidFill>
                <a:schemeClr val="accent1">
                  <a:lumMod val="75000"/>
                </a:schemeClr>
              </a:solidFill>
            </a:endParaRPr>
          </a:p>
        </p:txBody>
      </p:sp>
      <p:sp>
        <p:nvSpPr>
          <p:cNvPr id="20" name="正方形/長方形 19"/>
          <p:cNvSpPr/>
          <p:nvPr/>
        </p:nvSpPr>
        <p:spPr>
          <a:xfrm>
            <a:off x="904875" y="4032022"/>
            <a:ext cx="9934575" cy="923330"/>
          </a:xfrm>
          <a:prstGeom prst="rect">
            <a:avLst/>
          </a:prstGeom>
        </p:spPr>
        <p:txBody>
          <a:bodyPr wrap="square">
            <a:spAutoFit/>
          </a:bodyPr>
          <a:lstStyle/>
          <a:p>
            <a:r>
              <a:rPr lang="ja-JP" altLang="ja-JP" dirty="0">
                <a:solidFill>
                  <a:srgbClr val="FF0000"/>
                </a:solidFill>
              </a:rPr>
              <a:t>〇クラブパンフレットと入会申込書の更新、毎月行う会員増強委員会で入会候補者の情報交換と勧誘活動打合せを行う。ＪＣ出身者の会員増強チームを作りＯＢを勧誘する。　（福井北</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b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入会２名、退会１名</a:t>
            </a:r>
            <a:endParaRPr lang="ja-JP" altLang="en-US" dirty="0">
              <a:solidFill>
                <a:schemeClr val="accent1">
                  <a:lumMod val="75000"/>
                </a:schemeClr>
              </a:solidFill>
            </a:endParaRPr>
          </a:p>
        </p:txBody>
      </p:sp>
      <p:sp>
        <p:nvSpPr>
          <p:cNvPr id="21" name="正方形/長方形 20"/>
          <p:cNvSpPr/>
          <p:nvPr/>
        </p:nvSpPr>
        <p:spPr>
          <a:xfrm>
            <a:off x="904875" y="4944517"/>
            <a:ext cx="9906000" cy="657314"/>
          </a:xfrm>
          <a:prstGeom prst="rect">
            <a:avLst/>
          </a:prstGeom>
        </p:spPr>
        <p:txBody>
          <a:bodyPr wrap="square">
            <a:spAutoFit/>
          </a:bodyPr>
          <a:lstStyle/>
          <a:p>
            <a:r>
              <a:rPr lang="ja-JP" altLang="ja-JP" dirty="0">
                <a:solidFill>
                  <a:srgbClr val="FF0000"/>
                </a:solidFill>
              </a:rPr>
              <a:t>〇準会員制度を２０１９年４月に導入予定、２倍～３倍増を計画準備しています。　（水口</a:t>
            </a:r>
            <a:r>
              <a:rPr lang="en-US" altLang="ja-JP" dirty="0">
                <a:solidFill>
                  <a:srgbClr val="FF0000"/>
                </a:solidFill>
              </a:rPr>
              <a:t>RC</a:t>
            </a:r>
            <a:r>
              <a:rPr lang="ja-JP" altLang="ja-JP" dirty="0">
                <a:solidFill>
                  <a:srgbClr val="FF0000"/>
                </a:solidFill>
              </a:rPr>
              <a:t>）</a:t>
            </a:r>
            <a:r>
              <a:rPr lang="en-US" altLang="ja-JP" dirty="0">
                <a:solidFill>
                  <a:srgbClr val="FF0000"/>
                </a:solidFill>
              </a:rPr>
              <a:t> </a:t>
            </a:r>
            <a:br>
              <a:rPr lang="en-US" altLang="ja-JP" dirty="0">
                <a:solidFill>
                  <a:srgbClr val="FF0000"/>
                </a:solidFill>
              </a:rPr>
            </a:b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２月に定款細則追加して後、４月から勧誘活動の入る準備中。</a:t>
            </a:r>
            <a:endParaRPr lang="ja-JP" altLang="en-US" dirty="0">
              <a:solidFill>
                <a:schemeClr val="accent1">
                  <a:lumMod val="75000"/>
                </a:schemeClr>
              </a:solidFill>
            </a:endParaRPr>
          </a:p>
        </p:txBody>
      </p:sp>
      <p:sp>
        <p:nvSpPr>
          <p:cNvPr id="22" name="正方形/長方形 21"/>
          <p:cNvSpPr/>
          <p:nvPr/>
        </p:nvSpPr>
        <p:spPr>
          <a:xfrm>
            <a:off x="904875" y="5590996"/>
            <a:ext cx="10658474" cy="1200329"/>
          </a:xfrm>
          <a:prstGeom prst="rect">
            <a:avLst/>
          </a:prstGeom>
        </p:spPr>
        <p:txBody>
          <a:bodyPr wrap="square">
            <a:spAutoFit/>
          </a:bodyPr>
          <a:lstStyle/>
          <a:p>
            <a:r>
              <a:rPr lang="ja-JP" altLang="ja-JP" dirty="0">
                <a:solidFill>
                  <a:srgbClr val="FF0000"/>
                </a:solidFill>
              </a:rPr>
              <a:t>〇「Ｉ会員制度」の導入予定。１２月理事会で導入が認められた。今後増強活動で拍車をかけるため詳細は再検討する予定です。おおよその「Ｉ会員」の諸条件は入会金または会費を暫定期間中は通常会員（正会員）より安くして、暫定期間中にＲＣの良さを実感して頂く。暫定期間を満了した場合は正会員か退会して頂く予定です。　（京都さくら</a:t>
            </a:r>
            <a:r>
              <a:rPr lang="en-US" altLang="ja-JP" dirty="0">
                <a:solidFill>
                  <a:srgbClr val="FF0000"/>
                </a:solidFill>
              </a:rPr>
              <a:t>RC</a:t>
            </a:r>
            <a:r>
              <a:rPr lang="ja-JP" altLang="ja-JP" dirty="0">
                <a:solidFill>
                  <a:srgbClr val="FF0000"/>
                </a:solidFill>
              </a:rPr>
              <a:t>） </a:t>
            </a:r>
            <a:endParaRPr lang="ja-JP" altLang="en-US" dirty="0">
              <a:solidFill>
                <a:srgbClr val="FF0000"/>
              </a:solidFill>
            </a:endParaRPr>
          </a:p>
        </p:txBody>
      </p:sp>
    </p:spTree>
    <p:extLst>
      <p:ext uri="{BB962C8B-B14F-4D97-AF65-F5344CB8AC3E}">
        <p14:creationId xmlns:p14="http://schemas.microsoft.com/office/powerpoint/2010/main" val="403853045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テキスト ボックス 4"/>
          <p:cNvSpPr txBox="1"/>
          <p:nvPr/>
        </p:nvSpPr>
        <p:spPr>
          <a:xfrm>
            <a:off x="666750" y="1962150"/>
            <a:ext cx="2390398" cy="338554"/>
          </a:xfrm>
          <a:prstGeom prst="rect">
            <a:avLst/>
          </a:prstGeom>
          <a:noFill/>
        </p:spPr>
        <p:txBody>
          <a:bodyPr wrap="none" rtlCol="0">
            <a:spAutoFit/>
          </a:bodyPr>
          <a:lstStyle/>
          <a:p>
            <a:r>
              <a:rPr lang="ja-JP" altLang="ja-JP" sz="1600" dirty="0"/>
              <a:t>①柔軟性の導入について</a:t>
            </a:r>
          </a:p>
        </p:txBody>
      </p:sp>
      <p:sp>
        <p:nvSpPr>
          <p:cNvPr id="7" name="テキスト ボックス 6"/>
          <p:cNvSpPr txBox="1"/>
          <p:nvPr/>
        </p:nvSpPr>
        <p:spPr>
          <a:xfrm>
            <a:off x="361246" y="1174044"/>
            <a:ext cx="10154354" cy="646331"/>
          </a:xfrm>
          <a:prstGeom prst="rect">
            <a:avLst/>
          </a:prstGeom>
          <a:noFill/>
        </p:spPr>
        <p:txBody>
          <a:bodyPr wrap="square" rtlCol="0">
            <a:spAutoFit/>
          </a:bodyPr>
          <a:lstStyle/>
          <a:p>
            <a:r>
              <a:rPr lang="ja-JP" altLang="en-US" b="1" dirty="0">
                <a:latin typeface="+mj-ea"/>
                <a:ea typeface="+mj-ea"/>
              </a:rPr>
              <a:t>問１１．クラブ運営の柔軟性についてお尋ねします。</a:t>
            </a:r>
            <a:endParaRPr lang="en-US" altLang="ja-JP" b="1" dirty="0">
              <a:latin typeface="+mj-ea"/>
              <a:ea typeface="+mj-ea"/>
            </a:endParaRPr>
          </a:p>
          <a:p>
            <a:r>
              <a:rPr lang="ja-JP" altLang="en-US" b="1" dirty="0">
                <a:latin typeface="+mj-ea"/>
                <a:ea typeface="+mj-ea"/>
              </a:rPr>
              <a:t>（柔軟性の例：例会回数、例会時間帯、食事、例会内容、例会場、ｵﾝﾗｲﾝ例会などの変更）</a:t>
            </a:r>
            <a:endParaRPr kumimoji="1" lang="ja-JP" altLang="en-US" b="1" dirty="0">
              <a:latin typeface="+mj-ea"/>
              <a:ea typeface="+mj-ea"/>
            </a:endParaRPr>
          </a:p>
        </p:txBody>
      </p:sp>
      <p:grpSp>
        <p:nvGrpSpPr>
          <p:cNvPr id="13" name="グループ化 12"/>
          <p:cNvGrpSpPr/>
          <p:nvPr/>
        </p:nvGrpSpPr>
        <p:grpSpPr>
          <a:xfrm>
            <a:off x="6391275" y="2047875"/>
            <a:ext cx="4371976" cy="4467224"/>
            <a:chOff x="6677771" y="1903943"/>
            <a:chExt cx="4724401" cy="4714875"/>
          </a:xfrm>
        </p:grpSpPr>
        <p:graphicFrame>
          <p:nvGraphicFramePr>
            <p:cNvPr id="10" name="グラフ 9"/>
            <p:cNvGraphicFramePr/>
            <p:nvPr/>
          </p:nvGraphicFramePr>
          <p:xfrm>
            <a:off x="6677771" y="1903943"/>
            <a:ext cx="4724401" cy="47148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グラフ 8"/>
            <p:cNvGraphicFramePr/>
            <p:nvPr/>
          </p:nvGraphicFramePr>
          <p:xfrm>
            <a:off x="7325471" y="2632605"/>
            <a:ext cx="3429000" cy="3257550"/>
          </p:xfrm>
          <a:graphic>
            <a:graphicData uri="http://schemas.openxmlformats.org/drawingml/2006/chart">
              <c:chart xmlns:c="http://schemas.openxmlformats.org/drawingml/2006/chart" xmlns:r="http://schemas.openxmlformats.org/officeDocument/2006/relationships" r:id="rId5"/>
            </a:graphicData>
          </a:graphic>
        </p:graphicFrame>
      </p:grpSp>
      <p:sp>
        <p:nvSpPr>
          <p:cNvPr id="11" name="正方形/長方形 10"/>
          <p:cNvSpPr/>
          <p:nvPr/>
        </p:nvSpPr>
        <p:spPr>
          <a:xfrm>
            <a:off x="8127364" y="4120634"/>
            <a:ext cx="954107" cy="400110"/>
          </a:xfrm>
          <a:prstGeom prst="rect">
            <a:avLst/>
          </a:prstGeom>
        </p:spPr>
        <p:txBody>
          <a:bodyPr wrap="none">
            <a:spAutoFit/>
          </a:bodyPr>
          <a:lstStyle/>
          <a:p>
            <a:r>
              <a:rPr lang="ja-JP" altLang="en-US" sz="2000" dirty="0">
                <a:solidFill>
                  <a:schemeClr val="bg1"/>
                </a:solidFill>
                <a:effectLst>
                  <a:outerShdw blurRad="38100" dist="38100" dir="2700000" algn="tl">
                    <a:srgbClr val="000000">
                      <a:alpha val="43137"/>
                    </a:srgbClr>
                  </a:outerShdw>
                </a:effectLst>
              </a:rPr>
              <a:t>本年度</a:t>
            </a:r>
          </a:p>
        </p:txBody>
      </p:sp>
      <p:sp>
        <p:nvSpPr>
          <p:cNvPr id="12" name="正方形/長方形 11"/>
          <p:cNvSpPr/>
          <p:nvPr/>
        </p:nvSpPr>
        <p:spPr>
          <a:xfrm>
            <a:off x="9060814" y="5587484"/>
            <a:ext cx="954107" cy="400110"/>
          </a:xfrm>
          <a:prstGeom prst="rect">
            <a:avLst/>
          </a:prstGeom>
        </p:spPr>
        <p:txBody>
          <a:bodyPr wrap="none">
            <a:spAutoFit/>
          </a:bodyPr>
          <a:lstStyle/>
          <a:p>
            <a:r>
              <a:rPr lang="ja-JP" altLang="en-US" sz="2000" dirty="0">
                <a:solidFill>
                  <a:schemeClr val="bg1"/>
                </a:solidFill>
                <a:effectLst>
                  <a:outerShdw blurRad="38100" dist="38100" dir="2700000" algn="tl">
                    <a:srgbClr val="000000">
                      <a:alpha val="43137"/>
                    </a:srgbClr>
                  </a:outerShdw>
                </a:effectLst>
              </a:rPr>
              <a:t>昨年度</a:t>
            </a:r>
          </a:p>
        </p:txBody>
      </p:sp>
      <p:sp>
        <p:nvSpPr>
          <p:cNvPr id="14" name="正方形/長方形 13"/>
          <p:cNvSpPr/>
          <p:nvPr/>
        </p:nvSpPr>
        <p:spPr>
          <a:xfrm>
            <a:off x="1143000" y="2390776"/>
            <a:ext cx="4572000" cy="830997"/>
          </a:xfrm>
          <a:prstGeom prst="rect">
            <a:avLst/>
          </a:prstGeom>
        </p:spPr>
        <p:txBody>
          <a:bodyPr wrap="square">
            <a:spAutoFit/>
          </a:bodyPr>
          <a:lstStyle/>
          <a:p>
            <a:r>
              <a:rPr lang="ja-JP" altLang="en-US" sz="1200" dirty="0">
                <a:solidFill>
                  <a:schemeClr val="accent1">
                    <a:lumMod val="50000"/>
                  </a:schemeClr>
                </a:solidFill>
              </a:rPr>
              <a:t>昨年の調査と質問項目が違うため、安易に比較はできないが、導入を行われたクラブが１０クラブあった。</a:t>
            </a:r>
          </a:p>
          <a:p>
            <a:r>
              <a:rPr lang="ja-JP" altLang="en-US" sz="1200" dirty="0">
                <a:solidFill>
                  <a:schemeClr val="accent1">
                    <a:lumMod val="50000"/>
                  </a:schemeClr>
                </a:solidFill>
              </a:rPr>
              <a:t>また、「柔軟性は取り入れない」と答えたクラブと本年度「導入する予定なし」と答えたクラブの差は１５クラブである。</a:t>
            </a:r>
          </a:p>
        </p:txBody>
      </p:sp>
      <p:graphicFrame>
        <p:nvGraphicFramePr>
          <p:cNvPr id="15" name="グラフ 14"/>
          <p:cNvGraphicFramePr/>
          <p:nvPr/>
        </p:nvGraphicFramePr>
        <p:xfrm>
          <a:off x="1038225" y="3371850"/>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6" y="1174044"/>
            <a:ext cx="10154354" cy="646331"/>
          </a:xfrm>
          <a:prstGeom prst="rect">
            <a:avLst/>
          </a:prstGeom>
          <a:noFill/>
        </p:spPr>
        <p:txBody>
          <a:bodyPr wrap="square" rtlCol="0">
            <a:spAutoFit/>
          </a:bodyPr>
          <a:lstStyle/>
          <a:p>
            <a:r>
              <a:rPr lang="ja-JP" altLang="en-US" b="1" dirty="0">
                <a:latin typeface="+mj-ea"/>
                <a:ea typeface="+mj-ea"/>
              </a:rPr>
              <a:t>問１１．クラブ運営の柔軟性についてお尋ねします。</a:t>
            </a:r>
            <a:endParaRPr lang="en-US" altLang="ja-JP" b="1" dirty="0">
              <a:latin typeface="+mj-ea"/>
              <a:ea typeface="+mj-ea"/>
            </a:endParaRPr>
          </a:p>
          <a:p>
            <a:r>
              <a:rPr lang="ja-JP" altLang="en-US" b="1" dirty="0">
                <a:latin typeface="+mj-ea"/>
                <a:ea typeface="+mj-ea"/>
              </a:rPr>
              <a:t>（柔軟性の例：例会回数、例会時間帯、食事、例会内容、例会場、ｵﾝﾗｲﾝ例会などの変更）</a:t>
            </a:r>
            <a:endParaRPr kumimoji="1" lang="ja-JP" altLang="en-US" b="1" dirty="0">
              <a:latin typeface="+mj-ea"/>
              <a:ea typeface="+mj-ea"/>
            </a:endParaRPr>
          </a:p>
        </p:txBody>
      </p:sp>
      <p:sp>
        <p:nvSpPr>
          <p:cNvPr id="8" name="テキスト ボックス 7"/>
          <p:cNvSpPr txBox="1"/>
          <p:nvPr/>
        </p:nvSpPr>
        <p:spPr>
          <a:xfrm>
            <a:off x="942975" y="1914525"/>
            <a:ext cx="7043916" cy="338554"/>
          </a:xfrm>
          <a:prstGeom prst="rect">
            <a:avLst/>
          </a:prstGeom>
          <a:noFill/>
        </p:spPr>
        <p:txBody>
          <a:bodyPr wrap="none" rtlCol="0">
            <a:spAutoFit/>
          </a:bodyPr>
          <a:lstStyle/>
          <a:p>
            <a:pPr lvl="0"/>
            <a:r>
              <a:rPr lang="ja-JP" altLang="en-US" sz="1600" dirty="0">
                <a:latin typeface="+mn-ea"/>
                <a:cs typeface="Times New Roman" pitchFamily="18" charset="0"/>
              </a:rPr>
              <a:t>②  ①で導入したと回答したクラブ様、変更内容を具体的に記入お願いします。</a:t>
            </a:r>
            <a:endParaRPr lang="ja-JP" altLang="ja-JP" sz="1600" dirty="0">
              <a:latin typeface="+mn-ea"/>
            </a:endParaRPr>
          </a:p>
        </p:txBody>
      </p:sp>
      <p:graphicFrame>
        <p:nvGraphicFramePr>
          <p:cNvPr id="10" name="グラフ 9"/>
          <p:cNvGraphicFramePr/>
          <p:nvPr/>
        </p:nvGraphicFramePr>
        <p:xfrm>
          <a:off x="6438900" y="2886075"/>
          <a:ext cx="3448050" cy="3276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表 11"/>
          <p:cNvGraphicFramePr>
            <a:graphicFrameLocks noGrp="1"/>
          </p:cNvGraphicFramePr>
          <p:nvPr/>
        </p:nvGraphicFramePr>
        <p:xfrm>
          <a:off x="1695450" y="3638019"/>
          <a:ext cx="4171949" cy="1429280"/>
        </p:xfrm>
        <a:graphic>
          <a:graphicData uri="http://schemas.openxmlformats.org/drawingml/2006/table">
            <a:tbl>
              <a:tblPr/>
              <a:tblGrid>
                <a:gridCol w="1224201">
                  <a:extLst>
                    <a:ext uri="{9D8B030D-6E8A-4147-A177-3AD203B41FA5}">
                      <a16:colId xmlns:a16="http://schemas.microsoft.com/office/drawing/2014/main" val="20000"/>
                    </a:ext>
                  </a:extLst>
                </a:gridCol>
                <a:gridCol w="761099">
                  <a:extLst>
                    <a:ext uri="{9D8B030D-6E8A-4147-A177-3AD203B41FA5}">
                      <a16:colId xmlns:a16="http://schemas.microsoft.com/office/drawing/2014/main" val="20001"/>
                    </a:ext>
                  </a:extLst>
                </a:gridCol>
                <a:gridCol w="761099">
                  <a:extLst>
                    <a:ext uri="{9D8B030D-6E8A-4147-A177-3AD203B41FA5}">
                      <a16:colId xmlns:a16="http://schemas.microsoft.com/office/drawing/2014/main" val="20002"/>
                    </a:ext>
                  </a:extLst>
                </a:gridCol>
                <a:gridCol w="1425550">
                  <a:extLst>
                    <a:ext uri="{9D8B030D-6E8A-4147-A177-3AD203B41FA5}">
                      <a16:colId xmlns:a16="http://schemas.microsoft.com/office/drawing/2014/main" val="20003"/>
                    </a:ext>
                  </a:extLst>
                </a:gridCol>
              </a:tblGrid>
              <a:tr h="285856">
                <a:tc gridSpan="2">
                  <a:txBody>
                    <a:bodyPr/>
                    <a:lstStyle/>
                    <a:p>
                      <a:pPr algn="ctr" fontAlgn="ctr"/>
                      <a:r>
                        <a:rPr lang="ja-JP" altLang="en-US" sz="1100" b="0" i="0" u="none" strike="noStrike" dirty="0">
                          <a:solidFill>
                            <a:srgbClr val="000000"/>
                          </a:solidFill>
                          <a:latin typeface="ＭＳ Ｐゴシック"/>
                        </a:rPr>
                        <a:t>具体的内容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kumimoji="1" lang="ja-JP" altLang="en-US"/>
                    </a:p>
                  </a:txBody>
                  <a:tcPr/>
                </a:tc>
                <a:tc gridSpan="2">
                  <a:txBody>
                    <a:bodyPr/>
                    <a:lstStyle/>
                    <a:p>
                      <a:pPr algn="ctr" fontAlgn="ctr"/>
                      <a:r>
                        <a:rPr lang="ja-JP" altLang="en-US" sz="1100" b="0" i="0" u="none" strike="noStrike">
                          <a:solidFill>
                            <a:srgbClr val="000000"/>
                          </a:solidFill>
                          <a:latin typeface="ＭＳ Ｐゴシック"/>
                        </a:rPr>
                        <a:t>成果</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285856">
                <a:tc rowSpan="4">
                  <a:txBody>
                    <a:bodyPr/>
                    <a:lstStyle/>
                    <a:p>
                      <a:pPr algn="ctr" fontAlgn="ctr"/>
                      <a:r>
                        <a:rPr lang="ja-JP" altLang="en-US" sz="1100" b="0" i="0" u="none" strike="noStrike" dirty="0">
                          <a:solidFill>
                            <a:srgbClr val="000000"/>
                          </a:solidFill>
                          <a:latin typeface="ＭＳ Ｐゴシック"/>
                        </a:rPr>
                        <a:t>例会数の変更を実施</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rowSpan="4">
                  <a:txBody>
                    <a:bodyPr/>
                    <a:lstStyle/>
                    <a:p>
                      <a:pPr algn="ctr" fontAlgn="ctr"/>
                      <a:r>
                        <a:rPr lang="en-US" altLang="ja-JP" sz="1100" b="0" i="0" u="none" strike="noStrike">
                          <a:solidFill>
                            <a:srgbClr val="000000"/>
                          </a:solidFill>
                          <a:latin typeface="ＭＳ Ｐゴシック"/>
                        </a:rPr>
                        <a:t>29</a:t>
                      </a:r>
                      <a:r>
                        <a:rPr lang="ja-JP" altLang="en-US" sz="1100" b="0" i="0" u="none" strike="noStrike">
                          <a:solidFill>
                            <a:srgbClr val="000000"/>
                          </a:solidFill>
                          <a:latin typeface="ＭＳ Ｐゴシック"/>
                        </a:rPr>
                        <a:t>クラブ</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100" b="0" i="0" u="none" strike="noStrike">
                          <a:solidFill>
                            <a:srgbClr val="000000"/>
                          </a:solidFill>
                          <a:latin typeface="ＭＳ Ｐゴシック"/>
                        </a:rPr>
                        <a:t>16</a:t>
                      </a:r>
                      <a:r>
                        <a:rPr lang="ja-JP" altLang="en-US" sz="1100" b="0" i="0" u="none" strike="noStrike">
                          <a:solidFill>
                            <a:srgbClr val="000000"/>
                          </a:solidFill>
                          <a:latin typeface="ＭＳ Ｐゴシック"/>
                        </a:rPr>
                        <a:t>クラブ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ja-JP" altLang="en-US" sz="1100" b="0" i="0" u="none" strike="noStrike">
                          <a:solidFill>
                            <a:srgbClr val="000000"/>
                          </a:solidFill>
                          <a:latin typeface="ＭＳ Ｐゴシック"/>
                        </a:rPr>
                        <a:t>成果あり</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1"/>
                  </a:ext>
                </a:extLst>
              </a:tr>
              <a:tr h="285856">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100" b="0" i="0" u="none" strike="noStrike">
                          <a:solidFill>
                            <a:srgbClr val="000000"/>
                          </a:solidFill>
                          <a:latin typeface="ＭＳ Ｐゴシック"/>
                        </a:rPr>
                        <a:t>7</a:t>
                      </a:r>
                      <a:r>
                        <a:rPr lang="ja-JP" altLang="en-US" sz="1100" b="0" i="0" u="none" strike="noStrike">
                          <a:solidFill>
                            <a:srgbClr val="000000"/>
                          </a:solidFill>
                          <a:latin typeface="ＭＳ Ｐゴシック"/>
                        </a:rPr>
                        <a:t>クラブ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ja-JP" altLang="en-US" sz="1100" b="0" i="0" u="none" strike="noStrike">
                          <a:solidFill>
                            <a:srgbClr val="000000"/>
                          </a:solidFill>
                          <a:latin typeface="ＭＳ Ｐゴシック"/>
                        </a:rPr>
                        <a:t>判断保留</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2"/>
                  </a:ext>
                </a:extLst>
              </a:tr>
              <a:tr h="285856">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100" b="0" i="0" u="none" strike="noStrike" dirty="0">
                          <a:solidFill>
                            <a:srgbClr val="000000"/>
                          </a:solidFill>
                          <a:latin typeface="ＭＳ Ｐゴシック"/>
                        </a:rPr>
                        <a:t>2</a:t>
                      </a:r>
                      <a:r>
                        <a:rPr lang="ja-JP" altLang="en-US" sz="1100" b="0" i="0" u="none" strike="noStrike" dirty="0">
                          <a:solidFill>
                            <a:srgbClr val="000000"/>
                          </a:solidFill>
                          <a:latin typeface="ＭＳ Ｐゴシック"/>
                        </a:rPr>
                        <a:t>クラブ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ja-JP" altLang="en-US" sz="1100" b="0" i="0" u="none" strike="noStrike" dirty="0">
                          <a:solidFill>
                            <a:srgbClr val="000000"/>
                          </a:solidFill>
                          <a:latin typeface="ＭＳ Ｐゴシック"/>
                        </a:rPr>
                        <a:t>否定的回答</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3"/>
                  </a:ext>
                </a:extLst>
              </a:tr>
              <a:tr h="285856">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100" b="0" i="0" u="none" strike="noStrike">
                          <a:solidFill>
                            <a:srgbClr val="000000"/>
                          </a:solidFill>
                          <a:latin typeface="ＭＳ Ｐゴシック"/>
                        </a:rPr>
                        <a:t>4</a:t>
                      </a:r>
                      <a:r>
                        <a:rPr lang="ja-JP" altLang="en-US" sz="1100" b="0" i="0" u="none" strike="noStrike">
                          <a:solidFill>
                            <a:srgbClr val="000000"/>
                          </a:solidFill>
                          <a:latin typeface="ＭＳ Ｐゴシック"/>
                        </a:rPr>
                        <a:t>クラブ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latin typeface="ＭＳ Ｐゴシック"/>
                        </a:rPr>
                        <a:t>未回答</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3" name="正方形/長方形 12"/>
          <p:cNvSpPr/>
          <p:nvPr/>
        </p:nvSpPr>
        <p:spPr>
          <a:xfrm>
            <a:off x="1190625" y="2267635"/>
            <a:ext cx="4876800" cy="523220"/>
          </a:xfrm>
          <a:prstGeom prst="rect">
            <a:avLst/>
          </a:prstGeom>
        </p:spPr>
        <p:txBody>
          <a:bodyPr wrap="square">
            <a:spAutoFit/>
          </a:bodyPr>
          <a:lstStyle/>
          <a:p>
            <a:r>
              <a:rPr lang="en-US" altLang="ja-JP" sz="1400" b="1" dirty="0">
                <a:solidFill>
                  <a:srgbClr val="7030A0"/>
                </a:solidFill>
              </a:rPr>
              <a:t>※</a:t>
            </a:r>
            <a:r>
              <a:rPr lang="ja-JP" altLang="en-US" sz="1400" b="1" dirty="0">
                <a:solidFill>
                  <a:srgbClr val="7030A0"/>
                </a:solidFill>
              </a:rPr>
              <a:t>具体的内容を記載いただいた内容で、最も多かった内容について表示しています。</a:t>
            </a: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6" y="1174044"/>
            <a:ext cx="10154354" cy="646331"/>
          </a:xfrm>
          <a:prstGeom prst="rect">
            <a:avLst/>
          </a:prstGeom>
          <a:noFill/>
        </p:spPr>
        <p:txBody>
          <a:bodyPr wrap="square" rtlCol="0">
            <a:spAutoFit/>
          </a:bodyPr>
          <a:lstStyle/>
          <a:p>
            <a:r>
              <a:rPr lang="ja-JP" altLang="en-US" b="1" dirty="0">
                <a:latin typeface="+mj-ea"/>
                <a:ea typeface="+mj-ea"/>
              </a:rPr>
              <a:t>問１１．クラブ運営の柔軟性についてお尋ねします。</a:t>
            </a:r>
            <a:endParaRPr lang="en-US" altLang="ja-JP" b="1" dirty="0">
              <a:latin typeface="+mj-ea"/>
              <a:ea typeface="+mj-ea"/>
            </a:endParaRPr>
          </a:p>
          <a:p>
            <a:r>
              <a:rPr lang="ja-JP" altLang="en-US" b="1" dirty="0">
                <a:latin typeface="+mj-ea"/>
                <a:ea typeface="+mj-ea"/>
              </a:rPr>
              <a:t>（柔軟性の例：例会回数、例会時間帯、食事、例会内容、例会場、ｵﾝﾗｲﾝ例会などの変更）</a:t>
            </a:r>
            <a:endParaRPr kumimoji="1" lang="ja-JP" altLang="en-US" b="1" dirty="0">
              <a:latin typeface="+mj-ea"/>
              <a:ea typeface="+mj-ea"/>
            </a:endParaRPr>
          </a:p>
        </p:txBody>
      </p:sp>
      <p:sp>
        <p:nvSpPr>
          <p:cNvPr id="8" name="テキスト ボックス 7"/>
          <p:cNvSpPr txBox="1"/>
          <p:nvPr/>
        </p:nvSpPr>
        <p:spPr>
          <a:xfrm>
            <a:off x="942975" y="1914525"/>
            <a:ext cx="7043916" cy="338554"/>
          </a:xfrm>
          <a:prstGeom prst="rect">
            <a:avLst/>
          </a:prstGeom>
          <a:noFill/>
        </p:spPr>
        <p:txBody>
          <a:bodyPr wrap="none" rtlCol="0">
            <a:spAutoFit/>
          </a:bodyPr>
          <a:lstStyle/>
          <a:p>
            <a:pPr lvl="0"/>
            <a:r>
              <a:rPr lang="ja-JP" altLang="en-US" sz="1600" dirty="0">
                <a:latin typeface="+mn-ea"/>
                <a:cs typeface="Times New Roman" pitchFamily="18" charset="0"/>
              </a:rPr>
              <a:t>②  ①で導入したと回答したクラブ様、変更内容を具体的に記入お願いします。</a:t>
            </a:r>
            <a:endParaRPr lang="ja-JP" altLang="ja-JP" sz="1600" dirty="0">
              <a:latin typeface="+mn-ea"/>
            </a:endParaRPr>
          </a:p>
        </p:txBody>
      </p:sp>
      <p:sp>
        <p:nvSpPr>
          <p:cNvPr id="13" name="正方形/長方形 12"/>
          <p:cNvSpPr/>
          <p:nvPr/>
        </p:nvSpPr>
        <p:spPr>
          <a:xfrm>
            <a:off x="1190625" y="2267635"/>
            <a:ext cx="4876800" cy="307777"/>
          </a:xfrm>
          <a:prstGeom prst="rect">
            <a:avLst/>
          </a:prstGeom>
        </p:spPr>
        <p:txBody>
          <a:bodyPr wrap="square">
            <a:spAutoFit/>
          </a:bodyPr>
          <a:lstStyle/>
          <a:p>
            <a:r>
              <a:rPr lang="en-US" altLang="ja-JP" sz="1400" b="1" dirty="0">
                <a:solidFill>
                  <a:srgbClr val="7030A0"/>
                </a:solidFill>
              </a:rPr>
              <a:t>※</a:t>
            </a:r>
            <a:r>
              <a:rPr lang="ja-JP" altLang="en-US" sz="1400" b="1" dirty="0">
                <a:solidFill>
                  <a:srgbClr val="7030A0"/>
                </a:solidFill>
              </a:rPr>
              <a:t>続いて「夜間例会」を導入した事例を紹介します。</a:t>
            </a:r>
          </a:p>
        </p:txBody>
      </p:sp>
      <p:sp>
        <p:nvSpPr>
          <p:cNvPr id="14" name="正方形/長方形 13"/>
          <p:cNvSpPr/>
          <p:nvPr/>
        </p:nvSpPr>
        <p:spPr>
          <a:xfrm>
            <a:off x="1657350" y="2553385"/>
            <a:ext cx="6096000" cy="646331"/>
          </a:xfrm>
          <a:prstGeom prst="rect">
            <a:avLst/>
          </a:prstGeom>
        </p:spPr>
        <p:txBody>
          <a:bodyPr wrap="square">
            <a:spAutoFit/>
          </a:bodyPr>
          <a:lstStyle/>
          <a:p>
            <a:r>
              <a:rPr lang="ja-JP" altLang="en-US" dirty="0">
                <a:solidFill>
                  <a:srgbClr val="FF0000"/>
                </a:solidFill>
              </a:rPr>
              <a:t>〇</a:t>
            </a:r>
            <a:r>
              <a:rPr lang="ja-JP" altLang="ja-JP" dirty="0">
                <a:solidFill>
                  <a:srgbClr val="FF0000"/>
                </a:solidFill>
              </a:rPr>
              <a:t>ホテル改装中、月２回の夜間例会とした。　（京都西南</a:t>
            </a:r>
            <a:r>
              <a:rPr lang="en-US" altLang="ja-JP" dirty="0">
                <a:solidFill>
                  <a:srgbClr val="FF0000"/>
                </a:solidFill>
              </a:rPr>
              <a:t>RC)</a:t>
            </a:r>
            <a:r>
              <a:rPr lang="ja-JP" altLang="ja-JP" dirty="0">
                <a:solidFill>
                  <a:srgbClr val="FF0000"/>
                </a:solidFill>
              </a:rPr>
              <a:t>　</a:t>
            </a:r>
            <a:br>
              <a:rPr lang="en-US" altLang="ja-JP" dirty="0">
                <a:solidFill>
                  <a:srgbClr val="FF0000"/>
                </a:solidFill>
              </a:rPr>
            </a:br>
            <a:r>
              <a:rPr lang="ja-JP" altLang="ja-JP"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楽しんで頂けてます</a:t>
            </a:r>
            <a:r>
              <a:rPr lang="ja-JP" altLang="ja-JP" dirty="0"/>
              <a:t>。</a:t>
            </a:r>
            <a:endParaRPr lang="ja-JP" altLang="en-US" dirty="0"/>
          </a:p>
        </p:txBody>
      </p:sp>
      <p:sp>
        <p:nvSpPr>
          <p:cNvPr id="15" name="正方形/長方形 14"/>
          <p:cNvSpPr/>
          <p:nvPr/>
        </p:nvSpPr>
        <p:spPr>
          <a:xfrm>
            <a:off x="1657350" y="3315385"/>
            <a:ext cx="10296524" cy="646331"/>
          </a:xfrm>
          <a:prstGeom prst="rect">
            <a:avLst/>
          </a:prstGeom>
        </p:spPr>
        <p:txBody>
          <a:bodyPr wrap="square">
            <a:spAutoFit/>
          </a:bodyPr>
          <a:lstStyle/>
          <a:p>
            <a:r>
              <a:rPr lang="ja-JP" altLang="en-US" dirty="0">
                <a:solidFill>
                  <a:srgbClr val="FF0000"/>
                </a:solidFill>
              </a:rPr>
              <a:t>〇</a:t>
            </a:r>
            <a:r>
              <a:rPr lang="en-US" altLang="ja-JP" dirty="0">
                <a:solidFill>
                  <a:srgbClr val="FF0000"/>
                </a:solidFill>
              </a:rPr>
              <a:t>2017</a:t>
            </a:r>
            <a:r>
              <a:rPr lang="ja-JP" altLang="ja-JP" dirty="0">
                <a:solidFill>
                  <a:srgbClr val="FF0000"/>
                </a:solidFill>
              </a:rPr>
              <a:t>－</a:t>
            </a:r>
            <a:r>
              <a:rPr lang="en-US" altLang="ja-JP" dirty="0">
                <a:solidFill>
                  <a:srgbClr val="FF0000"/>
                </a:solidFill>
              </a:rPr>
              <a:t>18</a:t>
            </a:r>
            <a:r>
              <a:rPr lang="ja-JP" altLang="ja-JP" dirty="0">
                <a:solidFill>
                  <a:srgbClr val="FF0000"/>
                </a:solidFill>
              </a:rPr>
              <a:t>年度は３回</a:t>
            </a:r>
            <a:r>
              <a:rPr lang="en-US" altLang="ja-JP" dirty="0">
                <a:solidFill>
                  <a:srgbClr val="FF0000"/>
                </a:solidFill>
              </a:rPr>
              <a:t>/</a:t>
            </a:r>
            <a:r>
              <a:rPr lang="ja-JP" altLang="ja-JP" dirty="0">
                <a:solidFill>
                  <a:srgbClr val="FF0000"/>
                </a:solidFill>
              </a:rPr>
              <a:t>月実施、そのうち１回は夜間。今年度は前半４回、後半に月３回　（湖南</a:t>
            </a:r>
            <a:r>
              <a:rPr lang="en-US" altLang="ja-JP" dirty="0">
                <a:solidFill>
                  <a:srgbClr val="FF0000"/>
                </a:solidFill>
              </a:rPr>
              <a:t>RC)</a:t>
            </a:r>
            <a:r>
              <a:rPr lang="ja-JP" altLang="ja-JP" dirty="0">
                <a:solidFill>
                  <a:srgbClr val="FF0000"/>
                </a:solidFill>
              </a:rPr>
              <a:t>　</a:t>
            </a:r>
            <a:br>
              <a:rPr lang="en-US" altLang="ja-JP" dirty="0"/>
            </a:br>
            <a:r>
              <a:rPr lang="ja-JP" altLang="ja-JP"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会費の段階別は意見としては聞いているが具体的な検討はされていないと思う。</a:t>
            </a:r>
            <a:endParaRPr lang="ja-JP" altLang="en-US" dirty="0">
              <a:solidFill>
                <a:schemeClr val="accent1">
                  <a:lumMod val="75000"/>
                </a:schemeClr>
              </a:solidFill>
            </a:endParaRPr>
          </a:p>
        </p:txBody>
      </p:sp>
      <p:sp>
        <p:nvSpPr>
          <p:cNvPr id="16" name="正方形/長方形 15"/>
          <p:cNvSpPr/>
          <p:nvPr/>
        </p:nvSpPr>
        <p:spPr>
          <a:xfrm>
            <a:off x="1657350" y="4077385"/>
            <a:ext cx="8801100" cy="646331"/>
          </a:xfrm>
          <a:prstGeom prst="rect">
            <a:avLst/>
          </a:prstGeom>
        </p:spPr>
        <p:txBody>
          <a:bodyPr wrap="square">
            <a:spAutoFit/>
          </a:bodyPr>
          <a:lstStyle/>
          <a:p>
            <a:r>
              <a:rPr lang="ja-JP" altLang="en-US" dirty="0">
                <a:solidFill>
                  <a:srgbClr val="FF0000"/>
                </a:solidFill>
              </a:rPr>
              <a:t>〇</a:t>
            </a:r>
            <a:r>
              <a:rPr lang="ja-JP" altLang="ja-JP" dirty="0">
                <a:solidFill>
                  <a:srgbClr val="FF0000"/>
                </a:solidFill>
              </a:rPr>
              <a:t>月３回の例会、うち１回は夜間例会　（若狭</a:t>
            </a:r>
            <a:r>
              <a:rPr lang="en-US" altLang="ja-JP" dirty="0">
                <a:solidFill>
                  <a:srgbClr val="FF0000"/>
                </a:solidFill>
              </a:rPr>
              <a:t>RC)</a:t>
            </a:r>
            <a:r>
              <a:rPr lang="ja-JP" altLang="ja-JP" dirty="0">
                <a:solidFill>
                  <a:srgbClr val="FF0000"/>
                </a:solidFill>
              </a:rPr>
              <a:t>　</a:t>
            </a:r>
            <a:br>
              <a:rPr lang="en-US" altLang="ja-JP" dirty="0"/>
            </a:br>
            <a:r>
              <a:rPr lang="ja-JP" altLang="ja-JP"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夜間例会で名刺交換会をしてＲＣの存在をアピールできた。</a:t>
            </a:r>
            <a:endParaRPr lang="ja-JP" altLang="en-US" dirty="0">
              <a:solidFill>
                <a:schemeClr val="accent1">
                  <a:lumMod val="75000"/>
                </a:schemeClr>
              </a:solidFill>
            </a:endParaRPr>
          </a:p>
        </p:txBody>
      </p:sp>
      <p:sp>
        <p:nvSpPr>
          <p:cNvPr id="17" name="正方形/長方形 16"/>
          <p:cNvSpPr/>
          <p:nvPr/>
        </p:nvSpPr>
        <p:spPr>
          <a:xfrm>
            <a:off x="1657350" y="4839385"/>
            <a:ext cx="10115551" cy="646331"/>
          </a:xfrm>
          <a:prstGeom prst="rect">
            <a:avLst/>
          </a:prstGeom>
        </p:spPr>
        <p:txBody>
          <a:bodyPr wrap="square">
            <a:spAutoFit/>
          </a:bodyPr>
          <a:lstStyle/>
          <a:p>
            <a:r>
              <a:rPr lang="ja-JP" altLang="en-US" dirty="0">
                <a:solidFill>
                  <a:srgbClr val="FF0000"/>
                </a:solidFill>
              </a:rPr>
              <a:t>〇</a:t>
            </a:r>
            <a:r>
              <a:rPr lang="ja-JP" altLang="ja-JP" dirty="0">
                <a:solidFill>
                  <a:srgbClr val="FF0000"/>
                </a:solidFill>
              </a:rPr>
              <a:t>数年前に昼から夕方６時例会と食事なしに変更。昨年は水曜１８時から月曜１９時に変更　（丸岡</a:t>
            </a:r>
            <a:r>
              <a:rPr lang="en-US" altLang="ja-JP" dirty="0">
                <a:solidFill>
                  <a:srgbClr val="FF0000"/>
                </a:solidFill>
              </a:rPr>
              <a:t>RC)</a:t>
            </a:r>
            <a:r>
              <a:rPr lang="ja-JP" altLang="ja-JP" dirty="0">
                <a:solidFill>
                  <a:srgbClr val="FF0000"/>
                </a:solidFill>
              </a:rPr>
              <a:t>　</a:t>
            </a:r>
            <a:br>
              <a:rPr lang="en-US" altLang="ja-JP" dirty="0"/>
            </a:br>
            <a:r>
              <a:rPr lang="ja-JP" altLang="ja-JP"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市外で仕事している会員にとっては好評</a:t>
            </a:r>
            <a:endParaRPr lang="ja-JP" altLang="en-US" dirty="0">
              <a:solidFill>
                <a:schemeClr val="accent1">
                  <a:lumMod val="75000"/>
                </a:schemeClr>
              </a:solidFill>
            </a:endParaRPr>
          </a:p>
        </p:txBody>
      </p:sp>
      <p:sp>
        <p:nvSpPr>
          <p:cNvPr id="18" name="正方形/長方形 17"/>
          <p:cNvSpPr/>
          <p:nvPr/>
        </p:nvSpPr>
        <p:spPr>
          <a:xfrm>
            <a:off x="1657350" y="5601385"/>
            <a:ext cx="6096000" cy="646331"/>
          </a:xfrm>
          <a:prstGeom prst="rect">
            <a:avLst/>
          </a:prstGeom>
        </p:spPr>
        <p:txBody>
          <a:bodyPr wrap="square">
            <a:spAutoFit/>
          </a:bodyPr>
          <a:lstStyle/>
          <a:p>
            <a:r>
              <a:rPr lang="ja-JP" altLang="en-US" dirty="0">
                <a:solidFill>
                  <a:srgbClr val="FF0000"/>
                </a:solidFill>
              </a:rPr>
              <a:t>〇</a:t>
            </a:r>
            <a:r>
              <a:rPr lang="ja-JP" altLang="ja-JP" dirty="0">
                <a:solidFill>
                  <a:srgbClr val="FF0000"/>
                </a:solidFill>
              </a:rPr>
              <a:t>移動例会や夜間例会を増やした。　（敦賀</a:t>
            </a:r>
            <a:r>
              <a:rPr lang="en-US" altLang="ja-JP" dirty="0">
                <a:solidFill>
                  <a:srgbClr val="FF0000"/>
                </a:solidFill>
              </a:rPr>
              <a:t>RC)</a:t>
            </a:r>
            <a:r>
              <a:rPr lang="ja-JP" altLang="ja-JP" dirty="0">
                <a:solidFill>
                  <a:srgbClr val="FF0000"/>
                </a:solidFill>
              </a:rPr>
              <a:t>　</a:t>
            </a:r>
            <a:br>
              <a:rPr lang="en-US" altLang="ja-JP" dirty="0">
                <a:solidFill>
                  <a:srgbClr val="FF0000"/>
                </a:solidFill>
              </a:rPr>
            </a:br>
            <a:r>
              <a:rPr lang="ja-JP" altLang="ja-JP"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概ね好評</a:t>
            </a:r>
            <a:endParaRPr lang="ja-JP" altLang="en-US" dirty="0">
              <a:solidFill>
                <a:schemeClr val="accent1">
                  <a:lumMod val="75000"/>
                </a:schemeClr>
              </a:solidFill>
            </a:endParaRP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9" name="テキスト ボックス 8"/>
          <p:cNvSpPr txBox="1"/>
          <p:nvPr/>
        </p:nvSpPr>
        <p:spPr>
          <a:xfrm>
            <a:off x="361245" y="1174044"/>
            <a:ext cx="6676828" cy="369332"/>
          </a:xfrm>
          <a:prstGeom prst="rect">
            <a:avLst/>
          </a:prstGeom>
          <a:noFill/>
        </p:spPr>
        <p:txBody>
          <a:bodyPr wrap="none" rtlCol="0">
            <a:spAutoFit/>
          </a:bodyPr>
          <a:lstStyle/>
          <a:p>
            <a:r>
              <a:rPr lang="ja-JP" altLang="en-US" sz="1800" b="1" dirty="0">
                <a:solidFill>
                  <a:prstClr val="black"/>
                </a:solidFill>
                <a:latin typeface="TimesNewRomanPS-BoldMT"/>
              </a:rPr>
              <a:t>問</a:t>
            </a:r>
            <a:r>
              <a:rPr lang="en-US" altLang="ja-JP" sz="1800" b="1" dirty="0">
                <a:solidFill>
                  <a:prstClr val="black"/>
                </a:solidFill>
                <a:latin typeface="TimesNewRomanPS-BoldMT"/>
              </a:rPr>
              <a:t>1</a:t>
            </a:r>
            <a:r>
              <a:rPr lang="ja-JP" altLang="en-US" sz="1800" b="1" dirty="0">
                <a:solidFill>
                  <a:prstClr val="black"/>
                </a:solidFill>
                <a:latin typeface="TimesNewRomanPS-BoldMT"/>
              </a:rPr>
              <a:t>． </a:t>
            </a:r>
            <a:r>
              <a:rPr lang="ja-JP" altLang="en-US" sz="1800" b="0" dirty="0">
                <a:solidFill>
                  <a:prstClr val="black"/>
                </a:solidFill>
                <a:latin typeface="TimesNewRomanPSMT"/>
              </a:rPr>
              <a:t>　２０１８</a:t>
            </a:r>
            <a:r>
              <a:rPr lang="en-US" altLang="ja-JP" sz="1800" b="0" dirty="0">
                <a:solidFill>
                  <a:prstClr val="black"/>
                </a:solidFill>
                <a:latin typeface="TimesNewRomanPSMT"/>
              </a:rPr>
              <a:t>〜</a:t>
            </a:r>
            <a:r>
              <a:rPr lang="ja-JP" altLang="en-US" sz="1800" b="0" dirty="0">
                <a:solidFill>
                  <a:prstClr val="black"/>
                </a:solidFill>
                <a:latin typeface="TimesNewRomanPSMT"/>
              </a:rPr>
              <a:t>１９年度の会員増強の目標についてお尋ねします。</a:t>
            </a:r>
            <a:endParaRPr kumimoji="1" lang="ja-JP" altLang="en-US" b="1" dirty="0">
              <a:latin typeface="+mj-ea"/>
              <a:ea typeface="+mj-ea"/>
            </a:endParaRPr>
          </a:p>
        </p:txBody>
      </p:sp>
      <p:sp>
        <p:nvSpPr>
          <p:cNvPr id="7" name="テキスト ボックス 6">
            <a:extLst>
              <a:ext uri="{FF2B5EF4-FFF2-40B4-BE49-F238E27FC236}">
                <a16:creationId xmlns:a16="http://schemas.microsoft.com/office/drawing/2014/main" id="{B15F081E-DAFD-3449-9BCE-0EA63552FBA3}"/>
              </a:ext>
            </a:extLst>
          </p:cNvPr>
          <p:cNvSpPr txBox="1"/>
          <p:nvPr/>
        </p:nvSpPr>
        <p:spPr>
          <a:xfrm>
            <a:off x="8504767" y="2123017"/>
            <a:ext cx="1828800" cy="1828800"/>
          </a:xfrm>
          <a:prstGeom prst="rect">
            <a:avLst/>
          </a:prstGeom>
          <a:noFill/>
        </p:spPr>
        <p:txBody>
          <a:bodyPr wrap="square" rtlCol="0">
            <a:spAutoFit/>
          </a:bodyPr>
          <a:lstStyle/>
          <a:p>
            <a:pPr algn="l"/>
            <a:endParaRPr lang="ja-JP" altLang="en-US" dirty="0"/>
          </a:p>
        </p:txBody>
      </p:sp>
      <p:sp>
        <p:nvSpPr>
          <p:cNvPr id="8" name="テキスト ボックス 7"/>
          <p:cNvSpPr txBox="1"/>
          <p:nvPr/>
        </p:nvSpPr>
        <p:spPr>
          <a:xfrm>
            <a:off x="1228020" y="1621719"/>
            <a:ext cx="4490332" cy="707886"/>
          </a:xfrm>
          <a:prstGeom prst="rect">
            <a:avLst/>
          </a:prstGeom>
          <a:noFill/>
        </p:spPr>
        <p:txBody>
          <a:bodyPr wrap="none" rtlCol="0">
            <a:spAutoFit/>
          </a:bodyPr>
          <a:lstStyle/>
          <a:p>
            <a:r>
              <a:rPr lang="ja-JP" altLang="en-US" sz="1400" b="1" dirty="0">
                <a:solidFill>
                  <a:prstClr val="black"/>
                </a:solidFill>
                <a:latin typeface="TimesNewRomanPS-BoldMT"/>
              </a:rPr>
              <a:t>・</a:t>
            </a:r>
            <a:r>
              <a:rPr lang="ja-JP" altLang="en-US" sz="1400" b="1" dirty="0">
                <a:solidFill>
                  <a:prstClr val="black"/>
                </a:solidFill>
                <a:latin typeface="+mj-ea"/>
                <a:ea typeface="+mj-ea"/>
              </a:rPr>
              <a:t>有効回答数　</a:t>
            </a:r>
            <a:r>
              <a:rPr lang="en-US" altLang="ja-JP" sz="2000" b="1" dirty="0">
                <a:solidFill>
                  <a:prstClr val="black"/>
                </a:solidFill>
                <a:latin typeface="+mj-ea"/>
                <a:ea typeface="+mj-ea"/>
              </a:rPr>
              <a:t>85</a:t>
            </a:r>
            <a:r>
              <a:rPr lang="ja-JP" altLang="en-US" sz="1400" b="1" dirty="0">
                <a:solidFill>
                  <a:prstClr val="black"/>
                </a:solidFill>
                <a:latin typeface="+mj-ea"/>
                <a:ea typeface="+mj-ea"/>
              </a:rPr>
              <a:t>（未回答、未記載分省く）クラブ</a:t>
            </a:r>
            <a:endParaRPr lang="en-US" altLang="ja-JP" sz="1400" b="1" dirty="0">
              <a:solidFill>
                <a:prstClr val="black"/>
              </a:solidFill>
              <a:latin typeface="+mj-ea"/>
              <a:ea typeface="+mj-ea"/>
            </a:endParaRPr>
          </a:p>
          <a:p>
            <a:r>
              <a:rPr kumimoji="1" lang="ja-JP" altLang="en-US" sz="1400" b="1" dirty="0">
                <a:solidFill>
                  <a:prstClr val="black"/>
                </a:solidFill>
                <a:latin typeface="+mj-ea"/>
                <a:ea typeface="+mj-ea"/>
              </a:rPr>
              <a:t>・有効回答クラブの</a:t>
            </a:r>
            <a:r>
              <a:rPr kumimoji="1" lang="en-US" altLang="ja-JP" sz="1400" b="1" dirty="0">
                <a:solidFill>
                  <a:prstClr val="black"/>
                </a:solidFill>
                <a:latin typeface="+mj-ea"/>
                <a:ea typeface="+mj-ea"/>
              </a:rPr>
              <a:t>2018</a:t>
            </a:r>
            <a:r>
              <a:rPr kumimoji="1" lang="ja-JP" altLang="en-US" sz="1400" b="1" dirty="0">
                <a:solidFill>
                  <a:prstClr val="black"/>
                </a:solidFill>
                <a:latin typeface="+mj-ea"/>
                <a:ea typeface="+mj-ea"/>
              </a:rPr>
              <a:t>年</a:t>
            </a:r>
            <a:r>
              <a:rPr kumimoji="1" lang="en-US" altLang="ja-JP" sz="1400" b="1" dirty="0">
                <a:solidFill>
                  <a:prstClr val="black"/>
                </a:solidFill>
                <a:latin typeface="+mj-ea"/>
                <a:ea typeface="+mj-ea"/>
              </a:rPr>
              <a:t>7</a:t>
            </a:r>
            <a:r>
              <a:rPr kumimoji="1" lang="ja-JP" altLang="en-US" sz="1400" b="1" dirty="0">
                <a:solidFill>
                  <a:prstClr val="black"/>
                </a:solidFill>
                <a:latin typeface="+mj-ea"/>
                <a:ea typeface="+mj-ea"/>
              </a:rPr>
              <a:t>月時点　総会員数　</a:t>
            </a:r>
            <a:r>
              <a:rPr lang="en-US" altLang="ja-JP" sz="2000" b="1" dirty="0">
                <a:solidFill>
                  <a:prstClr val="black"/>
                </a:solidFill>
                <a:latin typeface="+mj-ea"/>
                <a:ea typeface="+mj-ea"/>
              </a:rPr>
              <a:t>4240</a:t>
            </a:r>
            <a:r>
              <a:rPr lang="ja-JP" altLang="en-US" sz="1400" b="1" dirty="0">
                <a:solidFill>
                  <a:prstClr val="black"/>
                </a:solidFill>
                <a:latin typeface="+mj-ea"/>
                <a:ea typeface="+mj-ea"/>
              </a:rPr>
              <a:t>人</a:t>
            </a:r>
            <a:endParaRPr kumimoji="1" lang="ja-JP" altLang="en-US" sz="1400" b="1" dirty="0">
              <a:latin typeface="+mj-ea"/>
              <a:ea typeface="+mj-ea"/>
            </a:endParaRPr>
          </a:p>
        </p:txBody>
      </p:sp>
      <p:graphicFrame>
        <p:nvGraphicFramePr>
          <p:cNvPr id="11" name="表 10"/>
          <p:cNvGraphicFramePr>
            <a:graphicFrameLocks noGrp="1"/>
          </p:cNvGraphicFramePr>
          <p:nvPr>
            <p:extLst>
              <p:ext uri="{D42A27DB-BD31-4B8C-83A1-F6EECF244321}">
                <p14:modId xmlns:p14="http://schemas.microsoft.com/office/powerpoint/2010/main" val="3768572919"/>
              </p:ext>
            </p:extLst>
          </p:nvPr>
        </p:nvGraphicFramePr>
        <p:xfrm>
          <a:off x="1524000" y="2438399"/>
          <a:ext cx="5057774" cy="871962"/>
        </p:xfrm>
        <a:graphic>
          <a:graphicData uri="http://schemas.openxmlformats.org/drawingml/2006/table">
            <a:tbl>
              <a:tblPr/>
              <a:tblGrid>
                <a:gridCol w="1460194">
                  <a:extLst>
                    <a:ext uri="{9D8B030D-6E8A-4147-A177-3AD203B41FA5}">
                      <a16:colId xmlns:a16="http://schemas.microsoft.com/office/drawing/2014/main" val="20000"/>
                    </a:ext>
                  </a:extLst>
                </a:gridCol>
                <a:gridCol w="952301">
                  <a:extLst>
                    <a:ext uri="{9D8B030D-6E8A-4147-A177-3AD203B41FA5}">
                      <a16:colId xmlns:a16="http://schemas.microsoft.com/office/drawing/2014/main" val="20001"/>
                    </a:ext>
                  </a:extLst>
                </a:gridCol>
                <a:gridCol w="423244">
                  <a:extLst>
                    <a:ext uri="{9D8B030D-6E8A-4147-A177-3AD203B41FA5}">
                      <a16:colId xmlns:a16="http://schemas.microsoft.com/office/drawing/2014/main" val="20002"/>
                    </a:ext>
                  </a:extLst>
                </a:gridCol>
                <a:gridCol w="1336670">
                  <a:extLst>
                    <a:ext uri="{9D8B030D-6E8A-4147-A177-3AD203B41FA5}">
                      <a16:colId xmlns:a16="http://schemas.microsoft.com/office/drawing/2014/main" val="20003"/>
                    </a:ext>
                  </a:extLst>
                </a:gridCol>
                <a:gridCol w="885365">
                  <a:extLst>
                    <a:ext uri="{9D8B030D-6E8A-4147-A177-3AD203B41FA5}">
                      <a16:colId xmlns:a16="http://schemas.microsoft.com/office/drawing/2014/main" val="20004"/>
                    </a:ext>
                  </a:extLst>
                </a:gridCol>
              </a:tblGrid>
              <a:tr h="435981">
                <a:tc>
                  <a:txBody>
                    <a:bodyPr/>
                    <a:lstStyle/>
                    <a:p>
                      <a:pPr algn="ctr" fontAlgn="ctr"/>
                      <a:r>
                        <a:rPr lang="ja-JP" altLang="en-US" sz="1400" b="0" i="0" u="none" strike="noStrike" dirty="0">
                          <a:solidFill>
                            <a:srgbClr val="000000"/>
                          </a:solidFill>
                          <a:latin typeface="+mj-ea"/>
                          <a:ea typeface="+mj-ea"/>
                        </a:rPr>
                        <a:t>目標人数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altLang="ja-JP" sz="2000" b="0" i="0" u="none" strike="noStrike" dirty="0">
                          <a:solidFill>
                            <a:srgbClr val="000000"/>
                          </a:solidFill>
                          <a:latin typeface="+mj-ea"/>
                          <a:ea typeface="+mj-ea"/>
                        </a:rPr>
                        <a:t>4769</a:t>
                      </a:r>
                      <a:r>
                        <a:rPr lang="ja-JP" altLang="en-US" sz="2000" b="0" i="0" u="none" strike="noStrike" dirty="0">
                          <a:solidFill>
                            <a:srgbClr val="000000"/>
                          </a:solidFill>
                          <a:latin typeface="+mj-ea"/>
                          <a:ea typeface="+mj-ea"/>
                        </a:rPr>
                        <a:t>人</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l" fontAlgn="ctr"/>
                      <a:r>
                        <a:rPr lang="ja-JP" altLang="en-US" sz="1400" b="0" i="0" u="none" strike="noStrike" dirty="0">
                          <a:solidFill>
                            <a:srgbClr val="000000"/>
                          </a:solidFill>
                          <a:latin typeface="+mj-ea"/>
                          <a:ea typeface="+mj-e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ja-JP" altLang="en-US" sz="1400" b="0" i="0" u="none" strike="noStrike" dirty="0">
                          <a:solidFill>
                            <a:srgbClr val="000000"/>
                          </a:solidFill>
                          <a:latin typeface="+mj-ea"/>
                          <a:ea typeface="+mj-ea"/>
                        </a:rPr>
                        <a:t>総純増目標</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r" fontAlgn="ctr"/>
                      <a:r>
                        <a:rPr lang="en-US" altLang="ja-JP" sz="2000" b="0" i="0" u="none" strike="noStrike" dirty="0">
                          <a:solidFill>
                            <a:srgbClr val="000000"/>
                          </a:solidFill>
                          <a:latin typeface="+mj-ea"/>
                          <a:ea typeface="+mj-ea"/>
                        </a:rPr>
                        <a:t>414</a:t>
                      </a:r>
                      <a:r>
                        <a:rPr lang="ja-JP" altLang="en-US" sz="2000" b="0" i="0" u="none" strike="noStrike" dirty="0">
                          <a:solidFill>
                            <a:srgbClr val="000000"/>
                          </a:solidFill>
                          <a:latin typeface="+mj-ea"/>
                          <a:ea typeface="+mj-ea"/>
                        </a:rPr>
                        <a:t>人</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0"/>
                  </a:ext>
                </a:extLst>
              </a:tr>
              <a:tr h="435981">
                <a:tc>
                  <a:txBody>
                    <a:bodyPr/>
                    <a:lstStyle/>
                    <a:p>
                      <a:pPr algn="ctr" fontAlgn="ctr"/>
                      <a:r>
                        <a:rPr lang="en-US" altLang="ja-JP" sz="1400" b="0" i="0" u="none" strike="noStrike" dirty="0">
                          <a:solidFill>
                            <a:srgbClr val="000000"/>
                          </a:solidFill>
                          <a:latin typeface="+mj-ea"/>
                          <a:ea typeface="+mj-ea"/>
                        </a:rPr>
                        <a:t>/85</a:t>
                      </a:r>
                      <a:r>
                        <a:rPr lang="ja-JP" altLang="en-US" sz="1400" b="0" i="0" u="none" strike="noStrike" dirty="0">
                          <a:solidFill>
                            <a:srgbClr val="000000"/>
                          </a:solidFill>
                          <a:latin typeface="+mj-ea"/>
                          <a:ea typeface="+mj-ea"/>
                        </a:rPr>
                        <a:t>クラブ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000" b="0" i="0" u="none" strike="noStrike" dirty="0">
                          <a:solidFill>
                            <a:srgbClr val="000000"/>
                          </a:solidFill>
                          <a:latin typeface="+mj-ea"/>
                          <a:ea typeface="+mj-ea"/>
                        </a:rPr>
                        <a:t>49.88</a:t>
                      </a:r>
                      <a:r>
                        <a:rPr lang="en-US" altLang="ja-JP" sz="1400" b="0" i="0" u="none" strike="noStrike" dirty="0">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400" b="0" i="0" u="none" strike="noStrike" dirty="0">
                          <a:solidFill>
                            <a:srgbClr val="000000"/>
                          </a:solidFill>
                          <a:latin typeface="+mj-ea"/>
                          <a:ea typeface="+mj-e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altLang="ja-JP" sz="1400" b="0" i="0" u="none" strike="noStrike" dirty="0">
                          <a:solidFill>
                            <a:srgbClr val="000000"/>
                          </a:solidFill>
                          <a:latin typeface="+mj-ea"/>
                          <a:ea typeface="+mj-ea"/>
                        </a:rPr>
                        <a:t>/85</a:t>
                      </a:r>
                      <a:r>
                        <a:rPr lang="ja-JP" altLang="en-US" sz="1400" b="0" i="0" u="none" strike="noStrike" dirty="0">
                          <a:solidFill>
                            <a:srgbClr val="000000"/>
                          </a:solidFill>
                          <a:latin typeface="+mj-ea"/>
                          <a:ea typeface="+mj-ea"/>
                        </a:rPr>
                        <a:t>クラブ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000" b="0" i="0" u="none" strike="noStrike" dirty="0">
                          <a:solidFill>
                            <a:srgbClr val="000000"/>
                          </a:solidFill>
                          <a:latin typeface="+mj-ea"/>
                          <a:ea typeface="+mj-ea"/>
                        </a:rPr>
                        <a:t>4.87</a:t>
                      </a:r>
                      <a:r>
                        <a:rPr lang="en-US" altLang="ja-JP" sz="1400" b="0" i="0" u="none" strike="noStrike" dirty="0">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graphicFrame>
        <p:nvGraphicFramePr>
          <p:cNvPr id="18" name="グラフ 17"/>
          <p:cNvGraphicFramePr/>
          <p:nvPr/>
        </p:nvGraphicFramePr>
        <p:xfrm>
          <a:off x="7424227" y="2167958"/>
          <a:ext cx="3748598" cy="38518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グラフ 18"/>
          <p:cNvGraphicFramePr/>
          <p:nvPr/>
        </p:nvGraphicFramePr>
        <p:xfrm>
          <a:off x="1670616" y="3554525"/>
          <a:ext cx="4031117" cy="31891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6" y="1174044"/>
            <a:ext cx="10154354" cy="646331"/>
          </a:xfrm>
          <a:prstGeom prst="rect">
            <a:avLst/>
          </a:prstGeom>
          <a:noFill/>
        </p:spPr>
        <p:txBody>
          <a:bodyPr wrap="square" rtlCol="0">
            <a:spAutoFit/>
          </a:bodyPr>
          <a:lstStyle/>
          <a:p>
            <a:r>
              <a:rPr lang="ja-JP" altLang="en-US" b="1" dirty="0">
                <a:latin typeface="+mj-ea"/>
                <a:ea typeface="+mj-ea"/>
              </a:rPr>
              <a:t>問１１．クラブ運営の柔軟性についてお尋ねします。</a:t>
            </a:r>
            <a:endParaRPr lang="en-US" altLang="ja-JP" b="1" dirty="0">
              <a:latin typeface="+mj-ea"/>
              <a:ea typeface="+mj-ea"/>
            </a:endParaRPr>
          </a:p>
          <a:p>
            <a:r>
              <a:rPr lang="ja-JP" altLang="en-US" b="1" dirty="0">
                <a:latin typeface="+mj-ea"/>
                <a:ea typeface="+mj-ea"/>
              </a:rPr>
              <a:t>（柔軟性の例：例会回数、例会時間帯、食事、例会内容、例会場、ｵﾝﾗｲﾝ例会などの変更）</a:t>
            </a:r>
            <a:endParaRPr kumimoji="1" lang="ja-JP" altLang="en-US" b="1" dirty="0">
              <a:latin typeface="+mj-ea"/>
              <a:ea typeface="+mj-ea"/>
            </a:endParaRPr>
          </a:p>
        </p:txBody>
      </p:sp>
      <p:sp>
        <p:nvSpPr>
          <p:cNvPr id="8" name="テキスト ボックス 7"/>
          <p:cNvSpPr txBox="1"/>
          <p:nvPr/>
        </p:nvSpPr>
        <p:spPr>
          <a:xfrm>
            <a:off x="942975" y="1914525"/>
            <a:ext cx="7043916" cy="338554"/>
          </a:xfrm>
          <a:prstGeom prst="rect">
            <a:avLst/>
          </a:prstGeom>
          <a:noFill/>
        </p:spPr>
        <p:txBody>
          <a:bodyPr wrap="none" rtlCol="0">
            <a:spAutoFit/>
          </a:bodyPr>
          <a:lstStyle/>
          <a:p>
            <a:pPr lvl="0"/>
            <a:r>
              <a:rPr lang="ja-JP" altLang="en-US" sz="1600" dirty="0">
                <a:latin typeface="+mn-ea"/>
                <a:cs typeface="Times New Roman" pitchFamily="18" charset="0"/>
              </a:rPr>
              <a:t>②  ①で導入したと回答したクラブ様、変更内容を具体的に記入お願いします。</a:t>
            </a:r>
            <a:endParaRPr lang="ja-JP" altLang="ja-JP" sz="1600" dirty="0">
              <a:latin typeface="+mn-ea"/>
            </a:endParaRPr>
          </a:p>
        </p:txBody>
      </p:sp>
      <p:sp>
        <p:nvSpPr>
          <p:cNvPr id="13" name="正方形/長方形 12"/>
          <p:cNvSpPr/>
          <p:nvPr/>
        </p:nvSpPr>
        <p:spPr>
          <a:xfrm>
            <a:off x="1190625" y="2267635"/>
            <a:ext cx="6819900" cy="307777"/>
          </a:xfrm>
          <a:prstGeom prst="rect">
            <a:avLst/>
          </a:prstGeom>
        </p:spPr>
        <p:txBody>
          <a:bodyPr wrap="square">
            <a:spAutoFit/>
          </a:bodyPr>
          <a:lstStyle/>
          <a:p>
            <a:r>
              <a:rPr lang="en-US" altLang="ja-JP" sz="1400" b="1" dirty="0">
                <a:solidFill>
                  <a:srgbClr val="7030A0"/>
                </a:solidFill>
              </a:rPr>
              <a:t>※</a:t>
            </a:r>
            <a:r>
              <a:rPr lang="ja-JP" altLang="en-US" sz="1400" b="1" dirty="0">
                <a:solidFill>
                  <a:srgbClr val="7030A0"/>
                </a:solidFill>
              </a:rPr>
              <a:t>続いて「服装規定変更」、「オンライン例会」を導入した事例を紹介します。</a:t>
            </a:r>
          </a:p>
        </p:txBody>
      </p:sp>
      <p:sp>
        <p:nvSpPr>
          <p:cNvPr id="20" name="正方形/長方形 19"/>
          <p:cNvSpPr/>
          <p:nvPr/>
        </p:nvSpPr>
        <p:spPr>
          <a:xfrm>
            <a:off x="1657350" y="2742337"/>
            <a:ext cx="9124950" cy="1200329"/>
          </a:xfrm>
          <a:prstGeom prst="rect">
            <a:avLst/>
          </a:prstGeom>
        </p:spPr>
        <p:txBody>
          <a:bodyPr wrap="square">
            <a:spAutoFit/>
          </a:bodyPr>
          <a:lstStyle/>
          <a:p>
            <a:r>
              <a:rPr lang="ja-JP" altLang="en-US" dirty="0">
                <a:solidFill>
                  <a:srgbClr val="FF0000"/>
                </a:solidFill>
              </a:rPr>
              <a:t>〇　</a:t>
            </a:r>
            <a:r>
              <a:rPr lang="ja-JP" altLang="ja-JP" dirty="0">
                <a:solidFill>
                  <a:srgbClr val="FF0000"/>
                </a:solidFill>
              </a:rPr>
              <a:t>祝日週は休会</a:t>
            </a:r>
            <a:r>
              <a:rPr lang="ja-JP" altLang="en-US" dirty="0">
                <a:solidFill>
                  <a:srgbClr val="FF0000"/>
                </a:solidFill>
              </a:rPr>
              <a:t>。</a:t>
            </a:r>
            <a:r>
              <a:rPr lang="ja-JP" altLang="ja-JP" dirty="0">
                <a:solidFill>
                  <a:srgbClr val="FF0000"/>
                </a:solidFill>
              </a:rPr>
              <a:t>例会時の服装は節度のある服装であれば良い　（水口</a:t>
            </a:r>
            <a:r>
              <a:rPr lang="en-US" altLang="ja-JP" dirty="0">
                <a:solidFill>
                  <a:srgbClr val="FF0000"/>
                </a:solidFill>
              </a:rPr>
              <a:t>RC)</a:t>
            </a:r>
            <a:r>
              <a:rPr lang="ja-JP" altLang="ja-JP" dirty="0">
                <a:solidFill>
                  <a:srgbClr val="FF0000"/>
                </a:solidFill>
              </a:rPr>
              <a:t>　</a:t>
            </a:r>
            <a:br>
              <a:rPr lang="en-US" altLang="ja-JP" dirty="0"/>
            </a:br>
            <a:r>
              <a:rPr lang="ja-JP" altLang="ja-JP"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若手には大好評で新鮮味も出て例会雰囲気が盛り上がった。日々ＳＮＳをしている会員については例会がなくても毎日会員同士の情報コミュニケーションができているので例会がなくてもロータリーの目的とするものは充実している。</a:t>
            </a:r>
            <a:endParaRPr lang="ja-JP" altLang="en-US" dirty="0">
              <a:solidFill>
                <a:schemeClr val="accent1">
                  <a:lumMod val="75000"/>
                </a:schemeClr>
              </a:solidFill>
            </a:endParaRPr>
          </a:p>
        </p:txBody>
      </p:sp>
      <p:sp>
        <p:nvSpPr>
          <p:cNvPr id="21" name="正方形/長方形 20"/>
          <p:cNvSpPr/>
          <p:nvPr/>
        </p:nvSpPr>
        <p:spPr>
          <a:xfrm>
            <a:off x="1695450" y="4315078"/>
            <a:ext cx="9086850" cy="646331"/>
          </a:xfrm>
          <a:prstGeom prst="rect">
            <a:avLst/>
          </a:prstGeom>
        </p:spPr>
        <p:txBody>
          <a:bodyPr wrap="square">
            <a:spAutoFit/>
          </a:bodyPr>
          <a:lstStyle/>
          <a:p>
            <a:r>
              <a:rPr lang="ja-JP" altLang="en-US" dirty="0">
                <a:solidFill>
                  <a:srgbClr val="FF0000"/>
                </a:solidFill>
              </a:rPr>
              <a:t>〇①</a:t>
            </a:r>
            <a:r>
              <a:rPr lang="ja-JP" altLang="ja-JP" dirty="0">
                <a:solidFill>
                  <a:srgbClr val="FF0000"/>
                </a:solidFill>
              </a:rPr>
              <a:t>祝日週は休会②例会時での服装は職場で着用している服装で良いと変更　（大野</a:t>
            </a:r>
            <a:r>
              <a:rPr lang="en-US" altLang="ja-JP" dirty="0">
                <a:solidFill>
                  <a:srgbClr val="FF0000"/>
                </a:solidFill>
              </a:rPr>
              <a:t>RC)</a:t>
            </a:r>
            <a:r>
              <a:rPr lang="ja-JP" altLang="ja-JP" dirty="0">
                <a:solidFill>
                  <a:srgbClr val="FF0000"/>
                </a:solidFill>
              </a:rPr>
              <a:t>　</a:t>
            </a:r>
            <a:br>
              <a:rPr lang="en-US" altLang="ja-JP" dirty="0">
                <a:solidFill>
                  <a:srgbClr val="FF0000"/>
                </a:solidFill>
              </a:rPr>
            </a:br>
            <a:r>
              <a:rPr lang="ja-JP" altLang="ja-JP" dirty="0">
                <a:solidFill>
                  <a:schemeClr val="accent1">
                    <a:lumMod val="75000"/>
                  </a:schemeClr>
                </a:solidFill>
              </a:rPr>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①若い会員出席率アップ　②好評で新会員からの意見を取り入れている</a:t>
            </a:r>
            <a:endParaRPr lang="ja-JP" altLang="en-US" dirty="0">
              <a:solidFill>
                <a:schemeClr val="accent1">
                  <a:lumMod val="75000"/>
                </a:schemeClr>
              </a:solidFill>
            </a:endParaRPr>
          </a:p>
        </p:txBody>
      </p:sp>
      <p:sp>
        <p:nvSpPr>
          <p:cNvPr id="22" name="正方形/長方形 21"/>
          <p:cNvSpPr/>
          <p:nvPr/>
        </p:nvSpPr>
        <p:spPr>
          <a:xfrm>
            <a:off x="1657350" y="5333821"/>
            <a:ext cx="9391650" cy="1200329"/>
          </a:xfrm>
          <a:prstGeom prst="rect">
            <a:avLst/>
          </a:prstGeom>
        </p:spPr>
        <p:txBody>
          <a:bodyPr wrap="square">
            <a:spAutoFit/>
          </a:bodyPr>
          <a:lstStyle/>
          <a:p>
            <a:r>
              <a:rPr lang="ja-JP" altLang="en-US" dirty="0">
                <a:solidFill>
                  <a:srgbClr val="FF0000"/>
                </a:solidFill>
              </a:rPr>
              <a:t>〇</a:t>
            </a:r>
            <a:r>
              <a:rPr lang="ja-JP" altLang="ja-JP" dirty="0">
                <a:solidFill>
                  <a:srgbClr val="FF0000"/>
                </a:solidFill>
              </a:rPr>
              <a:t>オンライン例会　（大津東</a:t>
            </a:r>
            <a:r>
              <a:rPr lang="en-US" altLang="ja-JP" dirty="0">
                <a:solidFill>
                  <a:srgbClr val="FF0000"/>
                </a:solidFill>
              </a:rPr>
              <a:t>RC)</a:t>
            </a:r>
            <a:r>
              <a:rPr lang="ja-JP" altLang="ja-JP" dirty="0">
                <a:solidFill>
                  <a:srgbClr val="FF0000"/>
                </a:solidFill>
              </a:rPr>
              <a:t>　</a:t>
            </a:r>
            <a:br>
              <a:rPr lang="en-US" altLang="ja-JP" dirty="0"/>
            </a:br>
            <a:r>
              <a:rPr lang="ja-JP" altLang="ja-JP" dirty="0"/>
              <a:t>　</a:t>
            </a:r>
            <a:r>
              <a:rPr lang="en-US" altLang="ja-JP" dirty="0">
                <a:solidFill>
                  <a:schemeClr val="accent1">
                    <a:lumMod val="75000"/>
                  </a:schemeClr>
                </a:solidFill>
              </a:rPr>
              <a:t>[</a:t>
            </a:r>
            <a:r>
              <a:rPr lang="ja-JP" altLang="ja-JP" dirty="0">
                <a:solidFill>
                  <a:schemeClr val="accent1">
                    <a:lumMod val="75000"/>
                  </a:schemeClr>
                </a:solidFill>
              </a:rPr>
              <a:t>成果</a:t>
            </a:r>
            <a:r>
              <a:rPr lang="en-US" altLang="ja-JP" dirty="0">
                <a:solidFill>
                  <a:schemeClr val="accent1">
                    <a:lumMod val="75000"/>
                  </a:schemeClr>
                </a:solidFill>
              </a:rPr>
              <a:t>]</a:t>
            </a:r>
            <a:r>
              <a:rPr lang="ja-JP" altLang="ja-JP" dirty="0">
                <a:solidFill>
                  <a:schemeClr val="accent1">
                    <a:lumMod val="75000"/>
                  </a:schemeClr>
                </a:solidFill>
              </a:rPr>
              <a:t>パソコンでの参加となり出席率は上がると思うが、その分例会場への欠席者を増やしたような。今後として会費の値下げ、例会スケジュール変更、若い世代にロータリーをアピールする試み</a:t>
            </a:r>
            <a:endParaRPr lang="ja-JP" altLang="en-US" dirty="0">
              <a:solidFill>
                <a:schemeClr val="accent1">
                  <a:lumMod val="75000"/>
                </a:schemeClr>
              </a:solidFill>
            </a:endParaRP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361246" y="1174044"/>
            <a:ext cx="10154354" cy="646331"/>
          </a:xfrm>
          <a:prstGeom prst="rect">
            <a:avLst/>
          </a:prstGeom>
          <a:noFill/>
        </p:spPr>
        <p:txBody>
          <a:bodyPr wrap="square" rtlCol="0">
            <a:spAutoFit/>
          </a:bodyPr>
          <a:lstStyle/>
          <a:p>
            <a:r>
              <a:rPr lang="ja-JP" altLang="ja-JP" b="1" dirty="0"/>
              <a:t>問１２</a:t>
            </a:r>
            <a:r>
              <a:rPr lang="ja-JP" altLang="ja-JP" dirty="0"/>
              <a:t>．　会員種類の多様性についてお尋ねします。（会員種類の例 ： 準会員、法人会員、主婦、奉仕団体のﾘｰﾀﾞｰ、退職者、学友生、ﾛｰﾀｰｱｸﾄなど）</a:t>
            </a:r>
            <a:endParaRPr kumimoji="1" lang="ja-JP" altLang="en-US" b="1" dirty="0">
              <a:latin typeface="+mj-ea"/>
              <a:ea typeface="+mj-ea"/>
            </a:endParaRPr>
          </a:p>
        </p:txBody>
      </p:sp>
      <p:graphicFrame>
        <p:nvGraphicFramePr>
          <p:cNvPr id="11" name="グラフ 10"/>
          <p:cNvGraphicFramePr/>
          <p:nvPr/>
        </p:nvGraphicFramePr>
        <p:xfrm>
          <a:off x="6762750" y="2333624"/>
          <a:ext cx="4429125" cy="42910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p:nvPr/>
        </p:nvGraphicFramePr>
        <p:xfrm>
          <a:off x="7429500" y="3078956"/>
          <a:ext cx="3095625" cy="2800349"/>
        </p:xfrm>
        <a:graphic>
          <a:graphicData uri="http://schemas.openxmlformats.org/drawingml/2006/chart">
            <c:chart xmlns:c="http://schemas.openxmlformats.org/drawingml/2006/chart" xmlns:r="http://schemas.openxmlformats.org/officeDocument/2006/relationships" r:id="rId5"/>
          </a:graphicData>
        </a:graphic>
      </p:graphicFrame>
      <p:sp>
        <p:nvSpPr>
          <p:cNvPr id="14" name="正方形/長方形 13"/>
          <p:cNvSpPr/>
          <p:nvPr/>
        </p:nvSpPr>
        <p:spPr>
          <a:xfrm>
            <a:off x="8546464" y="4358759"/>
            <a:ext cx="954107" cy="400110"/>
          </a:xfrm>
          <a:prstGeom prst="rect">
            <a:avLst/>
          </a:prstGeom>
        </p:spPr>
        <p:txBody>
          <a:bodyPr wrap="none">
            <a:spAutoFit/>
          </a:bodyPr>
          <a:lstStyle/>
          <a:p>
            <a:r>
              <a:rPr lang="ja-JP" altLang="en-US" sz="2000" dirty="0">
                <a:solidFill>
                  <a:schemeClr val="bg1"/>
                </a:solidFill>
                <a:effectLst>
                  <a:outerShdw blurRad="38100" dist="38100" dir="2700000" algn="tl">
                    <a:srgbClr val="000000">
                      <a:alpha val="43137"/>
                    </a:srgbClr>
                  </a:outerShdw>
                </a:effectLst>
              </a:rPr>
              <a:t>本年度</a:t>
            </a:r>
          </a:p>
        </p:txBody>
      </p:sp>
      <p:sp>
        <p:nvSpPr>
          <p:cNvPr id="15" name="正方形/長方形 14"/>
          <p:cNvSpPr/>
          <p:nvPr/>
        </p:nvSpPr>
        <p:spPr>
          <a:xfrm>
            <a:off x="9289414" y="5987534"/>
            <a:ext cx="954107" cy="400110"/>
          </a:xfrm>
          <a:prstGeom prst="rect">
            <a:avLst/>
          </a:prstGeom>
        </p:spPr>
        <p:txBody>
          <a:bodyPr wrap="none">
            <a:spAutoFit/>
          </a:bodyPr>
          <a:lstStyle/>
          <a:p>
            <a:r>
              <a:rPr lang="ja-JP" altLang="en-US" sz="2000" dirty="0">
                <a:solidFill>
                  <a:schemeClr val="bg1"/>
                </a:solidFill>
                <a:effectLst>
                  <a:outerShdw blurRad="38100" dist="38100" dir="2700000" algn="tl">
                    <a:srgbClr val="000000">
                      <a:alpha val="43137"/>
                    </a:srgbClr>
                  </a:outerShdw>
                </a:effectLst>
              </a:rPr>
              <a:t>昨年度</a:t>
            </a:r>
          </a:p>
        </p:txBody>
      </p:sp>
      <p:sp>
        <p:nvSpPr>
          <p:cNvPr id="16" name="正方形/長方形 15"/>
          <p:cNvSpPr/>
          <p:nvPr/>
        </p:nvSpPr>
        <p:spPr>
          <a:xfrm>
            <a:off x="1695450" y="2796391"/>
            <a:ext cx="3114675" cy="3539430"/>
          </a:xfrm>
          <a:prstGeom prst="rect">
            <a:avLst/>
          </a:prstGeom>
        </p:spPr>
        <p:txBody>
          <a:bodyPr wrap="square">
            <a:spAutoFit/>
          </a:bodyPr>
          <a:lstStyle/>
          <a:p>
            <a:r>
              <a:rPr lang="ja-JP" altLang="en-US" sz="1600" dirty="0"/>
              <a:t>・京都紫竹</a:t>
            </a:r>
          </a:p>
          <a:p>
            <a:r>
              <a:rPr lang="ja-JP" altLang="en-US" sz="1600" dirty="0"/>
              <a:t>・園部</a:t>
            </a:r>
          </a:p>
          <a:p>
            <a:r>
              <a:rPr lang="ja-JP" altLang="en-US" sz="1600" dirty="0"/>
              <a:t>・大野</a:t>
            </a:r>
          </a:p>
          <a:p>
            <a:r>
              <a:rPr lang="ja-JP" altLang="en-US" sz="1600" dirty="0"/>
              <a:t>・武生</a:t>
            </a:r>
          </a:p>
          <a:p>
            <a:r>
              <a:rPr lang="ja-JP" altLang="en-US" sz="1600" dirty="0"/>
              <a:t>・敦賀</a:t>
            </a:r>
          </a:p>
          <a:p>
            <a:r>
              <a:rPr lang="ja-JP" altLang="en-US" sz="1600" dirty="0"/>
              <a:t>・びわ湖八幡</a:t>
            </a:r>
          </a:p>
          <a:p>
            <a:r>
              <a:rPr lang="ja-JP" altLang="en-US" sz="1600" dirty="0"/>
              <a:t>・水口</a:t>
            </a:r>
          </a:p>
          <a:p>
            <a:r>
              <a:rPr lang="ja-JP" altLang="en-US" sz="1600" dirty="0"/>
              <a:t>・守山</a:t>
            </a:r>
          </a:p>
          <a:p>
            <a:r>
              <a:rPr lang="ja-JP" altLang="en-US" sz="1600" dirty="0"/>
              <a:t>・長浜東</a:t>
            </a:r>
          </a:p>
          <a:p>
            <a:r>
              <a:rPr lang="ja-JP" altLang="en-US" sz="1600" dirty="0"/>
              <a:t>・大津</a:t>
            </a:r>
          </a:p>
          <a:p>
            <a:r>
              <a:rPr lang="ja-JP" altLang="en-US" sz="1600" dirty="0"/>
              <a:t>・あすか</a:t>
            </a:r>
          </a:p>
          <a:p>
            <a:r>
              <a:rPr lang="ja-JP" altLang="en-US" sz="1600" dirty="0"/>
              <a:t>・平城京</a:t>
            </a:r>
          </a:p>
          <a:p>
            <a:r>
              <a:rPr lang="ja-JP" altLang="en-US" sz="1600" dirty="0"/>
              <a:t>・やまと</a:t>
            </a:r>
            <a:r>
              <a:rPr lang="ja-JP" altLang="en-US" sz="1600" dirty="0" err="1"/>
              <a:t>まほろば</a:t>
            </a:r>
            <a:endParaRPr lang="ja-JP" altLang="en-US" sz="1600" dirty="0"/>
          </a:p>
          <a:p>
            <a:r>
              <a:rPr lang="ja-JP" altLang="en-US" sz="1600" dirty="0"/>
              <a:t>・日本ロータリー</a:t>
            </a:r>
            <a:r>
              <a:rPr lang="en-US" altLang="ja-JP" sz="1600" dirty="0"/>
              <a:t>E</a:t>
            </a:r>
            <a:r>
              <a:rPr lang="ja-JP" altLang="en-US" sz="1600" dirty="0"/>
              <a:t>クラブ</a:t>
            </a:r>
            <a:r>
              <a:rPr lang="en-US" altLang="ja-JP" sz="1600" dirty="0"/>
              <a:t>2650</a:t>
            </a:r>
            <a:endParaRPr lang="ja-JP" altLang="en-US" sz="1600" dirty="0"/>
          </a:p>
        </p:txBody>
      </p:sp>
      <p:sp>
        <p:nvSpPr>
          <p:cNvPr id="17" name="正方形/長方形 16"/>
          <p:cNvSpPr/>
          <p:nvPr/>
        </p:nvSpPr>
        <p:spPr>
          <a:xfrm>
            <a:off x="1013271" y="2301359"/>
            <a:ext cx="5036956" cy="369332"/>
          </a:xfrm>
          <a:prstGeom prst="rect">
            <a:avLst/>
          </a:prstGeom>
        </p:spPr>
        <p:txBody>
          <a:bodyPr wrap="none">
            <a:spAutoFit/>
          </a:bodyPr>
          <a:lstStyle/>
          <a:p>
            <a:r>
              <a:rPr lang="en-US" altLang="ja-JP" dirty="0"/>
              <a:t>※RID2650</a:t>
            </a:r>
            <a:r>
              <a:rPr lang="ja-JP" altLang="en-US" dirty="0"/>
              <a:t>内で、会員の多様性を取り入れたクラブ</a:t>
            </a:r>
            <a:endParaRPr lang="en-US" altLang="ja-JP" dirty="0"/>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1" y="1202619"/>
            <a:ext cx="4458404" cy="369332"/>
          </a:xfrm>
          <a:prstGeom prst="rect">
            <a:avLst/>
          </a:prstGeom>
          <a:noFill/>
        </p:spPr>
        <p:txBody>
          <a:bodyPr wrap="square" rtlCol="0">
            <a:spAutoFit/>
          </a:bodyPr>
          <a:lstStyle/>
          <a:p>
            <a:r>
              <a:rPr lang="ja-JP" altLang="ja-JP" b="1" dirty="0"/>
              <a:t>問１３</a:t>
            </a:r>
            <a:r>
              <a:rPr lang="ja-JP" altLang="ja-JP" dirty="0"/>
              <a:t>．　広報活動についてお尋ねします。</a:t>
            </a:r>
          </a:p>
        </p:txBody>
      </p:sp>
      <p:grpSp>
        <p:nvGrpSpPr>
          <p:cNvPr id="18" name="グループ化 17"/>
          <p:cNvGrpSpPr/>
          <p:nvPr/>
        </p:nvGrpSpPr>
        <p:grpSpPr>
          <a:xfrm>
            <a:off x="0" y="1714500"/>
            <a:ext cx="5676900" cy="4991099"/>
            <a:chOff x="4324349" y="1776411"/>
            <a:chExt cx="5029201" cy="4500563"/>
          </a:xfrm>
        </p:grpSpPr>
        <p:graphicFrame>
          <p:nvGraphicFramePr>
            <p:cNvPr id="13" name="グラフ 12"/>
            <p:cNvGraphicFramePr/>
            <p:nvPr/>
          </p:nvGraphicFramePr>
          <p:xfrm>
            <a:off x="4324349" y="1776411"/>
            <a:ext cx="5029201" cy="45005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グラフ 16"/>
            <p:cNvGraphicFramePr/>
            <p:nvPr/>
          </p:nvGraphicFramePr>
          <p:xfrm>
            <a:off x="5357813" y="2516979"/>
            <a:ext cx="2962274" cy="3019426"/>
          </p:xfrm>
          <a:graphic>
            <a:graphicData uri="http://schemas.openxmlformats.org/drawingml/2006/chart">
              <c:chart xmlns:c="http://schemas.openxmlformats.org/drawingml/2006/chart" xmlns:r="http://schemas.openxmlformats.org/officeDocument/2006/relationships" r:id="rId5"/>
            </a:graphicData>
          </a:graphic>
        </p:graphicFrame>
      </p:grpSp>
      <p:sp>
        <p:nvSpPr>
          <p:cNvPr id="19" name="テキスト ボックス 18"/>
          <p:cNvSpPr txBox="1"/>
          <p:nvPr/>
        </p:nvSpPr>
        <p:spPr>
          <a:xfrm>
            <a:off x="6457247" y="1183569"/>
            <a:ext cx="5258504" cy="369332"/>
          </a:xfrm>
          <a:prstGeom prst="rect">
            <a:avLst/>
          </a:prstGeom>
          <a:noFill/>
        </p:spPr>
        <p:txBody>
          <a:bodyPr wrap="square" rtlCol="0">
            <a:spAutoFit/>
          </a:bodyPr>
          <a:lstStyle/>
          <a:p>
            <a:r>
              <a:rPr lang="ja-JP" altLang="ja-JP" b="1" dirty="0"/>
              <a:t>問１４．　戦略計画の取組みについてお尋ねします。</a:t>
            </a:r>
            <a:endParaRPr lang="ja-JP" altLang="ja-JP" dirty="0"/>
          </a:p>
        </p:txBody>
      </p:sp>
      <p:grpSp>
        <p:nvGrpSpPr>
          <p:cNvPr id="25" name="グループ化 24"/>
          <p:cNvGrpSpPr/>
          <p:nvPr/>
        </p:nvGrpSpPr>
        <p:grpSpPr>
          <a:xfrm>
            <a:off x="7356386" y="1704975"/>
            <a:ext cx="3473539" cy="3267075"/>
            <a:chOff x="6480086" y="1885950"/>
            <a:chExt cx="4130764" cy="3829049"/>
          </a:xfrm>
        </p:grpSpPr>
        <p:graphicFrame>
          <p:nvGraphicFramePr>
            <p:cNvPr id="21" name="グラフ 20"/>
            <p:cNvGraphicFramePr/>
            <p:nvPr/>
          </p:nvGraphicFramePr>
          <p:xfrm>
            <a:off x="6480086" y="1885950"/>
            <a:ext cx="4130764" cy="382904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グラフ 19"/>
            <p:cNvGraphicFramePr/>
            <p:nvPr/>
          </p:nvGraphicFramePr>
          <p:xfrm>
            <a:off x="7353300" y="2562225"/>
            <a:ext cx="2438400" cy="2381250"/>
          </p:xfrm>
          <a:graphic>
            <a:graphicData uri="http://schemas.openxmlformats.org/drawingml/2006/chart">
              <c:chart xmlns:c="http://schemas.openxmlformats.org/drawingml/2006/chart" xmlns:r="http://schemas.openxmlformats.org/officeDocument/2006/relationships" r:id="rId7"/>
            </a:graphicData>
          </a:graphic>
        </p:graphicFrame>
      </p:grpSp>
      <p:sp>
        <p:nvSpPr>
          <p:cNvPr id="22" name="正方形/長方形 21"/>
          <p:cNvSpPr/>
          <p:nvPr/>
        </p:nvSpPr>
        <p:spPr>
          <a:xfrm>
            <a:off x="6582547" y="1539359"/>
            <a:ext cx="3193503" cy="307777"/>
          </a:xfrm>
          <a:prstGeom prst="rect">
            <a:avLst/>
          </a:prstGeom>
        </p:spPr>
        <p:txBody>
          <a:bodyPr wrap="none">
            <a:spAutoFit/>
          </a:bodyPr>
          <a:lstStyle/>
          <a:p>
            <a:r>
              <a:rPr lang="ja-JP" altLang="ja-JP" sz="1400" dirty="0"/>
              <a:t>①戦略計画委員会の設置状況について</a:t>
            </a:r>
            <a:endParaRPr lang="ja-JP" altLang="en-US" sz="1400" dirty="0"/>
          </a:p>
        </p:txBody>
      </p:sp>
      <p:sp>
        <p:nvSpPr>
          <p:cNvPr id="24" name="正方形/長方形 23"/>
          <p:cNvSpPr/>
          <p:nvPr/>
        </p:nvSpPr>
        <p:spPr>
          <a:xfrm>
            <a:off x="6582547" y="4911209"/>
            <a:ext cx="3591048" cy="307777"/>
          </a:xfrm>
          <a:prstGeom prst="rect">
            <a:avLst/>
          </a:prstGeom>
        </p:spPr>
        <p:txBody>
          <a:bodyPr wrap="none">
            <a:spAutoFit/>
          </a:bodyPr>
          <a:lstStyle/>
          <a:p>
            <a:r>
              <a:rPr lang="ja-JP" altLang="en-US" sz="1400" dirty="0"/>
              <a:t>②戦略計画の取組みについてお尋ねします。</a:t>
            </a:r>
          </a:p>
        </p:txBody>
      </p:sp>
      <p:graphicFrame>
        <p:nvGraphicFramePr>
          <p:cNvPr id="27" name="グラフ 26"/>
          <p:cNvGraphicFramePr/>
          <p:nvPr/>
        </p:nvGraphicFramePr>
        <p:xfrm>
          <a:off x="7000875" y="5086350"/>
          <a:ext cx="4857750" cy="177165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408871" y="1202619"/>
            <a:ext cx="5258504" cy="369332"/>
          </a:xfrm>
          <a:prstGeom prst="rect">
            <a:avLst/>
          </a:prstGeom>
          <a:noFill/>
        </p:spPr>
        <p:txBody>
          <a:bodyPr wrap="square" rtlCol="0">
            <a:spAutoFit/>
          </a:bodyPr>
          <a:lstStyle/>
          <a:p>
            <a:r>
              <a:rPr lang="ja-JP" altLang="ja-JP" b="1" dirty="0"/>
              <a:t>問１４．　戦略計画の取組みについてお尋ねします。</a:t>
            </a:r>
            <a:endParaRPr lang="ja-JP" altLang="ja-JP" dirty="0"/>
          </a:p>
        </p:txBody>
      </p:sp>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grpSp>
        <p:nvGrpSpPr>
          <p:cNvPr id="25" name="グループ化 24"/>
          <p:cNvGrpSpPr/>
          <p:nvPr/>
        </p:nvGrpSpPr>
        <p:grpSpPr>
          <a:xfrm>
            <a:off x="981075" y="2235541"/>
            <a:ext cx="10658475" cy="3641384"/>
            <a:chOff x="3724275" y="1551009"/>
            <a:chExt cx="10062624" cy="2457451"/>
          </a:xfrm>
        </p:grpSpPr>
        <p:graphicFrame>
          <p:nvGraphicFramePr>
            <p:cNvPr id="18" name="グラフ 17"/>
            <p:cNvGraphicFramePr/>
            <p:nvPr/>
          </p:nvGraphicFramePr>
          <p:xfrm>
            <a:off x="3724275" y="1551009"/>
            <a:ext cx="4572000" cy="24574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p:nvPr/>
          </p:nvGraphicFramePr>
          <p:xfrm>
            <a:off x="9214899" y="1551009"/>
            <a:ext cx="4572000" cy="2457451"/>
          </p:xfrm>
          <a:graphic>
            <a:graphicData uri="http://schemas.openxmlformats.org/drawingml/2006/chart">
              <c:chart xmlns:c="http://schemas.openxmlformats.org/drawingml/2006/chart" xmlns:r="http://schemas.openxmlformats.org/officeDocument/2006/relationships" r:id="rId5"/>
            </a:graphicData>
          </a:graphic>
        </p:graphicFrame>
      </p:grpSp>
      <p:sp>
        <p:nvSpPr>
          <p:cNvPr id="26" name="正方形/長方形 25"/>
          <p:cNvSpPr/>
          <p:nvPr/>
        </p:nvSpPr>
        <p:spPr>
          <a:xfrm>
            <a:off x="704146" y="1663184"/>
            <a:ext cx="1620957" cy="307777"/>
          </a:xfrm>
          <a:prstGeom prst="rect">
            <a:avLst/>
          </a:prstGeom>
        </p:spPr>
        <p:txBody>
          <a:bodyPr wrap="none">
            <a:spAutoFit/>
          </a:bodyPr>
          <a:lstStyle/>
          <a:p>
            <a:r>
              <a:rPr lang="ja-JP" altLang="ja-JP" sz="1400" dirty="0"/>
              <a:t>戦略計画</a:t>
            </a:r>
            <a:r>
              <a:rPr lang="ja-JP" altLang="en-US" sz="1400" dirty="0"/>
              <a:t>の達成率</a:t>
            </a: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1" y="1202619"/>
            <a:ext cx="4667954" cy="369332"/>
          </a:xfrm>
          <a:prstGeom prst="rect">
            <a:avLst/>
          </a:prstGeom>
          <a:noFill/>
        </p:spPr>
        <p:txBody>
          <a:bodyPr wrap="square" rtlCol="0">
            <a:spAutoFit/>
          </a:bodyPr>
          <a:lstStyle/>
          <a:p>
            <a:r>
              <a:rPr lang="ja-JP" altLang="ja-JP" b="1" dirty="0"/>
              <a:t>問１５．　同好会活動についてお尋ねします。</a:t>
            </a:r>
            <a:endParaRPr lang="ja-JP" altLang="ja-JP" dirty="0"/>
          </a:p>
        </p:txBody>
      </p:sp>
      <p:sp>
        <p:nvSpPr>
          <p:cNvPr id="14" name="テキスト ボックス 13"/>
          <p:cNvSpPr txBox="1"/>
          <p:nvPr/>
        </p:nvSpPr>
        <p:spPr>
          <a:xfrm>
            <a:off x="885825" y="2305050"/>
            <a:ext cx="3304110" cy="738664"/>
          </a:xfrm>
          <a:prstGeom prst="rect">
            <a:avLst/>
          </a:prstGeom>
          <a:noFill/>
        </p:spPr>
        <p:txBody>
          <a:bodyPr wrap="none" rtlCol="0">
            <a:spAutoFit/>
          </a:bodyPr>
          <a:lstStyle/>
          <a:p>
            <a:r>
              <a:rPr kumimoji="1" lang="ja-JP" altLang="en-US" sz="1400" dirty="0"/>
              <a:t>同好会数は、地区全体で</a:t>
            </a:r>
            <a:r>
              <a:rPr kumimoji="1" lang="en-US" altLang="ja-JP" sz="1400" dirty="0"/>
              <a:t>376</a:t>
            </a:r>
            <a:r>
              <a:rPr kumimoji="1" lang="ja-JP" altLang="en-US" sz="1400" dirty="0"/>
              <a:t>存在します。</a:t>
            </a:r>
            <a:endParaRPr kumimoji="1" lang="en-US" altLang="ja-JP" sz="1400" dirty="0"/>
          </a:p>
          <a:p>
            <a:r>
              <a:rPr kumimoji="1" lang="en-US" altLang="ja-JP" sz="1400" dirty="0"/>
              <a:t>1</a:t>
            </a:r>
            <a:r>
              <a:rPr kumimoji="1" lang="ja-JP" altLang="en-US" sz="1400" dirty="0"/>
              <a:t>クラブ当たり約</a:t>
            </a:r>
            <a:r>
              <a:rPr kumimoji="1" lang="en-US" altLang="ja-JP" sz="1400" dirty="0"/>
              <a:t>4</a:t>
            </a:r>
            <a:r>
              <a:rPr kumimoji="1" lang="ja-JP" altLang="en-US" sz="1400" dirty="0"/>
              <a:t>の同好会が存在し、</a:t>
            </a:r>
            <a:endParaRPr kumimoji="1" lang="en-US" altLang="ja-JP" sz="1400" dirty="0"/>
          </a:p>
          <a:p>
            <a:r>
              <a:rPr kumimoji="1" lang="en-US" altLang="ja-JP" sz="1400" dirty="0"/>
              <a:t>1</a:t>
            </a:r>
            <a:r>
              <a:rPr kumimoji="1" lang="ja-JP" altLang="en-US" sz="1400" dirty="0"/>
              <a:t>同好会当たりの会員数は</a:t>
            </a:r>
            <a:r>
              <a:rPr kumimoji="1" lang="en-US" altLang="ja-JP" sz="1400" dirty="0"/>
              <a:t>12</a:t>
            </a:r>
            <a:r>
              <a:rPr kumimoji="1" lang="ja-JP" altLang="en-US" sz="1400" dirty="0"/>
              <a:t>名です。</a:t>
            </a:r>
          </a:p>
        </p:txBody>
      </p:sp>
      <p:grpSp>
        <p:nvGrpSpPr>
          <p:cNvPr id="28" name="グループ化 27"/>
          <p:cNvGrpSpPr/>
          <p:nvPr/>
        </p:nvGrpSpPr>
        <p:grpSpPr>
          <a:xfrm>
            <a:off x="8029577" y="1276350"/>
            <a:ext cx="4324349" cy="5238750"/>
            <a:chOff x="7315202" y="1295400"/>
            <a:chExt cx="4324349" cy="5238750"/>
          </a:xfrm>
        </p:grpSpPr>
        <p:sp>
          <p:nvSpPr>
            <p:cNvPr id="25" name="角丸四角形 24"/>
            <p:cNvSpPr/>
            <p:nvPr/>
          </p:nvSpPr>
          <p:spPr>
            <a:xfrm>
              <a:off x="7315202" y="1295400"/>
              <a:ext cx="3838574" cy="5238750"/>
            </a:xfrm>
            <a:prstGeom prst="roundRect">
              <a:avLst>
                <a:gd name="adj" fmla="val 42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7412081" y="1323975"/>
              <a:ext cx="4227470" cy="5162550"/>
              <a:chOff x="5248275" y="1133475"/>
              <a:chExt cx="4572000" cy="5162550"/>
            </a:xfrm>
            <a:effectLst>
              <a:outerShdw blurRad="50800" dist="38100" dir="2700000" algn="tl" rotWithShape="0">
                <a:prstClr val="black">
                  <a:alpha val="40000"/>
                </a:prstClr>
              </a:outerShdw>
            </a:effectLst>
          </p:grpSpPr>
          <p:graphicFrame>
            <p:nvGraphicFramePr>
              <p:cNvPr id="15" name="グラフ 14"/>
              <p:cNvGraphicFramePr/>
              <p:nvPr/>
            </p:nvGraphicFramePr>
            <p:xfrm>
              <a:off x="5330686" y="1133475"/>
              <a:ext cx="4458684" cy="24574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グラフ 17"/>
              <p:cNvGraphicFramePr/>
              <p:nvPr/>
            </p:nvGraphicFramePr>
            <p:xfrm>
              <a:off x="5248275" y="3838575"/>
              <a:ext cx="4572000" cy="2457450"/>
            </p:xfrm>
            <a:graphic>
              <a:graphicData uri="http://schemas.openxmlformats.org/drawingml/2006/chart">
                <c:chart xmlns:c="http://schemas.openxmlformats.org/drawingml/2006/chart" xmlns:r="http://schemas.openxmlformats.org/officeDocument/2006/relationships" r:id="rId5"/>
              </a:graphicData>
            </a:graphic>
          </p:graphicFrame>
        </p:grpSp>
      </p:grpSp>
      <p:sp>
        <p:nvSpPr>
          <p:cNvPr id="20" name="正方形/長方形 19"/>
          <p:cNvSpPr/>
          <p:nvPr/>
        </p:nvSpPr>
        <p:spPr>
          <a:xfrm>
            <a:off x="614909" y="1739384"/>
            <a:ext cx="2924198" cy="369332"/>
          </a:xfrm>
          <a:prstGeom prst="rect">
            <a:avLst/>
          </a:prstGeom>
        </p:spPr>
        <p:txBody>
          <a:bodyPr wrap="none">
            <a:spAutoFit/>
          </a:bodyPr>
          <a:lstStyle/>
          <a:p>
            <a:r>
              <a:rPr lang="ja-JP" altLang="en-US" dirty="0"/>
              <a:t>・</a:t>
            </a:r>
            <a:r>
              <a:rPr lang="ja-JP" altLang="ja-JP" dirty="0"/>
              <a:t>同好会の数を教えて下さい</a:t>
            </a:r>
            <a:endParaRPr lang="ja-JP" altLang="en-US" dirty="0"/>
          </a:p>
        </p:txBody>
      </p:sp>
      <p:sp>
        <p:nvSpPr>
          <p:cNvPr id="21" name="正方形/長方形 20"/>
          <p:cNvSpPr/>
          <p:nvPr/>
        </p:nvSpPr>
        <p:spPr>
          <a:xfrm>
            <a:off x="614909" y="4244459"/>
            <a:ext cx="3038011" cy="369332"/>
          </a:xfrm>
          <a:prstGeom prst="rect">
            <a:avLst/>
          </a:prstGeom>
        </p:spPr>
        <p:txBody>
          <a:bodyPr wrap="none">
            <a:spAutoFit/>
          </a:bodyPr>
          <a:lstStyle/>
          <a:p>
            <a:r>
              <a:rPr lang="ja-JP" altLang="en-US" dirty="0"/>
              <a:t>・</a:t>
            </a:r>
            <a:r>
              <a:rPr lang="ja-JP" altLang="ja-JP" dirty="0"/>
              <a:t>同好会活動は活発ですか？</a:t>
            </a:r>
            <a:endParaRPr lang="ja-JP" altLang="en-US" dirty="0"/>
          </a:p>
        </p:txBody>
      </p:sp>
      <p:sp>
        <p:nvSpPr>
          <p:cNvPr id="22" name="正方形/長方形 21"/>
          <p:cNvSpPr/>
          <p:nvPr/>
        </p:nvSpPr>
        <p:spPr>
          <a:xfrm>
            <a:off x="1774604" y="4844534"/>
            <a:ext cx="1572866" cy="923330"/>
          </a:xfrm>
          <a:prstGeom prst="rect">
            <a:avLst/>
          </a:prstGeom>
        </p:spPr>
        <p:txBody>
          <a:bodyPr wrap="none">
            <a:spAutoFit/>
          </a:bodyPr>
          <a:lstStyle/>
          <a:p>
            <a:r>
              <a:rPr lang="ja-JP" altLang="ja-JP" dirty="0"/>
              <a:t>ＹＥＳ</a:t>
            </a:r>
            <a:r>
              <a:rPr lang="en-US" altLang="ja-JP" dirty="0"/>
              <a:t>	76</a:t>
            </a:r>
            <a:r>
              <a:rPr lang="ja-JP" altLang="en-US" dirty="0"/>
              <a:t>％</a:t>
            </a:r>
            <a:endParaRPr lang="en-US" altLang="ja-JP" dirty="0"/>
          </a:p>
          <a:p>
            <a:r>
              <a:rPr lang="ja-JP" altLang="ja-JP" dirty="0"/>
              <a:t>　</a:t>
            </a:r>
            <a:endParaRPr lang="en-US" altLang="ja-JP" dirty="0"/>
          </a:p>
          <a:p>
            <a:r>
              <a:rPr lang="ja-JP" altLang="ja-JP" dirty="0"/>
              <a:t>ＮＯ</a:t>
            </a:r>
            <a:r>
              <a:rPr lang="en-US" altLang="ja-JP" dirty="0"/>
              <a:t>	24</a:t>
            </a:r>
            <a:r>
              <a:rPr lang="ja-JP" altLang="en-US" dirty="0"/>
              <a:t>％</a:t>
            </a:r>
          </a:p>
        </p:txBody>
      </p:sp>
      <p:sp>
        <p:nvSpPr>
          <p:cNvPr id="29" name="テキスト ボックス 28"/>
          <p:cNvSpPr txBox="1"/>
          <p:nvPr/>
        </p:nvSpPr>
        <p:spPr>
          <a:xfrm>
            <a:off x="8658225" y="3695700"/>
            <a:ext cx="2273379" cy="338554"/>
          </a:xfrm>
          <a:prstGeom prst="rect">
            <a:avLst/>
          </a:prstGeom>
          <a:noFill/>
        </p:spPr>
        <p:txBody>
          <a:bodyPr wrap="none" rtlCol="0">
            <a:spAutoFit/>
          </a:bodyPr>
          <a:lstStyle/>
          <a:p>
            <a:r>
              <a:rPr kumimoji="1" lang="en-US" altLang="ja-JP" sz="1600" dirty="0"/>
              <a:t>1</a:t>
            </a:r>
            <a:r>
              <a:rPr kumimoji="1" lang="ja-JP" altLang="en-US" sz="1600" dirty="0"/>
              <a:t>同好会当たりの会員数</a:t>
            </a:r>
          </a:p>
        </p:txBody>
      </p:sp>
      <p:grpSp>
        <p:nvGrpSpPr>
          <p:cNvPr id="30" name="グループ化 29"/>
          <p:cNvGrpSpPr/>
          <p:nvPr/>
        </p:nvGrpSpPr>
        <p:grpSpPr>
          <a:xfrm>
            <a:off x="4552950" y="1543050"/>
            <a:ext cx="3762375" cy="4962525"/>
            <a:chOff x="0" y="200025"/>
            <a:chExt cx="4606990" cy="4962525"/>
          </a:xfrm>
        </p:grpSpPr>
        <p:graphicFrame>
          <p:nvGraphicFramePr>
            <p:cNvPr id="31" name="グラフ 30"/>
            <p:cNvGraphicFramePr/>
            <p:nvPr/>
          </p:nvGraphicFramePr>
          <p:xfrm>
            <a:off x="34990" y="200025"/>
            <a:ext cx="4572000" cy="245745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2" name="グラフ 31"/>
            <p:cNvGraphicFramePr/>
            <p:nvPr/>
          </p:nvGraphicFramePr>
          <p:xfrm>
            <a:off x="0" y="2705100"/>
            <a:ext cx="4572000" cy="2457450"/>
          </p:xfrm>
          <a:graphic>
            <a:graphicData uri="http://schemas.openxmlformats.org/drawingml/2006/chart">
              <c:chart xmlns:c="http://schemas.openxmlformats.org/drawingml/2006/chart" xmlns:r="http://schemas.openxmlformats.org/officeDocument/2006/relationships" r:id="rId7"/>
            </a:graphicData>
          </a:graphic>
        </p:graphicFrame>
      </p:grpSp>
      <p:sp>
        <p:nvSpPr>
          <p:cNvPr id="33" name="角丸四角形 32"/>
          <p:cNvSpPr/>
          <p:nvPr/>
        </p:nvSpPr>
        <p:spPr>
          <a:xfrm>
            <a:off x="4352925" y="1581150"/>
            <a:ext cx="3562350" cy="4943475"/>
          </a:xfrm>
          <a:prstGeom prst="roundRect">
            <a:avLst>
              <a:gd name="adj" fmla="val 864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895850" y="3857625"/>
            <a:ext cx="2375971" cy="338554"/>
          </a:xfrm>
          <a:prstGeom prst="rect">
            <a:avLst/>
          </a:prstGeom>
          <a:noFill/>
        </p:spPr>
        <p:txBody>
          <a:bodyPr wrap="none" rtlCol="0">
            <a:spAutoFit/>
          </a:bodyPr>
          <a:lstStyle/>
          <a:p>
            <a:r>
              <a:rPr kumimoji="1" lang="en-US" altLang="ja-JP" sz="1600" dirty="0"/>
              <a:t>1</a:t>
            </a:r>
            <a:r>
              <a:rPr kumimoji="1" lang="ja-JP" altLang="en-US" sz="1600" dirty="0"/>
              <a:t>クラブ当たりの同好会数</a:t>
            </a: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1" y="1202619"/>
            <a:ext cx="4667954" cy="369332"/>
          </a:xfrm>
          <a:prstGeom prst="rect">
            <a:avLst/>
          </a:prstGeom>
          <a:noFill/>
        </p:spPr>
        <p:txBody>
          <a:bodyPr wrap="square" rtlCol="0">
            <a:spAutoFit/>
          </a:bodyPr>
          <a:lstStyle/>
          <a:p>
            <a:r>
              <a:rPr lang="ja-JP" altLang="ja-JP" b="1" dirty="0"/>
              <a:t>問１５．　同好会活動についてお尋ねします。</a:t>
            </a:r>
            <a:endParaRPr lang="ja-JP" altLang="ja-JP" dirty="0"/>
          </a:p>
        </p:txBody>
      </p:sp>
      <p:sp>
        <p:nvSpPr>
          <p:cNvPr id="23" name="正方形/長方形 22"/>
          <p:cNvSpPr/>
          <p:nvPr/>
        </p:nvSpPr>
        <p:spPr>
          <a:xfrm>
            <a:off x="614909" y="1634609"/>
            <a:ext cx="8706230" cy="369332"/>
          </a:xfrm>
          <a:prstGeom prst="rect">
            <a:avLst/>
          </a:prstGeom>
        </p:spPr>
        <p:txBody>
          <a:bodyPr wrap="none">
            <a:spAutoFit/>
          </a:bodyPr>
          <a:lstStyle/>
          <a:p>
            <a:pPr lvl="0"/>
            <a:r>
              <a:rPr lang="ja-JP" altLang="en-US" dirty="0"/>
              <a:t>・</a:t>
            </a:r>
            <a:r>
              <a:rPr lang="ja-JP" altLang="ja-JP" b="1" dirty="0"/>
              <a:t>同好会に入会候補者を招いて入会に成功されたクラブ様の入会事例をお教え下さい！</a:t>
            </a:r>
            <a:endParaRPr lang="ja-JP" altLang="ja-JP" dirty="0"/>
          </a:p>
        </p:txBody>
      </p:sp>
      <p:sp>
        <p:nvSpPr>
          <p:cNvPr id="26" name="正方形/長方形 25"/>
          <p:cNvSpPr/>
          <p:nvPr/>
        </p:nvSpPr>
        <p:spPr>
          <a:xfrm>
            <a:off x="942976" y="2020223"/>
            <a:ext cx="10296524" cy="4770537"/>
          </a:xfrm>
          <a:prstGeom prst="rect">
            <a:avLst/>
          </a:prstGeom>
        </p:spPr>
        <p:txBody>
          <a:bodyPr wrap="square">
            <a:spAutoFit/>
          </a:bodyPr>
          <a:lstStyle/>
          <a:p>
            <a:r>
              <a:rPr lang="ja-JP" altLang="en-US" sz="1600" dirty="0">
                <a:solidFill>
                  <a:srgbClr val="FF0000"/>
                </a:solidFill>
              </a:rPr>
              <a:t>・野球同好会において甲子園で野球ができるという点だけで入会された方もいます。  </a:t>
            </a:r>
            <a:r>
              <a:rPr lang="en-US" altLang="ja-JP" sz="1600" dirty="0"/>
              <a:t>【</a:t>
            </a:r>
            <a:r>
              <a:rPr lang="ja-JP" altLang="en-US" sz="1600" dirty="0"/>
              <a:t>京都伏見</a:t>
            </a:r>
            <a:r>
              <a:rPr lang="en-US" altLang="ja-JP" sz="1600" dirty="0"/>
              <a:t>】</a:t>
            </a:r>
          </a:p>
          <a:p>
            <a:r>
              <a:rPr lang="ja-JP" altLang="en-US" sz="1600" dirty="0">
                <a:solidFill>
                  <a:srgbClr val="FF0000"/>
                </a:solidFill>
              </a:rPr>
              <a:t>・本年度１１月に野球部が発足、月２回を目標にｸﾞﾗﾝﾄﾞで練習。若い方と練習を通してより良いコミュニケーションが取れ始めている。  </a:t>
            </a:r>
            <a:r>
              <a:rPr lang="en-US" altLang="ja-JP" sz="1600" dirty="0"/>
              <a:t>【</a:t>
            </a:r>
            <a:r>
              <a:rPr lang="ja-JP" altLang="en-US" sz="1600" dirty="0"/>
              <a:t>京都洛東</a:t>
            </a:r>
            <a:r>
              <a:rPr lang="en-US" altLang="ja-JP" sz="1600" dirty="0"/>
              <a:t>】</a:t>
            </a:r>
          </a:p>
          <a:p>
            <a:endParaRPr lang="en-US" altLang="ja-JP" sz="1600" dirty="0"/>
          </a:p>
          <a:p>
            <a:r>
              <a:rPr lang="ja-JP" altLang="en-US" sz="1600" dirty="0">
                <a:solidFill>
                  <a:srgbClr val="FF0000"/>
                </a:solidFill>
              </a:rPr>
              <a:t>・茶道同好会に入会して戴きました。  </a:t>
            </a:r>
            <a:r>
              <a:rPr lang="en-US" altLang="ja-JP" sz="1600" dirty="0"/>
              <a:t>【</a:t>
            </a:r>
            <a:r>
              <a:rPr lang="ja-JP" altLang="en-US" sz="1600" dirty="0"/>
              <a:t>京都北東</a:t>
            </a:r>
            <a:r>
              <a:rPr lang="en-US" altLang="ja-JP" sz="1600" dirty="0"/>
              <a:t>】</a:t>
            </a:r>
          </a:p>
          <a:p>
            <a:r>
              <a:rPr lang="ja-JP" altLang="en-US" sz="1600" dirty="0">
                <a:solidFill>
                  <a:srgbClr val="FF0000"/>
                </a:solidFill>
              </a:rPr>
              <a:t>・毎月１回、月末の例会日の夜にビアホールにて親睦会を行っている。そこに参加され、入会をお誘いする良い機会になっています。  </a:t>
            </a:r>
            <a:r>
              <a:rPr lang="en-US" altLang="ja-JP" sz="1600" dirty="0"/>
              <a:t>【</a:t>
            </a:r>
            <a:r>
              <a:rPr lang="ja-JP" altLang="en-US" sz="1600" dirty="0"/>
              <a:t>京都西北</a:t>
            </a:r>
            <a:r>
              <a:rPr lang="en-US" altLang="ja-JP" sz="1600" dirty="0"/>
              <a:t>】</a:t>
            </a:r>
          </a:p>
          <a:p>
            <a:r>
              <a:rPr lang="ja-JP" altLang="en-US" sz="1600" dirty="0">
                <a:solidFill>
                  <a:srgbClr val="FF0000"/>
                </a:solidFill>
              </a:rPr>
              <a:t>・異業種交流会に参加して頂き、その後ゴルフや麻雀同好会に参加して頂きます。  </a:t>
            </a:r>
            <a:r>
              <a:rPr lang="en-US" altLang="ja-JP" sz="1600" dirty="0"/>
              <a:t>【</a:t>
            </a:r>
            <a:r>
              <a:rPr lang="ja-JP" altLang="en-US" sz="1600" dirty="0"/>
              <a:t>福井あじさい</a:t>
            </a:r>
            <a:r>
              <a:rPr lang="en-US" altLang="ja-JP" sz="1600" dirty="0"/>
              <a:t>】</a:t>
            </a:r>
          </a:p>
          <a:p>
            <a:r>
              <a:rPr lang="ja-JP" altLang="en-US" sz="1600" dirty="0">
                <a:solidFill>
                  <a:srgbClr val="FF0000"/>
                </a:solidFill>
              </a:rPr>
              <a:t>・単身赴任者で構成する同好会に、非会員の単身赴任者を招いて入会した。  </a:t>
            </a:r>
            <a:r>
              <a:rPr lang="en-US" altLang="ja-JP" sz="1600" dirty="0"/>
              <a:t>【</a:t>
            </a:r>
            <a:r>
              <a:rPr lang="ja-JP" altLang="en-US" sz="1600" dirty="0"/>
              <a:t>福井北</a:t>
            </a:r>
            <a:r>
              <a:rPr lang="en-US" altLang="ja-JP" sz="1600" dirty="0"/>
              <a:t>】</a:t>
            </a:r>
          </a:p>
          <a:p>
            <a:endParaRPr lang="en-US" altLang="ja-JP" sz="1600" dirty="0">
              <a:solidFill>
                <a:srgbClr val="FF0000"/>
              </a:solidFill>
            </a:endParaRPr>
          </a:p>
          <a:p>
            <a:r>
              <a:rPr lang="ja-JP" altLang="en-US" sz="1600" dirty="0">
                <a:solidFill>
                  <a:srgbClr val="FF0000"/>
                </a:solidFill>
              </a:rPr>
              <a:t>・ゴルフ同好会に参加された方のうちで３名が入会しました。  </a:t>
            </a:r>
            <a:r>
              <a:rPr lang="en-US" altLang="ja-JP" sz="1600" dirty="0"/>
              <a:t>【</a:t>
            </a:r>
            <a:r>
              <a:rPr lang="ja-JP" altLang="en-US" sz="1600" dirty="0"/>
              <a:t>京都朱雀</a:t>
            </a:r>
            <a:r>
              <a:rPr lang="en-US" altLang="ja-JP" sz="1600" dirty="0"/>
              <a:t>】</a:t>
            </a:r>
          </a:p>
          <a:p>
            <a:r>
              <a:rPr lang="ja-JP" altLang="en-US" sz="1600" dirty="0">
                <a:solidFill>
                  <a:srgbClr val="FF0000"/>
                </a:solidFill>
              </a:rPr>
              <a:t>・普段からの仲の良いゴルフ仲間に、ゴルフ同好会に誘い、他の会員に会って頂き、ロータリーの説明をして入会をお願いする。  </a:t>
            </a:r>
            <a:r>
              <a:rPr lang="en-US" altLang="ja-JP" sz="1600" dirty="0"/>
              <a:t>【</a:t>
            </a:r>
            <a:r>
              <a:rPr lang="ja-JP" altLang="en-US" sz="1600" dirty="0"/>
              <a:t>園　部</a:t>
            </a:r>
            <a:r>
              <a:rPr lang="en-US" altLang="ja-JP" sz="1600" dirty="0"/>
              <a:t>】</a:t>
            </a:r>
          </a:p>
          <a:p>
            <a:r>
              <a:rPr lang="ja-JP" altLang="en-US" sz="1600" dirty="0">
                <a:solidFill>
                  <a:srgbClr val="FF0000"/>
                </a:solidFill>
              </a:rPr>
              <a:t>・ゴルフ同好会にて、コンペの参加から入会。  </a:t>
            </a:r>
            <a:r>
              <a:rPr lang="en-US" altLang="ja-JP" sz="1600" dirty="0"/>
              <a:t>【</a:t>
            </a:r>
            <a:r>
              <a:rPr lang="ja-JP" altLang="en-US" sz="1600" dirty="0"/>
              <a:t>福井南</a:t>
            </a:r>
            <a:r>
              <a:rPr lang="en-US" altLang="ja-JP" sz="1600" dirty="0"/>
              <a:t>】</a:t>
            </a:r>
          </a:p>
          <a:p>
            <a:r>
              <a:rPr lang="ja-JP" altLang="en-US" sz="1600" dirty="0">
                <a:solidFill>
                  <a:srgbClr val="FF0000"/>
                </a:solidFill>
              </a:rPr>
              <a:t>・ゴルフ同好会で入会に結びつく。</a:t>
            </a:r>
            <a:r>
              <a:rPr lang="ja-JP" altLang="en-US" sz="1600" dirty="0"/>
              <a:t>  </a:t>
            </a:r>
            <a:r>
              <a:rPr lang="en-US" altLang="ja-JP" sz="1600" dirty="0"/>
              <a:t>【</a:t>
            </a:r>
            <a:r>
              <a:rPr lang="ja-JP" altLang="en-US" sz="1600" dirty="0"/>
              <a:t>東近江</a:t>
            </a:r>
            <a:r>
              <a:rPr lang="en-US" altLang="ja-JP" sz="1600" dirty="0"/>
              <a:t>】</a:t>
            </a:r>
          </a:p>
          <a:p>
            <a:r>
              <a:rPr lang="ja-JP" altLang="en-US" sz="1600" dirty="0">
                <a:solidFill>
                  <a:srgbClr val="FF0000"/>
                </a:solidFill>
              </a:rPr>
              <a:t>・ゴルフ同好会コンペに候補者を招いて入会頂きました。  </a:t>
            </a:r>
            <a:r>
              <a:rPr lang="en-US" altLang="ja-JP" sz="1600" dirty="0"/>
              <a:t>【</a:t>
            </a:r>
            <a:r>
              <a:rPr lang="ja-JP" altLang="en-US" sz="1600" dirty="0"/>
              <a:t>奈良西</a:t>
            </a:r>
            <a:r>
              <a:rPr lang="en-US" altLang="ja-JP" sz="1600" dirty="0"/>
              <a:t>】</a:t>
            </a:r>
          </a:p>
          <a:p>
            <a:endParaRPr lang="en-US" altLang="ja-JP" sz="1600" dirty="0"/>
          </a:p>
          <a:p>
            <a:r>
              <a:rPr lang="ja-JP" altLang="en-US" sz="1600" dirty="0">
                <a:solidFill>
                  <a:srgbClr val="FF0000"/>
                </a:solidFill>
              </a:rPr>
              <a:t>・協賛事業で一緒に活動することでクラブの理解をしてもらって入会してもらった。  </a:t>
            </a:r>
            <a:r>
              <a:rPr lang="en-US" altLang="ja-JP" sz="1600" dirty="0"/>
              <a:t>【</a:t>
            </a:r>
            <a:r>
              <a:rPr lang="ja-JP" altLang="en-US" sz="1600" dirty="0"/>
              <a:t>舞鶴東</a:t>
            </a:r>
            <a:r>
              <a:rPr lang="en-US" altLang="ja-JP" sz="1600" dirty="0"/>
              <a:t>】</a:t>
            </a:r>
          </a:p>
          <a:p>
            <a:r>
              <a:rPr lang="ja-JP" altLang="en-US" sz="1600" dirty="0">
                <a:solidFill>
                  <a:srgbClr val="FF0000"/>
                </a:solidFill>
              </a:rPr>
              <a:t>・俳句同好会は毎月熱心に行っている。入会者は今のところゼロ  </a:t>
            </a:r>
            <a:r>
              <a:rPr lang="en-US" altLang="ja-JP" sz="1600" dirty="0"/>
              <a:t>【</a:t>
            </a:r>
            <a:r>
              <a:rPr lang="ja-JP" altLang="en-US" sz="1600" dirty="0"/>
              <a:t>桜　井</a:t>
            </a:r>
            <a:r>
              <a:rPr lang="en-US" altLang="ja-JP" sz="1600" dirty="0"/>
              <a:t>】</a:t>
            </a:r>
            <a:endParaRPr lang="ja-JP" altLang="en-US" sz="1600" dirty="0"/>
          </a:p>
        </p:txBody>
      </p:sp>
    </p:spTree>
    <p:extLst>
      <p:ext uri="{BB962C8B-B14F-4D97-AF65-F5344CB8AC3E}">
        <p14:creationId xmlns:p14="http://schemas.microsoft.com/office/powerpoint/2010/main" val="4038530453"/>
      </p:ext>
    </p:extLst>
  </p:cSld>
  <p:clrMapOvr>
    <a:masterClrMapping/>
  </p:clrMapOvr>
  <p:transition spd="slow">
    <p:wipe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0" y="1202619"/>
            <a:ext cx="8258879" cy="369332"/>
          </a:xfrm>
          <a:prstGeom prst="rect">
            <a:avLst/>
          </a:prstGeom>
          <a:noFill/>
        </p:spPr>
        <p:txBody>
          <a:bodyPr wrap="square" rtlCol="0">
            <a:spAutoFit/>
          </a:bodyPr>
          <a:lstStyle/>
          <a:p>
            <a:r>
              <a:rPr lang="ja-JP" altLang="ja-JP" b="1" dirty="0"/>
              <a:t>問１６</a:t>
            </a:r>
            <a:r>
              <a:rPr lang="ja-JP" altLang="ja-JP" dirty="0"/>
              <a:t>．</a:t>
            </a:r>
            <a:r>
              <a:rPr lang="ja-JP" altLang="ja-JP" b="1" dirty="0"/>
              <a:t>入会候補者を例会や事業に招いての勧誘活動についてお尋ねします。</a:t>
            </a:r>
            <a:endParaRPr lang="ja-JP" altLang="ja-JP" dirty="0"/>
          </a:p>
        </p:txBody>
      </p:sp>
      <p:graphicFrame>
        <p:nvGraphicFramePr>
          <p:cNvPr id="8" name="グラフ 7"/>
          <p:cNvGraphicFramePr/>
          <p:nvPr/>
        </p:nvGraphicFramePr>
        <p:xfrm>
          <a:off x="1838325" y="1885950"/>
          <a:ext cx="4572000" cy="46291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0" y="1202619"/>
            <a:ext cx="8258879" cy="369332"/>
          </a:xfrm>
          <a:prstGeom prst="rect">
            <a:avLst/>
          </a:prstGeom>
          <a:noFill/>
        </p:spPr>
        <p:txBody>
          <a:bodyPr wrap="square" rtlCol="0">
            <a:spAutoFit/>
          </a:bodyPr>
          <a:lstStyle/>
          <a:p>
            <a:r>
              <a:rPr lang="ja-JP" altLang="ja-JP" b="1" dirty="0"/>
              <a:t>問１７．若い会員を迎え入れることについてお尋ねします。</a:t>
            </a:r>
            <a:endParaRPr lang="ja-JP" altLang="ja-JP" dirty="0"/>
          </a:p>
        </p:txBody>
      </p:sp>
      <p:grpSp>
        <p:nvGrpSpPr>
          <p:cNvPr id="5" name="グループ化 13"/>
          <p:cNvGrpSpPr/>
          <p:nvPr/>
        </p:nvGrpSpPr>
        <p:grpSpPr>
          <a:xfrm>
            <a:off x="657225" y="1819274"/>
            <a:ext cx="4819649" cy="4743451"/>
            <a:chOff x="2552700" y="1695449"/>
            <a:chExt cx="4819649" cy="4743451"/>
          </a:xfrm>
        </p:grpSpPr>
        <p:grpSp>
          <p:nvGrpSpPr>
            <p:cNvPr id="6" name="グループ化 8"/>
            <p:cNvGrpSpPr/>
            <p:nvPr/>
          </p:nvGrpSpPr>
          <p:grpSpPr>
            <a:xfrm>
              <a:off x="2552700" y="1695449"/>
              <a:ext cx="4819649" cy="4743451"/>
              <a:chOff x="-95250" y="-9525"/>
              <a:chExt cx="4819649" cy="4743451"/>
            </a:xfrm>
          </p:grpSpPr>
          <p:graphicFrame>
            <p:nvGraphicFramePr>
              <p:cNvPr id="10" name="グラフ 9"/>
              <p:cNvGraphicFramePr/>
              <p:nvPr/>
            </p:nvGraphicFramePr>
            <p:xfrm>
              <a:off x="-95250" y="-9525"/>
              <a:ext cx="4819649" cy="47434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グラフ 10"/>
              <p:cNvGraphicFramePr/>
              <p:nvPr/>
            </p:nvGraphicFramePr>
            <p:xfrm>
              <a:off x="742950" y="771527"/>
              <a:ext cx="3314700" cy="3219450"/>
            </p:xfrm>
            <a:graphic>
              <a:graphicData uri="http://schemas.openxmlformats.org/drawingml/2006/chart">
                <c:chart xmlns:c="http://schemas.openxmlformats.org/drawingml/2006/chart" xmlns:r="http://schemas.openxmlformats.org/officeDocument/2006/relationships" r:id="rId5"/>
              </a:graphicData>
            </a:graphic>
          </p:graphicFrame>
        </p:grpSp>
        <p:sp>
          <p:nvSpPr>
            <p:cNvPr id="12" name="正方形/長方形 11"/>
            <p:cNvSpPr/>
            <p:nvPr/>
          </p:nvSpPr>
          <p:spPr>
            <a:xfrm>
              <a:off x="4595476" y="4112018"/>
              <a:ext cx="1076998" cy="443714"/>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solidFill>
                    <a:sysClr val="window" lastClr="FFFFFF"/>
                  </a:solidFill>
                  <a:effectLst>
                    <a:outerShdw blurRad="38100" dist="38100" dir="2700000" algn="tl">
                      <a:srgbClr val="000000">
                        <a:alpha val="43137"/>
                      </a:srgbClr>
                    </a:outerShdw>
                  </a:effectLst>
                </a:rPr>
                <a:t>本年度</a:t>
              </a:r>
            </a:p>
          </p:txBody>
        </p:sp>
        <p:sp>
          <p:nvSpPr>
            <p:cNvPr id="13" name="正方形/長方形 12"/>
            <p:cNvSpPr/>
            <p:nvPr/>
          </p:nvSpPr>
          <p:spPr>
            <a:xfrm>
              <a:off x="4624067" y="5788421"/>
              <a:ext cx="1076965" cy="443709"/>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solidFill>
                    <a:sysClr val="window" lastClr="FFFFFF"/>
                  </a:solidFill>
                  <a:effectLst>
                    <a:outerShdw blurRad="38100" dist="38100" dir="2700000" algn="tl">
                      <a:srgbClr val="000000">
                        <a:alpha val="43137"/>
                      </a:srgbClr>
                    </a:outerShdw>
                  </a:effectLst>
                </a:rPr>
                <a:t>昨年度</a:t>
              </a:r>
            </a:p>
          </p:txBody>
        </p:sp>
      </p:grpSp>
      <p:graphicFrame>
        <p:nvGraphicFramePr>
          <p:cNvPr id="15" name="グラフ 14"/>
          <p:cNvGraphicFramePr/>
          <p:nvPr/>
        </p:nvGraphicFramePr>
        <p:xfrm>
          <a:off x="5581650" y="2286000"/>
          <a:ext cx="6286500" cy="374332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38530453"/>
      </p:ext>
    </p:extLst>
  </p:cSld>
  <p:clrMapOvr>
    <a:masterClrMapping/>
  </p:clrMapOvr>
  <p:transition spd="slow">
    <p:wipe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0" y="1202619"/>
            <a:ext cx="8258879" cy="369332"/>
          </a:xfrm>
          <a:prstGeom prst="rect">
            <a:avLst/>
          </a:prstGeom>
          <a:noFill/>
        </p:spPr>
        <p:txBody>
          <a:bodyPr wrap="square" rtlCol="0">
            <a:spAutoFit/>
          </a:bodyPr>
          <a:lstStyle/>
          <a:p>
            <a:r>
              <a:rPr lang="ja-JP" altLang="ja-JP" b="1" dirty="0"/>
              <a:t>問１７．若い会員を迎え入れることについてお尋ねします。</a:t>
            </a:r>
            <a:endParaRPr lang="ja-JP" altLang="ja-JP" dirty="0"/>
          </a:p>
        </p:txBody>
      </p:sp>
      <p:sp>
        <p:nvSpPr>
          <p:cNvPr id="307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4988" algn="l"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a:ln>
                  <a:noFill/>
                </a:ln>
                <a:solidFill>
                  <a:schemeClr val="tx1"/>
                </a:solidFill>
                <a:effectLst/>
                <a:latin typeface="Century" pitchFamily="18" charset="0"/>
                <a:ea typeface="ＭＳ 明朝" pitchFamily="17" charset="-128"/>
                <a:cs typeface="Times New Roman" pitchFamily="18" charset="0"/>
              </a:rPr>
              <a:t>若い会員を迎い入れる検討をされている、又は実施している方策として</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7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4988" algn="l"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a:ln>
                  <a:noFill/>
                </a:ln>
                <a:solidFill>
                  <a:schemeClr val="tx1"/>
                </a:solidFill>
                <a:effectLst/>
                <a:latin typeface="Century" pitchFamily="18" charset="0"/>
                <a:ea typeface="ＭＳ 明朝" pitchFamily="17" charset="-128"/>
                <a:cs typeface="Times New Roman" pitchFamily="18" charset="0"/>
              </a:rPr>
              <a:t>若い会員を迎い入れる検討をされている、又は実施している方策として</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1266825" y="1562100"/>
            <a:ext cx="7043916" cy="369332"/>
          </a:xfrm>
          <a:prstGeom prst="rect">
            <a:avLst/>
          </a:prstGeom>
          <a:noFill/>
        </p:spPr>
        <p:txBody>
          <a:bodyPr wrap="none" rtlCol="0">
            <a:spAutoFit/>
          </a:bodyPr>
          <a:lstStyle/>
          <a:p>
            <a:r>
              <a:rPr lang="ja-JP" altLang="ja-JP" b="1" dirty="0"/>
              <a:t>若い会員を迎い入れる検討をされている、又は実施している方策として</a:t>
            </a:r>
            <a:endParaRPr lang="ja-JP" altLang="ja-JP" dirty="0"/>
          </a:p>
        </p:txBody>
      </p:sp>
      <p:sp>
        <p:nvSpPr>
          <p:cNvPr id="9" name="正方形/長方形 8"/>
          <p:cNvSpPr/>
          <p:nvPr/>
        </p:nvSpPr>
        <p:spPr>
          <a:xfrm>
            <a:off x="942975" y="2021235"/>
            <a:ext cx="10372725" cy="4524315"/>
          </a:xfrm>
          <a:prstGeom prst="rect">
            <a:avLst/>
          </a:prstGeom>
        </p:spPr>
        <p:txBody>
          <a:bodyPr wrap="square">
            <a:spAutoFit/>
          </a:bodyPr>
          <a:lstStyle/>
          <a:p>
            <a:r>
              <a:rPr lang="ja-JP" altLang="en-US" sz="1600" dirty="0">
                <a:solidFill>
                  <a:srgbClr val="FF0000"/>
                </a:solidFill>
              </a:rPr>
              <a:t>準会員制度の利用。アクトやＪＣＯＢや現役に案内している。  </a:t>
            </a:r>
            <a:r>
              <a:rPr lang="en-US" altLang="ja-JP" sz="1600" dirty="0"/>
              <a:t>【</a:t>
            </a:r>
            <a:r>
              <a:rPr lang="ja-JP" altLang="en-US" sz="1600" dirty="0"/>
              <a:t>綾　部</a:t>
            </a:r>
            <a:r>
              <a:rPr lang="en-US" altLang="ja-JP" sz="1600" dirty="0"/>
              <a:t>】</a:t>
            </a:r>
          </a:p>
          <a:p>
            <a:endParaRPr lang="en-US" altLang="ja-JP" sz="1600" dirty="0"/>
          </a:p>
          <a:p>
            <a:r>
              <a:rPr lang="ja-JP" altLang="en-US" sz="1600" dirty="0">
                <a:solidFill>
                  <a:srgbClr val="FF0000"/>
                </a:solidFill>
              </a:rPr>
              <a:t>Ｅ会員の導入  </a:t>
            </a:r>
            <a:r>
              <a:rPr lang="en-US" altLang="ja-JP" sz="1600" dirty="0"/>
              <a:t>【</a:t>
            </a:r>
            <a:r>
              <a:rPr lang="ja-JP" altLang="en-US" sz="1600" dirty="0"/>
              <a:t>京都北東</a:t>
            </a:r>
            <a:r>
              <a:rPr lang="en-US" altLang="ja-JP" sz="1600" dirty="0"/>
              <a:t>】</a:t>
            </a:r>
          </a:p>
          <a:p>
            <a:endParaRPr lang="en-US" altLang="ja-JP" sz="1600" dirty="0"/>
          </a:p>
          <a:p>
            <a:r>
              <a:rPr lang="ja-JP" altLang="en-US" sz="1600" dirty="0">
                <a:solidFill>
                  <a:srgbClr val="FF0000"/>
                </a:solidFill>
              </a:rPr>
              <a:t>アクトとの合同例会を開催、アクト事業への参加など。  </a:t>
            </a:r>
            <a:r>
              <a:rPr lang="en-US" altLang="ja-JP" sz="1600" dirty="0"/>
              <a:t>【</a:t>
            </a:r>
            <a:r>
              <a:rPr lang="ja-JP" altLang="en-US" sz="1600" dirty="0"/>
              <a:t>京都南</a:t>
            </a:r>
            <a:r>
              <a:rPr lang="en-US" altLang="ja-JP" sz="1600" dirty="0"/>
              <a:t>】</a:t>
            </a:r>
          </a:p>
          <a:p>
            <a:endParaRPr lang="en-US" altLang="ja-JP" sz="1600" dirty="0"/>
          </a:p>
          <a:p>
            <a:r>
              <a:rPr lang="ja-JP" altLang="en-US" sz="1600" dirty="0">
                <a:solidFill>
                  <a:srgbClr val="FF0000"/>
                </a:solidFill>
              </a:rPr>
              <a:t>退会防止策として、同好会を新たに結成した。</a:t>
            </a:r>
            <a:r>
              <a:rPr lang="ja-JP" altLang="en-US" sz="1600" dirty="0"/>
              <a:t>  </a:t>
            </a:r>
            <a:r>
              <a:rPr lang="en-US" altLang="ja-JP" sz="1600" dirty="0"/>
              <a:t>【</a:t>
            </a:r>
            <a:r>
              <a:rPr lang="ja-JP" altLang="en-US" sz="1600" dirty="0"/>
              <a:t>京都洛南</a:t>
            </a:r>
            <a:r>
              <a:rPr lang="en-US" altLang="ja-JP" sz="1600" dirty="0"/>
              <a:t>】</a:t>
            </a:r>
          </a:p>
          <a:p>
            <a:endParaRPr lang="en-US" altLang="ja-JP" sz="1600" dirty="0"/>
          </a:p>
          <a:p>
            <a:r>
              <a:rPr lang="ja-JP" altLang="en-US" sz="1600" dirty="0">
                <a:solidFill>
                  <a:srgbClr val="FF0000"/>
                </a:solidFill>
              </a:rPr>
              <a:t>クラブ活動の中で、先ずは楽しく飲食し　お声がけする方法をしています。  </a:t>
            </a:r>
            <a:r>
              <a:rPr lang="en-US" altLang="ja-JP" sz="1600" dirty="0"/>
              <a:t>【</a:t>
            </a:r>
            <a:r>
              <a:rPr lang="ja-JP" altLang="en-US" sz="1600" dirty="0"/>
              <a:t>京都西南</a:t>
            </a:r>
            <a:r>
              <a:rPr lang="en-US" altLang="ja-JP" sz="1600" dirty="0"/>
              <a:t>】</a:t>
            </a:r>
          </a:p>
          <a:p>
            <a:endParaRPr lang="en-US" altLang="ja-JP" sz="1600" dirty="0"/>
          </a:p>
          <a:p>
            <a:r>
              <a:rPr lang="ja-JP" altLang="en-US" sz="1600" dirty="0">
                <a:solidFill>
                  <a:srgbClr val="FF0000"/>
                </a:solidFill>
              </a:rPr>
              <a:t>年齢差を意識させない例会にする。</a:t>
            </a:r>
            <a:endParaRPr lang="en-US" altLang="ja-JP" sz="1600" dirty="0">
              <a:solidFill>
                <a:srgbClr val="FF0000"/>
              </a:solidFill>
            </a:endParaRPr>
          </a:p>
          <a:p>
            <a:r>
              <a:rPr lang="ja-JP" altLang="en-US" sz="1600" dirty="0">
                <a:solidFill>
                  <a:srgbClr val="FF0000"/>
                </a:solidFill>
              </a:rPr>
              <a:t>若い方は若い方に声をかけられるので、会員増強の意義をきっちり説明する。  </a:t>
            </a:r>
            <a:r>
              <a:rPr lang="en-US" altLang="ja-JP" sz="1600" dirty="0"/>
              <a:t>【</a:t>
            </a:r>
            <a:r>
              <a:rPr lang="ja-JP" altLang="en-US" sz="1600" dirty="0"/>
              <a:t>京都紫竹</a:t>
            </a:r>
            <a:r>
              <a:rPr lang="en-US" altLang="ja-JP" sz="1600" dirty="0"/>
              <a:t>】</a:t>
            </a:r>
          </a:p>
          <a:p>
            <a:endParaRPr lang="en-US" altLang="ja-JP" sz="1600" dirty="0"/>
          </a:p>
          <a:p>
            <a:r>
              <a:rPr lang="ja-JP" altLang="en-US" sz="1600" dirty="0">
                <a:solidFill>
                  <a:srgbClr val="FF0000"/>
                </a:solidFill>
              </a:rPr>
              <a:t>老若男女を問わず出会いの大切さを常に持ち、魅力的な方に出会ったら声をかける。  </a:t>
            </a:r>
            <a:r>
              <a:rPr lang="en-US" altLang="ja-JP" sz="1600" dirty="0"/>
              <a:t>【</a:t>
            </a:r>
            <a:r>
              <a:rPr lang="ja-JP" altLang="en-US" sz="1600" dirty="0"/>
              <a:t>京都朱雀</a:t>
            </a:r>
            <a:r>
              <a:rPr lang="en-US" altLang="ja-JP" sz="1600" dirty="0"/>
              <a:t>】</a:t>
            </a:r>
          </a:p>
          <a:p>
            <a:endParaRPr lang="en-US" altLang="ja-JP" sz="1600" dirty="0"/>
          </a:p>
          <a:p>
            <a:r>
              <a:rPr lang="ja-JP" altLang="en-US" sz="1600" dirty="0">
                <a:solidFill>
                  <a:srgbClr val="FF0000"/>
                </a:solidFill>
              </a:rPr>
              <a:t>若い会員にアタックしてもらっています。  </a:t>
            </a:r>
            <a:r>
              <a:rPr lang="en-US" altLang="ja-JP" sz="1600" dirty="0"/>
              <a:t>【</a:t>
            </a:r>
            <a:r>
              <a:rPr lang="ja-JP" altLang="en-US" sz="1600" dirty="0"/>
              <a:t>舞　鶴</a:t>
            </a:r>
            <a:r>
              <a:rPr lang="en-US" altLang="ja-JP" sz="1600" dirty="0"/>
              <a:t>】</a:t>
            </a:r>
          </a:p>
          <a:p>
            <a:endParaRPr lang="en-US" altLang="ja-JP" sz="1600" dirty="0"/>
          </a:p>
          <a:p>
            <a:r>
              <a:rPr lang="ja-JP" altLang="en-US" sz="1600" dirty="0">
                <a:solidFill>
                  <a:srgbClr val="FF0000"/>
                </a:solidFill>
              </a:rPr>
              <a:t>今後議論になるところですが、年齢に応じた会費も議論になると思います。  </a:t>
            </a:r>
            <a:r>
              <a:rPr lang="en-US" altLang="ja-JP" sz="1600" dirty="0"/>
              <a:t>【</a:t>
            </a:r>
            <a:r>
              <a:rPr lang="ja-JP" altLang="en-US" sz="1600" dirty="0"/>
              <a:t>宮　津</a:t>
            </a:r>
            <a:r>
              <a:rPr lang="en-US" altLang="ja-JP" sz="1600" dirty="0"/>
              <a:t>】</a:t>
            </a:r>
            <a:endParaRPr lang="ja-JP" altLang="en-US" sz="1600" dirty="0"/>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0" y="1202619"/>
            <a:ext cx="8258879" cy="369332"/>
          </a:xfrm>
          <a:prstGeom prst="rect">
            <a:avLst/>
          </a:prstGeom>
          <a:noFill/>
        </p:spPr>
        <p:txBody>
          <a:bodyPr wrap="square" rtlCol="0">
            <a:spAutoFit/>
          </a:bodyPr>
          <a:lstStyle/>
          <a:p>
            <a:r>
              <a:rPr lang="ja-JP" altLang="ja-JP" b="1" dirty="0"/>
              <a:t>問１７．若い会員を迎え入れることについてお尋ねします。</a:t>
            </a:r>
            <a:endParaRPr lang="ja-JP" altLang="ja-JP" dirty="0"/>
          </a:p>
        </p:txBody>
      </p:sp>
      <p:sp>
        <p:nvSpPr>
          <p:cNvPr id="307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4988" algn="l"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a:ln>
                  <a:noFill/>
                </a:ln>
                <a:solidFill>
                  <a:schemeClr val="tx1"/>
                </a:solidFill>
                <a:effectLst/>
                <a:latin typeface="Century" pitchFamily="18" charset="0"/>
                <a:ea typeface="ＭＳ 明朝" pitchFamily="17" charset="-128"/>
                <a:cs typeface="Times New Roman" pitchFamily="18" charset="0"/>
              </a:rPr>
              <a:t>若い会員を迎い入れる検討をされている、又は実施している方策として</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7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4988" algn="l"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a:ln>
                  <a:noFill/>
                </a:ln>
                <a:solidFill>
                  <a:schemeClr val="tx1"/>
                </a:solidFill>
                <a:effectLst/>
                <a:latin typeface="Century" pitchFamily="18" charset="0"/>
                <a:ea typeface="ＭＳ 明朝" pitchFamily="17" charset="-128"/>
                <a:cs typeface="Times New Roman" pitchFamily="18" charset="0"/>
              </a:rPr>
              <a:t>若い会員を迎い入れる検討をされている、又は実施している方策として</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1266825" y="1562100"/>
            <a:ext cx="7043916" cy="369332"/>
          </a:xfrm>
          <a:prstGeom prst="rect">
            <a:avLst/>
          </a:prstGeom>
          <a:noFill/>
        </p:spPr>
        <p:txBody>
          <a:bodyPr wrap="none" rtlCol="0">
            <a:spAutoFit/>
          </a:bodyPr>
          <a:lstStyle/>
          <a:p>
            <a:r>
              <a:rPr lang="ja-JP" altLang="ja-JP" b="1" dirty="0"/>
              <a:t>若い会員を迎い入れる検討をされている、又は実施している方策として</a:t>
            </a:r>
            <a:endParaRPr lang="ja-JP" altLang="ja-JP" dirty="0"/>
          </a:p>
        </p:txBody>
      </p:sp>
      <p:sp>
        <p:nvSpPr>
          <p:cNvPr id="9" name="正方形/長方形 8"/>
          <p:cNvSpPr/>
          <p:nvPr/>
        </p:nvSpPr>
        <p:spPr>
          <a:xfrm>
            <a:off x="1209675" y="2173635"/>
            <a:ext cx="10429875" cy="4031873"/>
          </a:xfrm>
          <a:prstGeom prst="rect">
            <a:avLst/>
          </a:prstGeom>
        </p:spPr>
        <p:txBody>
          <a:bodyPr wrap="square">
            <a:spAutoFit/>
          </a:bodyPr>
          <a:lstStyle/>
          <a:p>
            <a:r>
              <a:rPr lang="ja-JP" altLang="en-US" sz="1600" dirty="0">
                <a:solidFill>
                  <a:srgbClr val="FF0000"/>
                </a:solidFill>
              </a:rPr>
              <a:t>同条件での入会を募ることで、クラブの誇りと質が保てると考えている。  </a:t>
            </a:r>
            <a:r>
              <a:rPr lang="en-US" altLang="ja-JP" sz="1600" dirty="0"/>
              <a:t>【</a:t>
            </a:r>
            <a:r>
              <a:rPr lang="ja-JP" altLang="en-US" sz="1600" dirty="0"/>
              <a:t>福　井</a:t>
            </a:r>
            <a:r>
              <a:rPr lang="en-US" altLang="ja-JP" sz="1600" dirty="0"/>
              <a:t>】</a:t>
            </a:r>
          </a:p>
          <a:p>
            <a:endParaRPr lang="en-US" altLang="ja-JP" sz="1600" dirty="0"/>
          </a:p>
          <a:p>
            <a:r>
              <a:rPr lang="ja-JP" altLang="en-US" sz="1600" dirty="0">
                <a:solidFill>
                  <a:srgbClr val="FF0000"/>
                </a:solidFill>
              </a:rPr>
              <a:t>平均年齢が非常に若いので、若い会員からゲストの紹介をお願いしている。  </a:t>
            </a:r>
            <a:r>
              <a:rPr lang="en-US" altLang="ja-JP" sz="1600" dirty="0"/>
              <a:t>【</a:t>
            </a:r>
            <a:r>
              <a:rPr lang="ja-JP" altLang="en-US" sz="1600" dirty="0"/>
              <a:t>福井あじさい</a:t>
            </a:r>
            <a:r>
              <a:rPr lang="en-US" altLang="ja-JP" sz="1600" dirty="0"/>
              <a:t>】</a:t>
            </a:r>
          </a:p>
          <a:p>
            <a:endParaRPr lang="en-US" altLang="ja-JP" sz="1600" dirty="0"/>
          </a:p>
          <a:p>
            <a:r>
              <a:rPr lang="ja-JP" altLang="en-US" sz="1600" dirty="0">
                <a:solidFill>
                  <a:srgbClr val="FF0000"/>
                </a:solidFill>
              </a:rPr>
              <a:t>親睦を図り易い企画（同好会など）を行う。</a:t>
            </a:r>
            <a:r>
              <a:rPr lang="ja-JP" altLang="en-US" sz="1600" dirty="0"/>
              <a:t>  </a:t>
            </a:r>
            <a:r>
              <a:rPr lang="en-US" altLang="ja-JP" sz="1600" dirty="0"/>
              <a:t>【</a:t>
            </a:r>
            <a:r>
              <a:rPr lang="ja-JP" altLang="en-US" sz="1600" dirty="0"/>
              <a:t>福井東</a:t>
            </a:r>
            <a:r>
              <a:rPr lang="en-US" altLang="ja-JP" sz="1600" dirty="0"/>
              <a:t>】</a:t>
            </a:r>
          </a:p>
          <a:p>
            <a:endParaRPr lang="en-US" altLang="ja-JP" sz="1600" dirty="0"/>
          </a:p>
          <a:p>
            <a:r>
              <a:rPr lang="ja-JP" altLang="en-US" sz="1600" dirty="0">
                <a:solidFill>
                  <a:srgbClr val="FF0000"/>
                </a:solidFill>
              </a:rPr>
              <a:t>将来立派なロータリアンになれそうかがポイント。誰でも入会させることはしない、ロータリアンとして相応しい人しか入会させません。若い世代で将来のホープとなる人を発揮する努力を続ける。  </a:t>
            </a:r>
            <a:r>
              <a:rPr lang="en-US" altLang="ja-JP" sz="1600" dirty="0"/>
              <a:t>【</a:t>
            </a:r>
            <a:r>
              <a:rPr lang="ja-JP" altLang="en-US" sz="1600" dirty="0"/>
              <a:t>武生府中</a:t>
            </a:r>
            <a:r>
              <a:rPr lang="en-US" altLang="ja-JP" sz="1600" dirty="0"/>
              <a:t>】</a:t>
            </a:r>
          </a:p>
          <a:p>
            <a:endParaRPr lang="en-US" altLang="ja-JP" sz="1600" dirty="0"/>
          </a:p>
          <a:p>
            <a:r>
              <a:rPr lang="ja-JP" altLang="en-US" sz="1600" dirty="0">
                <a:solidFill>
                  <a:srgbClr val="FF0000"/>
                </a:solidFill>
              </a:rPr>
              <a:t>ジュニア会員を設定し、会費を１７０，０００円（食事代含む）としている。  </a:t>
            </a:r>
            <a:r>
              <a:rPr lang="en-US" altLang="ja-JP" sz="1600" dirty="0"/>
              <a:t>【</a:t>
            </a:r>
            <a:r>
              <a:rPr lang="ja-JP" altLang="en-US" sz="1600" dirty="0"/>
              <a:t>敦　賀</a:t>
            </a:r>
            <a:r>
              <a:rPr lang="en-US" altLang="ja-JP" sz="1600" dirty="0"/>
              <a:t>】</a:t>
            </a:r>
          </a:p>
          <a:p>
            <a:endParaRPr lang="en-US" altLang="ja-JP" sz="1600" dirty="0"/>
          </a:p>
          <a:p>
            <a:r>
              <a:rPr lang="ja-JP" altLang="en-US" sz="1600" dirty="0">
                <a:solidFill>
                  <a:srgbClr val="FF0000"/>
                </a:solidFill>
              </a:rPr>
              <a:t>ＪＣ会員のＯＢを便りに力を入れている。  </a:t>
            </a:r>
            <a:r>
              <a:rPr lang="en-US" altLang="ja-JP" sz="1600" dirty="0"/>
              <a:t>【</a:t>
            </a:r>
            <a:r>
              <a:rPr lang="ja-JP" altLang="en-US" sz="1600" dirty="0"/>
              <a:t>草　津</a:t>
            </a:r>
            <a:r>
              <a:rPr lang="en-US" altLang="ja-JP" sz="1600" dirty="0"/>
              <a:t>】</a:t>
            </a:r>
          </a:p>
          <a:p>
            <a:endParaRPr lang="en-US" altLang="ja-JP" sz="1600" dirty="0"/>
          </a:p>
          <a:p>
            <a:r>
              <a:rPr lang="ja-JP" altLang="en-US" sz="1600" dirty="0">
                <a:solidFill>
                  <a:srgbClr val="FF0000"/>
                </a:solidFill>
              </a:rPr>
              <a:t>準会員制度導入に伴い、ヤング会員の制度導入の準備及び手続きの最中。</a:t>
            </a:r>
            <a:r>
              <a:rPr lang="ja-JP" altLang="en-US" sz="1600" dirty="0"/>
              <a:t>  </a:t>
            </a:r>
            <a:r>
              <a:rPr lang="en-US" altLang="ja-JP" sz="1600" dirty="0"/>
              <a:t>【</a:t>
            </a:r>
            <a:r>
              <a:rPr lang="ja-JP" altLang="en-US" sz="1600" dirty="0"/>
              <a:t>水　口</a:t>
            </a:r>
            <a:r>
              <a:rPr lang="en-US" altLang="ja-JP" sz="1600" dirty="0"/>
              <a:t>】</a:t>
            </a:r>
          </a:p>
          <a:p>
            <a:endParaRPr lang="en-US" altLang="ja-JP" sz="1600" dirty="0"/>
          </a:p>
          <a:p>
            <a:r>
              <a:rPr lang="ja-JP" altLang="en-US" sz="1600" dirty="0">
                <a:solidFill>
                  <a:srgbClr val="FF0000"/>
                </a:solidFill>
              </a:rPr>
              <a:t>ＪＣ卒業生への勧誘強化。女性会員４名在籍中であり、女性の増強に力を注いでいる。  </a:t>
            </a:r>
            <a:r>
              <a:rPr lang="en-US" altLang="ja-JP" sz="1600" dirty="0"/>
              <a:t>【</a:t>
            </a:r>
            <a:r>
              <a:rPr lang="ja-JP" altLang="en-US" sz="1600" dirty="0"/>
              <a:t>長浜北</a:t>
            </a:r>
            <a:r>
              <a:rPr lang="en-US" altLang="ja-JP" sz="1600" dirty="0"/>
              <a:t>】</a:t>
            </a:r>
          </a:p>
        </p:txBody>
      </p:sp>
    </p:spTree>
    <p:extLst>
      <p:ext uri="{BB962C8B-B14F-4D97-AF65-F5344CB8AC3E}">
        <p14:creationId xmlns:p14="http://schemas.microsoft.com/office/powerpoint/2010/main" val="403853045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15" name="テキスト ボックス 14">
            <a:extLst>
              <a:ext uri="{FF2B5EF4-FFF2-40B4-BE49-F238E27FC236}">
                <a16:creationId xmlns:a16="http://schemas.microsoft.com/office/drawing/2014/main" id="{717BF60C-A0BA-E64E-B64F-61B0460C1632}"/>
              </a:ext>
            </a:extLst>
          </p:cNvPr>
          <p:cNvSpPr txBox="1"/>
          <p:nvPr/>
        </p:nvSpPr>
        <p:spPr>
          <a:xfrm>
            <a:off x="361245" y="1240179"/>
            <a:ext cx="6096000" cy="369332"/>
          </a:xfrm>
          <a:prstGeom prst="rect">
            <a:avLst/>
          </a:prstGeom>
          <a:noFill/>
        </p:spPr>
        <p:txBody>
          <a:bodyPr wrap="square">
            <a:spAutoFit/>
          </a:bodyPr>
          <a:lstStyle/>
          <a:p>
            <a:r>
              <a:rPr lang="ja-JP" altLang="en-US" sz="1800" b="1" dirty="0">
                <a:solidFill>
                  <a:prstClr val="black"/>
                </a:solidFill>
                <a:latin typeface="TimesNewRomanPS-BoldMT"/>
              </a:rPr>
              <a:t>問２</a:t>
            </a:r>
            <a:r>
              <a:rPr lang="en-US" altLang="ja-JP" sz="1800" b="0" dirty="0">
                <a:solidFill>
                  <a:prstClr val="black"/>
                </a:solidFill>
                <a:latin typeface="TimesNewRomanPSMT"/>
              </a:rPr>
              <a:t>.</a:t>
            </a:r>
            <a:r>
              <a:rPr lang="ja-JP" altLang="en-US" sz="1800" b="0" dirty="0">
                <a:solidFill>
                  <a:prstClr val="black"/>
                </a:solidFill>
                <a:latin typeface="TimesNewRomanPSMT"/>
              </a:rPr>
              <a:t>     ２０１８年１１月末日の会員数</a:t>
            </a:r>
            <a:r>
              <a:rPr lang="ja-JP" altLang="ja-JP" dirty="0"/>
              <a:t>などお尋ねします。</a:t>
            </a:r>
            <a:endParaRPr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915047769"/>
              </p:ext>
            </p:extLst>
          </p:nvPr>
        </p:nvGraphicFramePr>
        <p:xfrm>
          <a:off x="692150" y="1657353"/>
          <a:ext cx="5413375" cy="2200275"/>
        </p:xfrm>
        <a:graphic>
          <a:graphicData uri="http://schemas.openxmlformats.org/drawingml/2006/table">
            <a:tbl>
              <a:tblPr/>
              <a:tblGrid>
                <a:gridCol w="1758580">
                  <a:extLst>
                    <a:ext uri="{9D8B030D-6E8A-4147-A177-3AD203B41FA5}">
                      <a16:colId xmlns:a16="http://schemas.microsoft.com/office/drawing/2014/main" val="20000"/>
                    </a:ext>
                  </a:extLst>
                </a:gridCol>
                <a:gridCol w="1349745">
                  <a:extLst>
                    <a:ext uri="{9D8B030D-6E8A-4147-A177-3AD203B41FA5}">
                      <a16:colId xmlns:a16="http://schemas.microsoft.com/office/drawing/2014/main" val="20001"/>
                    </a:ext>
                  </a:extLst>
                </a:gridCol>
                <a:gridCol w="11525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314325">
                <a:tc>
                  <a:txBody>
                    <a:bodyPr/>
                    <a:lstStyle/>
                    <a:p>
                      <a:pPr algn="ctr" fontAlgn="ctr"/>
                      <a:r>
                        <a:rPr lang="ja-JP" altLang="en-US" sz="1400" b="0" i="0" u="none" strike="noStrike" dirty="0">
                          <a:solidFill>
                            <a:srgbClr val="000000"/>
                          </a:solidFill>
                          <a:latin typeface="ＭＳ 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ＭＳ ゴシック"/>
                        </a:rPr>
                        <a:t>本年度</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ＭＳ ゴシック"/>
                        </a:rPr>
                        <a:t>前年度</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ＭＳ ゴシック"/>
                        </a:rPr>
                        <a:t>前々年度</a:t>
                      </a:r>
                      <a:endParaRPr lang="en-US" altLang="ja-JP" sz="1400" b="0" i="0" u="none" strike="noStrike" dirty="0">
                        <a:solidFill>
                          <a:srgbClr val="000000"/>
                        </a:solidFill>
                        <a:latin typeface="ＭＳ ゴシック"/>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14325">
                <a:tc>
                  <a:txBody>
                    <a:bodyPr/>
                    <a:lstStyle/>
                    <a:p>
                      <a:pPr algn="ctr" fontAlgn="ctr"/>
                      <a:r>
                        <a:rPr lang="zh-TW" altLang="en-US" sz="1400" b="0" i="0" u="none" strike="noStrike" dirty="0">
                          <a:solidFill>
                            <a:srgbClr val="000000"/>
                          </a:solidFill>
                          <a:latin typeface="+mj-ea"/>
                          <a:ea typeface="+mj-ea"/>
                        </a:rPr>
                        <a:t>会員数</a:t>
                      </a:r>
                      <a:r>
                        <a:rPr lang="en-US" altLang="zh-TW" sz="1400" b="0" i="0" u="none" strike="noStrike" dirty="0">
                          <a:solidFill>
                            <a:srgbClr val="000000"/>
                          </a:solidFill>
                          <a:latin typeface="+mj-ea"/>
                          <a:ea typeface="+mj-ea"/>
                        </a:rPr>
                        <a:t>(</a:t>
                      </a:r>
                      <a:r>
                        <a:rPr lang="zh-TW" altLang="en-US" sz="1400" b="0" i="0" u="none" strike="noStrike" dirty="0">
                          <a:solidFill>
                            <a:srgbClr val="000000"/>
                          </a:solidFill>
                          <a:latin typeface="+mj-ea"/>
                          <a:ea typeface="+mj-ea"/>
                        </a:rPr>
                        <a:t>調査時</a:t>
                      </a:r>
                      <a:r>
                        <a:rPr lang="ja-JP" altLang="en-US" sz="1400" b="0" i="0" u="none" strike="noStrike" dirty="0">
                          <a:solidFill>
                            <a:srgbClr val="000000"/>
                          </a:solidFill>
                          <a:latin typeface="+mj-ea"/>
                          <a:ea typeface="+mj-ea"/>
                        </a:rPr>
                        <a:t>）</a:t>
                      </a:r>
                      <a:endParaRPr lang="zh-TW" altLang="en-US" sz="1400" b="0" i="0" u="none" strike="noStrike" dirty="0">
                        <a:solidFill>
                          <a:srgbClr val="000000"/>
                        </a:solidFill>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4647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4703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dot"/>
                      <a:round/>
                      <a:headEnd type="none" w="med" len="med"/>
                      <a:tailEnd type="none" w="med" len="med"/>
                    </a:lnBlToTr>
                    <a:solidFill>
                      <a:srgbClr val="FFFFFF"/>
                    </a:solidFill>
                  </a:tcPr>
                </a:tc>
                <a:extLst>
                  <a:ext uri="{0D108BD9-81ED-4DB2-BD59-A6C34878D82A}">
                    <a16:rowId xmlns:a16="http://schemas.microsoft.com/office/drawing/2014/main" val="10001"/>
                  </a:ext>
                </a:extLst>
              </a:tr>
              <a:tr h="314325">
                <a:tc>
                  <a:txBody>
                    <a:bodyPr/>
                    <a:lstStyle/>
                    <a:p>
                      <a:pPr algn="ctr" fontAlgn="ctr"/>
                      <a:r>
                        <a:rPr lang="ja-JP" altLang="en-US" sz="1400" b="0" i="0" u="none" strike="noStrike" dirty="0">
                          <a:solidFill>
                            <a:srgbClr val="000000"/>
                          </a:solidFill>
                          <a:latin typeface="+mj-ea"/>
                          <a:ea typeface="+mj-ea"/>
                        </a:rPr>
                        <a:t>会員数</a:t>
                      </a:r>
                      <a:r>
                        <a:rPr lang="en-US" altLang="ja-JP" sz="1400" b="0" i="0" u="none" strike="noStrike" dirty="0">
                          <a:solidFill>
                            <a:srgbClr val="000000"/>
                          </a:solidFill>
                          <a:latin typeface="+mj-ea"/>
                          <a:ea typeface="+mj-ea"/>
                        </a:rPr>
                        <a:t>(7</a:t>
                      </a:r>
                      <a:r>
                        <a:rPr lang="ja-JP" altLang="en-US" sz="1400" b="0" i="0" u="none" strike="noStrike" baseline="0" dirty="0">
                          <a:solidFill>
                            <a:srgbClr val="000000"/>
                          </a:solidFill>
                          <a:latin typeface="+mj-ea"/>
                          <a:ea typeface="+mj-ea"/>
                        </a:rPr>
                        <a:t> </a:t>
                      </a:r>
                      <a:r>
                        <a:rPr lang="ja-JP" altLang="en-US" sz="1400" b="0" i="0" u="none" strike="noStrike" dirty="0">
                          <a:solidFill>
                            <a:srgbClr val="000000"/>
                          </a:solidFill>
                          <a:latin typeface="+mj-ea"/>
                          <a:ea typeface="+mj-ea"/>
                        </a:rPr>
                        <a:t>月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4634</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mj-ea"/>
                          <a:ea typeface="+mj-ea"/>
                        </a:rPr>
                        <a:t>4628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4583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14325">
                <a:tc>
                  <a:txBody>
                    <a:bodyPr/>
                    <a:lstStyle/>
                    <a:p>
                      <a:pPr algn="ctr" fontAlgn="ctr"/>
                      <a:r>
                        <a:rPr lang="ja-JP" altLang="en-US" sz="1400" b="0" i="0" u="none" strike="noStrike">
                          <a:solidFill>
                            <a:srgbClr val="000000"/>
                          </a:solidFill>
                          <a:latin typeface="+mj-ea"/>
                          <a:ea typeface="+mj-ea"/>
                        </a:rPr>
                        <a:t>内女性会員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235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227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219</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314325">
                <a:tc>
                  <a:txBody>
                    <a:bodyPr/>
                    <a:lstStyle/>
                    <a:p>
                      <a:pPr algn="ctr" fontAlgn="ctr"/>
                      <a:r>
                        <a:rPr lang="ja-JP" altLang="en-US" sz="1400" b="0" i="0" u="none" strike="noStrike">
                          <a:solidFill>
                            <a:srgbClr val="000000"/>
                          </a:solidFill>
                          <a:latin typeface="+mj-ea"/>
                          <a:ea typeface="+mj-ea"/>
                        </a:rPr>
                        <a:t>前年比増加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dot"/>
                      <a:round/>
                      <a:headEnd type="none" w="med" len="med"/>
                      <a:tailEnd type="none" w="med" len="med"/>
                    </a:lnBlToTr>
                    <a:solidFill>
                      <a:srgbClr val="FFFFFF"/>
                    </a:solidFill>
                  </a:tcPr>
                </a:tc>
                <a:extLst>
                  <a:ext uri="{0D108BD9-81ED-4DB2-BD59-A6C34878D82A}">
                    <a16:rowId xmlns:a16="http://schemas.microsoft.com/office/drawing/2014/main" val="10004"/>
                  </a:ext>
                </a:extLst>
              </a:tr>
              <a:tr h="314325">
                <a:tc>
                  <a:txBody>
                    <a:bodyPr/>
                    <a:lstStyle/>
                    <a:p>
                      <a:pPr algn="ctr" fontAlgn="ctr"/>
                      <a:r>
                        <a:rPr lang="ja-JP" altLang="en-US" sz="1400" b="0" i="0" u="none" strike="noStrike" dirty="0">
                          <a:solidFill>
                            <a:srgbClr val="000000"/>
                          </a:solidFill>
                          <a:latin typeface="+mj-ea"/>
                          <a:ea typeface="+mj-ea"/>
                        </a:rPr>
                        <a:t>占有率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5.06%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4.83%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solidFill>
                      <a:srgbClr val="FFFFFF"/>
                    </a:solidFill>
                  </a:tcPr>
                </a:tc>
                <a:extLst>
                  <a:ext uri="{0D108BD9-81ED-4DB2-BD59-A6C34878D82A}">
                    <a16:rowId xmlns:a16="http://schemas.microsoft.com/office/drawing/2014/main" val="10005"/>
                  </a:ext>
                </a:extLst>
              </a:tr>
              <a:tr h="314325">
                <a:tc>
                  <a:txBody>
                    <a:bodyPr/>
                    <a:lstStyle/>
                    <a:p>
                      <a:pPr algn="ctr" fontAlgn="ctr"/>
                      <a:r>
                        <a:rPr lang="ja-JP" altLang="en-US" sz="1400" b="0" i="0" u="none" strike="noStrike">
                          <a:solidFill>
                            <a:srgbClr val="000000"/>
                          </a:solidFill>
                          <a:latin typeface="+mj-ea"/>
                          <a:ea typeface="+mj-ea"/>
                        </a:rPr>
                        <a:t>平均年齢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62.25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62.60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62.6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13" name="グラフ 12">
            <a:extLst>
              <a:ext uri="{FF2B5EF4-FFF2-40B4-BE49-F238E27FC236}">
                <a16:creationId xmlns:a16="http://schemas.microsoft.com/office/drawing/2014/main" id="{00000000-0008-0000-0400-000003000000}"/>
              </a:ext>
            </a:extLst>
          </p:cNvPr>
          <p:cNvGraphicFramePr/>
          <p:nvPr/>
        </p:nvGraphicFramePr>
        <p:xfrm>
          <a:off x="6438901" y="1514474"/>
          <a:ext cx="5162550" cy="51054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グラフ 15">
            <a:extLst>
              <a:ext uri="{FF2B5EF4-FFF2-40B4-BE49-F238E27FC236}">
                <a16:creationId xmlns:a16="http://schemas.microsoft.com/office/drawing/2014/main" id="{00000000-0008-0000-0400-000004000000}"/>
              </a:ext>
            </a:extLst>
          </p:cNvPr>
          <p:cNvGraphicFramePr/>
          <p:nvPr/>
        </p:nvGraphicFramePr>
        <p:xfrm>
          <a:off x="7391401" y="2490786"/>
          <a:ext cx="3181350" cy="31527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グラフ 18">
            <a:extLst>
              <a:ext uri="{FF2B5EF4-FFF2-40B4-BE49-F238E27FC236}">
                <a16:creationId xmlns:a16="http://schemas.microsoft.com/office/drawing/2014/main" id="{00000000-0008-0000-0400-000005000000}"/>
              </a:ext>
            </a:extLst>
          </p:cNvPr>
          <p:cNvGraphicFramePr/>
          <p:nvPr/>
        </p:nvGraphicFramePr>
        <p:xfrm>
          <a:off x="692150" y="3876675"/>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10" name="正方形/長方形 9"/>
          <p:cNvSpPr/>
          <p:nvPr/>
        </p:nvSpPr>
        <p:spPr>
          <a:xfrm>
            <a:off x="10971881" y="2234684"/>
            <a:ext cx="906017" cy="307777"/>
          </a:xfrm>
          <a:prstGeom prst="rect">
            <a:avLst/>
          </a:prstGeom>
        </p:spPr>
        <p:txBody>
          <a:bodyPr wrap="none">
            <a:spAutoFit/>
          </a:bodyPr>
          <a:lstStyle/>
          <a:p>
            <a:r>
              <a:rPr lang="ja-JP" altLang="en-US" sz="1400" dirty="0"/>
              <a:t>平均</a:t>
            </a:r>
            <a:r>
              <a:rPr lang="en-US" altLang="ja-JP" sz="1400" dirty="0"/>
              <a:t>65</a:t>
            </a:r>
            <a:r>
              <a:rPr lang="ja-JP" altLang="en-US" sz="1400" dirty="0"/>
              <a:t>名</a:t>
            </a:r>
          </a:p>
        </p:txBody>
      </p:sp>
      <p:sp>
        <p:nvSpPr>
          <p:cNvPr id="14" name="正方形/長方形 13"/>
          <p:cNvSpPr/>
          <p:nvPr/>
        </p:nvSpPr>
        <p:spPr>
          <a:xfrm>
            <a:off x="7731149" y="1282184"/>
            <a:ext cx="906017" cy="307777"/>
          </a:xfrm>
          <a:prstGeom prst="rect">
            <a:avLst/>
          </a:prstGeom>
        </p:spPr>
        <p:txBody>
          <a:bodyPr wrap="none">
            <a:spAutoFit/>
          </a:bodyPr>
          <a:lstStyle/>
          <a:p>
            <a:r>
              <a:rPr lang="ja-JP" altLang="en-US" sz="1400" dirty="0"/>
              <a:t>平均</a:t>
            </a:r>
            <a:r>
              <a:rPr lang="en-US" altLang="ja-JP" sz="1400" dirty="0"/>
              <a:t>36</a:t>
            </a:r>
            <a:r>
              <a:rPr lang="ja-JP" altLang="en-US" sz="1400" dirty="0"/>
              <a:t>名</a:t>
            </a:r>
          </a:p>
        </p:txBody>
      </p:sp>
      <p:sp>
        <p:nvSpPr>
          <p:cNvPr id="17" name="正方形/長方形 16"/>
          <p:cNvSpPr/>
          <p:nvPr/>
        </p:nvSpPr>
        <p:spPr>
          <a:xfrm>
            <a:off x="6816749" y="1596509"/>
            <a:ext cx="906017" cy="307777"/>
          </a:xfrm>
          <a:prstGeom prst="rect">
            <a:avLst/>
          </a:prstGeom>
        </p:spPr>
        <p:txBody>
          <a:bodyPr wrap="none">
            <a:spAutoFit/>
          </a:bodyPr>
          <a:lstStyle/>
          <a:p>
            <a:r>
              <a:rPr lang="ja-JP" altLang="en-US" sz="1400" dirty="0"/>
              <a:t>平均</a:t>
            </a:r>
            <a:r>
              <a:rPr lang="en-US" altLang="ja-JP" sz="1400" dirty="0"/>
              <a:t>29</a:t>
            </a:r>
            <a:r>
              <a:rPr lang="ja-JP" altLang="en-US" sz="1400" dirty="0"/>
              <a:t>名</a:t>
            </a:r>
          </a:p>
        </p:txBody>
      </p:sp>
      <p:sp>
        <p:nvSpPr>
          <p:cNvPr id="18" name="正方形/長方形 17"/>
          <p:cNvSpPr/>
          <p:nvPr/>
        </p:nvSpPr>
        <p:spPr>
          <a:xfrm>
            <a:off x="5997599" y="5520809"/>
            <a:ext cx="906017" cy="307777"/>
          </a:xfrm>
          <a:prstGeom prst="rect">
            <a:avLst/>
          </a:prstGeom>
        </p:spPr>
        <p:txBody>
          <a:bodyPr wrap="none">
            <a:spAutoFit/>
          </a:bodyPr>
          <a:lstStyle/>
          <a:p>
            <a:r>
              <a:rPr lang="ja-JP" altLang="en-US" sz="1400" dirty="0"/>
              <a:t>平均</a:t>
            </a:r>
            <a:r>
              <a:rPr lang="en-US" altLang="ja-JP" sz="1400" dirty="0"/>
              <a:t>46</a:t>
            </a:r>
            <a:r>
              <a:rPr lang="ja-JP" altLang="en-US" sz="1400" dirty="0"/>
              <a:t>名</a:t>
            </a:r>
          </a:p>
        </p:txBody>
      </p:sp>
      <p:sp>
        <p:nvSpPr>
          <p:cNvPr id="20" name="正方形/長方形 19"/>
          <p:cNvSpPr/>
          <p:nvPr/>
        </p:nvSpPr>
        <p:spPr>
          <a:xfrm>
            <a:off x="6054749" y="2463284"/>
            <a:ext cx="906017" cy="307777"/>
          </a:xfrm>
          <a:prstGeom prst="rect">
            <a:avLst/>
          </a:prstGeom>
        </p:spPr>
        <p:txBody>
          <a:bodyPr wrap="none">
            <a:spAutoFit/>
          </a:bodyPr>
          <a:lstStyle/>
          <a:p>
            <a:r>
              <a:rPr lang="ja-JP" altLang="en-US" sz="1400" dirty="0"/>
              <a:t>平均</a:t>
            </a:r>
            <a:r>
              <a:rPr lang="en-US" altLang="ja-JP" sz="1400" dirty="0"/>
              <a:t>47</a:t>
            </a:r>
            <a:r>
              <a:rPr lang="ja-JP" altLang="en-US" sz="1400" dirty="0"/>
              <a:t>名</a:t>
            </a:r>
          </a:p>
        </p:txBody>
      </p:sp>
      <p:sp>
        <p:nvSpPr>
          <p:cNvPr id="21" name="正方形/長方形 20"/>
          <p:cNvSpPr/>
          <p:nvPr/>
        </p:nvSpPr>
        <p:spPr>
          <a:xfrm>
            <a:off x="10598174" y="5892284"/>
            <a:ext cx="906017" cy="307777"/>
          </a:xfrm>
          <a:prstGeom prst="rect">
            <a:avLst/>
          </a:prstGeom>
        </p:spPr>
        <p:txBody>
          <a:bodyPr wrap="none">
            <a:spAutoFit/>
          </a:bodyPr>
          <a:lstStyle/>
          <a:p>
            <a:r>
              <a:rPr lang="ja-JP" altLang="en-US" sz="1400" dirty="0"/>
              <a:t>平均</a:t>
            </a:r>
            <a:r>
              <a:rPr lang="en-US" altLang="ja-JP" sz="1400" dirty="0"/>
              <a:t>47</a:t>
            </a:r>
            <a:r>
              <a:rPr lang="ja-JP" altLang="en-US" sz="1400" dirty="0"/>
              <a:t>名</a:t>
            </a: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7" name="テキスト ボックス 6"/>
          <p:cNvSpPr txBox="1"/>
          <p:nvPr/>
        </p:nvSpPr>
        <p:spPr>
          <a:xfrm>
            <a:off x="408870" y="1202619"/>
            <a:ext cx="8258879" cy="369332"/>
          </a:xfrm>
          <a:prstGeom prst="rect">
            <a:avLst/>
          </a:prstGeom>
          <a:noFill/>
        </p:spPr>
        <p:txBody>
          <a:bodyPr wrap="square" rtlCol="0">
            <a:spAutoFit/>
          </a:bodyPr>
          <a:lstStyle/>
          <a:p>
            <a:r>
              <a:rPr lang="ja-JP" altLang="ja-JP" b="1" dirty="0"/>
              <a:t>問１７．若い会員を迎え入れることについてお尋ねします。</a:t>
            </a:r>
            <a:endParaRPr lang="ja-JP" altLang="ja-JP" dirty="0"/>
          </a:p>
        </p:txBody>
      </p:sp>
      <p:sp>
        <p:nvSpPr>
          <p:cNvPr id="3073"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4988" algn="l"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a:ln>
                  <a:noFill/>
                </a:ln>
                <a:solidFill>
                  <a:schemeClr val="tx1"/>
                </a:solidFill>
                <a:effectLst/>
                <a:latin typeface="Century" pitchFamily="18" charset="0"/>
                <a:ea typeface="ＭＳ 明朝" pitchFamily="17" charset="-128"/>
                <a:cs typeface="Times New Roman" pitchFamily="18" charset="0"/>
              </a:rPr>
              <a:t>若い会員を迎い入れる検討をされている、又は実施している方策として</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7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534988" algn="l"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a:ln>
                  <a:noFill/>
                </a:ln>
                <a:solidFill>
                  <a:schemeClr val="tx1"/>
                </a:solidFill>
                <a:effectLst/>
                <a:latin typeface="Century" pitchFamily="18" charset="0"/>
                <a:ea typeface="ＭＳ 明朝" pitchFamily="17" charset="-128"/>
                <a:cs typeface="Times New Roman" pitchFamily="18" charset="0"/>
              </a:rPr>
              <a:t>若い会員を迎い入れる検討をされている、又は実施している方策として</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1266825" y="1562100"/>
            <a:ext cx="7043916" cy="369332"/>
          </a:xfrm>
          <a:prstGeom prst="rect">
            <a:avLst/>
          </a:prstGeom>
          <a:noFill/>
        </p:spPr>
        <p:txBody>
          <a:bodyPr wrap="none" rtlCol="0">
            <a:spAutoFit/>
          </a:bodyPr>
          <a:lstStyle/>
          <a:p>
            <a:r>
              <a:rPr lang="ja-JP" altLang="ja-JP" b="1" dirty="0"/>
              <a:t>若い会員を迎い入れる検討をされている、又は実施している方策として</a:t>
            </a:r>
            <a:endParaRPr lang="ja-JP" altLang="ja-JP" dirty="0"/>
          </a:p>
        </p:txBody>
      </p:sp>
      <p:sp>
        <p:nvSpPr>
          <p:cNvPr id="9" name="正方形/長方形 8"/>
          <p:cNvSpPr/>
          <p:nvPr/>
        </p:nvSpPr>
        <p:spPr>
          <a:xfrm>
            <a:off x="1133475" y="2126010"/>
            <a:ext cx="10106025" cy="4278094"/>
          </a:xfrm>
          <a:prstGeom prst="rect">
            <a:avLst/>
          </a:prstGeom>
        </p:spPr>
        <p:txBody>
          <a:bodyPr wrap="square">
            <a:spAutoFit/>
          </a:bodyPr>
          <a:lstStyle/>
          <a:p>
            <a:r>
              <a:rPr lang="ja-JP" altLang="en-US" sz="1600" dirty="0">
                <a:solidFill>
                  <a:srgbClr val="FF0000"/>
                </a:solidFill>
              </a:rPr>
              <a:t>自クラブの若い会員に積極的に勧誘するようにお願いしている。 </a:t>
            </a:r>
            <a:r>
              <a:rPr lang="ja-JP" altLang="en-US" sz="1600" dirty="0"/>
              <a:t> </a:t>
            </a:r>
            <a:r>
              <a:rPr lang="en-US" altLang="ja-JP" sz="1600" dirty="0"/>
              <a:t>【</a:t>
            </a:r>
            <a:r>
              <a:rPr lang="ja-JP" altLang="en-US" sz="1600" dirty="0"/>
              <a:t>長浜東</a:t>
            </a:r>
            <a:r>
              <a:rPr lang="en-US" altLang="ja-JP" sz="1600" dirty="0"/>
              <a:t>】</a:t>
            </a:r>
          </a:p>
          <a:p>
            <a:endParaRPr lang="en-US" altLang="ja-JP" sz="1600" dirty="0"/>
          </a:p>
          <a:p>
            <a:r>
              <a:rPr lang="ja-JP" altLang="en-US" sz="1600" dirty="0">
                <a:solidFill>
                  <a:srgbClr val="FF0000"/>
                </a:solidFill>
              </a:rPr>
              <a:t>個人的に来年度に向けて協議を進める予定（あまり斬新で奇抜なため）具体的には実施決定後にお話ししています。  </a:t>
            </a:r>
            <a:r>
              <a:rPr lang="en-US" altLang="ja-JP" sz="1600" dirty="0"/>
              <a:t>【</a:t>
            </a:r>
            <a:r>
              <a:rPr lang="ja-JP" altLang="en-US" sz="1600" dirty="0"/>
              <a:t>大津東</a:t>
            </a:r>
            <a:r>
              <a:rPr lang="en-US" altLang="ja-JP" sz="1600" dirty="0"/>
              <a:t>】</a:t>
            </a:r>
          </a:p>
          <a:p>
            <a:endParaRPr lang="en-US" altLang="ja-JP" sz="1600" dirty="0"/>
          </a:p>
          <a:p>
            <a:r>
              <a:rPr lang="ja-JP" altLang="en-US" sz="1600" dirty="0">
                <a:solidFill>
                  <a:srgbClr val="FF0000"/>
                </a:solidFill>
              </a:rPr>
              <a:t>同世代の勧誘に力を入れている（特に４０代）  </a:t>
            </a:r>
            <a:r>
              <a:rPr lang="en-US" altLang="ja-JP" sz="1600" dirty="0"/>
              <a:t>【</a:t>
            </a:r>
            <a:r>
              <a:rPr lang="ja-JP" altLang="en-US" sz="1600" dirty="0"/>
              <a:t>大津西</a:t>
            </a:r>
            <a:r>
              <a:rPr lang="en-US" altLang="ja-JP" sz="1600" dirty="0"/>
              <a:t>】</a:t>
            </a:r>
          </a:p>
          <a:p>
            <a:endParaRPr lang="en-US" altLang="ja-JP" sz="1600" dirty="0"/>
          </a:p>
          <a:p>
            <a:r>
              <a:rPr lang="ja-JP" altLang="en-US" sz="1600" dirty="0">
                <a:solidFill>
                  <a:srgbClr val="FF0000"/>
                </a:solidFill>
              </a:rPr>
              <a:t>ＪＣ卒業生、商工会青年部への同団体先輩現役クラブ会員からのアプローチ。  </a:t>
            </a:r>
            <a:r>
              <a:rPr lang="en-US" altLang="ja-JP" sz="1600" dirty="0"/>
              <a:t>【</a:t>
            </a:r>
            <a:r>
              <a:rPr lang="ja-JP" altLang="en-US" sz="1600" dirty="0"/>
              <a:t>高　島</a:t>
            </a:r>
            <a:r>
              <a:rPr lang="en-US" altLang="ja-JP" sz="1600" dirty="0"/>
              <a:t>】</a:t>
            </a:r>
          </a:p>
          <a:p>
            <a:endParaRPr lang="en-US" altLang="ja-JP" sz="1600" dirty="0"/>
          </a:p>
          <a:p>
            <a:r>
              <a:rPr lang="ja-JP" altLang="en-US" sz="1600" dirty="0">
                <a:solidFill>
                  <a:srgbClr val="FF0000"/>
                </a:solidFill>
              </a:rPr>
              <a:t>クラブの雰囲気を知ってもらうために例会見学。会員の人柄を知って頂くために同好会へ招待している。</a:t>
            </a:r>
            <a:r>
              <a:rPr lang="ja-JP" altLang="en-US" sz="1600" dirty="0"/>
              <a:t>  </a:t>
            </a:r>
            <a:r>
              <a:rPr lang="en-US" altLang="ja-JP" sz="1600" dirty="0"/>
              <a:t>【</a:t>
            </a:r>
            <a:r>
              <a:rPr lang="ja-JP" altLang="en-US" sz="1600" dirty="0"/>
              <a:t>奈良西</a:t>
            </a:r>
            <a:r>
              <a:rPr lang="en-US" altLang="ja-JP" sz="1600" dirty="0"/>
              <a:t>】</a:t>
            </a:r>
          </a:p>
          <a:p>
            <a:endParaRPr lang="en-US" altLang="ja-JP" sz="1600" dirty="0"/>
          </a:p>
          <a:p>
            <a:r>
              <a:rPr lang="ja-JP" altLang="en-US" sz="1600" dirty="0">
                <a:solidFill>
                  <a:srgbClr val="FF0000"/>
                </a:solidFill>
              </a:rPr>
              <a:t>現会員の満足度の向上。  </a:t>
            </a:r>
            <a:r>
              <a:rPr lang="en-US" altLang="ja-JP" sz="1600" dirty="0"/>
              <a:t>【</a:t>
            </a:r>
            <a:r>
              <a:rPr lang="ja-JP" altLang="en-US" sz="1600" dirty="0"/>
              <a:t>奈良大宮</a:t>
            </a:r>
            <a:r>
              <a:rPr lang="en-US" altLang="ja-JP" sz="1600" dirty="0"/>
              <a:t>】</a:t>
            </a:r>
          </a:p>
          <a:p>
            <a:endParaRPr lang="en-US" altLang="ja-JP" sz="1600" dirty="0"/>
          </a:p>
          <a:p>
            <a:r>
              <a:rPr lang="ja-JP" altLang="en-US" sz="1600" dirty="0">
                <a:solidFill>
                  <a:srgbClr val="FF0000"/>
                </a:solidFill>
              </a:rPr>
              <a:t>会員の年齢が高いため対応能力ゼロ。 </a:t>
            </a:r>
            <a:r>
              <a:rPr lang="ja-JP" altLang="en-US" sz="1600" dirty="0"/>
              <a:t> </a:t>
            </a:r>
            <a:r>
              <a:rPr lang="en-US" altLang="ja-JP" sz="1600" dirty="0"/>
              <a:t>【</a:t>
            </a:r>
            <a:r>
              <a:rPr lang="ja-JP" altLang="en-US" sz="1600" dirty="0"/>
              <a:t>桜　井</a:t>
            </a:r>
            <a:r>
              <a:rPr lang="en-US" altLang="ja-JP" sz="1600" dirty="0"/>
              <a:t>】</a:t>
            </a:r>
          </a:p>
          <a:p>
            <a:endParaRPr lang="en-US" altLang="ja-JP" sz="1600" dirty="0"/>
          </a:p>
          <a:p>
            <a:r>
              <a:rPr lang="ja-JP" altLang="en-US" sz="1600" dirty="0">
                <a:solidFill>
                  <a:srgbClr val="FF0000"/>
                </a:solidFill>
              </a:rPr>
              <a:t>（具体的には未定）今年度９月～１０月に桜井木材協同組合青年経営者協議会と当クラブでＲＣ地区補助金事業を行った。いくらかの増強に効果があればと考えています。  </a:t>
            </a:r>
            <a:r>
              <a:rPr lang="en-US" altLang="ja-JP" sz="1600" dirty="0"/>
              <a:t>【</a:t>
            </a:r>
            <a:r>
              <a:rPr lang="ja-JP" altLang="en-US" sz="1600" dirty="0"/>
              <a:t>やまと</a:t>
            </a:r>
            <a:r>
              <a:rPr lang="ja-JP" altLang="en-US" sz="1600" dirty="0" err="1"/>
              <a:t>まほろば</a:t>
            </a:r>
            <a:r>
              <a:rPr lang="en-US" altLang="ja-JP" sz="1600" dirty="0"/>
              <a:t>】</a:t>
            </a:r>
            <a:endParaRPr lang="ja-JP" altLang="en-US" sz="1600" dirty="0"/>
          </a:p>
        </p:txBody>
      </p:sp>
    </p:spTree>
    <p:extLst>
      <p:ext uri="{BB962C8B-B14F-4D97-AF65-F5344CB8AC3E}">
        <p14:creationId xmlns:p14="http://schemas.microsoft.com/office/powerpoint/2010/main" val="403853045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6391278" y="1533524"/>
            <a:ext cx="5153023" cy="5086351"/>
            <a:chOff x="-247647" y="1476374"/>
            <a:chExt cx="5153023" cy="5086351"/>
          </a:xfrm>
        </p:grpSpPr>
        <p:graphicFrame>
          <p:nvGraphicFramePr>
            <p:cNvPr id="9" name="グラフ 8">
              <a:extLst>
                <a:ext uri="{FF2B5EF4-FFF2-40B4-BE49-F238E27FC236}">
                  <a16:creationId xmlns:a16="http://schemas.microsoft.com/office/drawing/2014/main" id="{00000000-0008-0000-0400-000006000000}"/>
                </a:ext>
              </a:extLst>
            </p:cNvPr>
            <p:cNvGraphicFramePr/>
            <p:nvPr/>
          </p:nvGraphicFramePr>
          <p:xfrm>
            <a:off x="-247647" y="1476374"/>
            <a:ext cx="5153023" cy="50863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a:extLst>
                <a:ext uri="{FF2B5EF4-FFF2-40B4-BE49-F238E27FC236}">
                  <a16:creationId xmlns:a16="http://schemas.microsoft.com/office/drawing/2014/main" id="{00000000-0008-0000-0400-000007000000}"/>
                </a:ext>
              </a:extLst>
            </p:cNvPr>
            <p:cNvGraphicFramePr/>
            <p:nvPr/>
          </p:nvGraphicFramePr>
          <p:xfrm>
            <a:off x="661989" y="2391965"/>
            <a:ext cx="3352801" cy="3255169"/>
          </p:xfrm>
          <a:graphic>
            <a:graphicData uri="http://schemas.openxmlformats.org/drawingml/2006/chart">
              <c:chart xmlns:c="http://schemas.openxmlformats.org/drawingml/2006/chart" xmlns:r="http://schemas.openxmlformats.org/officeDocument/2006/relationships" r:id="rId4"/>
            </a:graphicData>
          </a:graphic>
        </p:graphicFrame>
      </p:grpSp>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5"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15" name="テキスト ボックス 14">
            <a:extLst>
              <a:ext uri="{FF2B5EF4-FFF2-40B4-BE49-F238E27FC236}">
                <a16:creationId xmlns:a16="http://schemas.microsoft.com/office/drawing/2014/main" id="{717BF60C-A0BA-E64E-B64F-61B0460C1632}"/>
              </a:ext>
            </a:extLst>
          </p:cNvPr>
          <p:cNvSpPr txBox="1"/>
          <p:nvPr/>
        </p:nvSpPr>
        <p:spPr>
          <a:xfrm>
            <a:off x="361245" y="1240179"/>
            <a:ext cx="6096000" cy="369332"/>
          </a:xfrm>
          <a:prstGeom prst="rect">
            <a:avLst/>
          </a:prstGeom>
          <a:noFill/>
        </p:spPr>
        <p:txBody>
          <a:bodyPr wrap="square">
            <a:spAutoFit/>
          </a:bodyPr>
          <a:lstStyle/>
          <a:p>
            <a:r>
              <a:rPr lang="ja-JP" altLang="en-US" sz="1800" b="1" dirty="0">
                <a:solidFill>
                  <a:prstClr val="black"/>
                </a:solidFill>
                <a:latin typeface="TimesNewRomanPS-BoldMT"/>
              </a:rPr>
              <a:t>問２</a:t>
            </a:r>
            <a:r>
              <a:rPr lang="en-US" altLang="ja-JP" sz="1800" b="0" dirty="0">
                <a:solidFill>
                  <a:prstClr val="black"/>
                </a:solidFill>
                <a:latin typeface="TimesNewRomanPSMT"/>
              </a:rPr>
              <a:t>.</a:t>
            </a:r>
            <a:r>
              <a:rPr lang="ja-JP" altLang="en-US" sz="1800" b="0" dirty="0">
                <a:solidFill>
                  <a:prstClr val="black"/>
                </a:solidFill>
                <a:latin typeface="TimesNewRomanPSMT"/>
              </a:rPr>
              <a:t>     ２０１８年１１月末日の会員数</a:t>
            </a:r>
            <a:r>
              <a:rPr lang="ja-JP" altLang="ja-JP" dirty="0"/>
              <a:t>などお尋ねします。</a:t>
            </a:r>
            <a:endParaRPr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3008817653"/>
              </p:ext>
            </p:extLst>
          </p:nvPr>
        </p:nvGraphicFramePr>
        <p:xfrm>
          <a:off x="682625" y="1661457"/>
          <a:ext cx="5413375" cy="2200275"/>
        </p:xfrm>
        <a:graphic>
          <a:graphicData uri="http://schemas.openxmlformats.org/drawingml/2006/table">
            <a:tbl>
              <a:tblPr/>
              <a:tblGrid>
                <a:gridCol w="1758580">
                  <a:extLst>
                    <a:ext uri="{9D8B030D-6E8A-4147-A177-3AD203B41FA5}">
                      <a16:colId xmlns:a16="http://schemas.microsoft.com/office/drawing/2014/main" val="20000"/>
                    </a:ext>
                  </a:extLst>
                </a:gridCol>
                <a:gridCol w="1349745">
                  <a:extLst>
                    <a:ext uri="{9D8B030D-6E8A-4147-A177-3AD203B41FA5}">
                      <a16:colId xmlns:a16="http://schemas.microsoft.com/office/drawing/2014/main" val="20001"/>
                    </a:ext>
                  </a:extLst>
                </a:gridCol>
                <a:gridCol w="11525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314325">
                <a:tc>
                  <a:txBody>
                    <a:bodyPr/>
                    <a:lstStyle/>
                    <a:p>
                      <a:pPr algn="ctr" fontAlgn="ctr"/>
                      <a:r>
                        <a:rPr lang="ja-JP" altLang="en-US" sz="1400" b="0" i="0" u="none" strike="noStrike" dirty="0">
                          <a:solidFill>
                            <a:srgbClr val="000000"/>
                          </a:solidFill>
                          <a:latin typeface="ＭＳ 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ＭＳ ゴシック"/>
                        </a:rPr>
                        <a:t>本年度</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ＭＳ ゴシック"/>
                        </a:rPr>
                        <a:t>前年度</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ＭＳ ゴシック"/>
                        </a:rPr>
                        <a:t>前々年度</a:t>
                      </a:r>
                      <a:endParaRPr lang="en-US" altLang="ja-JP" sz="1400" b="0" i="0" u="none" strike="noStrike" dirty="0">
                        <a:solidFill>
                          <a:srgbClr val="000000"/>
                        </a:solidFill>
                        <a:latin typeface="ＭＳ ゴシック"/>
                      </a:endParaRP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14325">
                <a:tc>
                  <a:txBody>
                    <a:bodyPr/>
                    <a:lstStyle/>
                    <a:p>
                      <a:pPr algn="ctr" fontAlgn="ctr"/>
                      <a:r>
                        <a:rPr lang="zh-TW" altLang="en-US" sz="1400" b="0" i="0" u="none" strike="noStrike" dirty="0">
                          <a:solidFill>
                            <a:srgbClr val="000000"/>
                          </a:solidFill>
                          <a:latin typeface="+mj-ea"/>
                          <a:ea typeface="+mj-ea"/>
                        </a:rPr>
                        <a:t>会員数</a:t>
                      </a:r>
                      <a:r>
                        <a:rPr lang="en-US" altLang="zh-TW" sz="1400" b="0" i="0" u="none" strike="noStrike" dirty="0">
                          <a:solidFill>
                            <a:srgbClr val="000000"/>
                          </a:solidFill>
                          <a:latin typeface="+mj-ea"/>
                          <a:ea typeface="+mj-ea"/>
                        </a:rPr>
                        <a:t>(</a:t>
                      </a:r>
                      <a:r>
                        <a:rPr lang="zh-TW" altLang="en-US" sz="1400" b="0" i="0" u="none" strike="noStrike" dirty="0">
                          <a:solidFill>
                            <a:srgbClr val="000000"/>
                          </a:solidFill>
                          <a:latin typeface="+mj-ea"/>
                          <a:ea typeface="+mj-ea"/>
                        </a:rPr>
                        <a:t>調査時</a:t>
                      </a:r>
                      <a:r>
                        <a:rPr lang="ja-JP" altLang="en-US" sz="1400" b="0" i="0" u="none" strike="noStrike" dirty="0">
                          <a:solidFill>
                            <a:srgbClr val="000000"/>
                          </a:solidFill>
                          <a:latin typeface="+mj-ea"/>
                          <a:ea typeface="+mj-ea"/>
                        </a:rPr>
                        <a:t>）</a:t>
                      </a:r>
                      <a:endParaRPr lang="zh-TW" altLang="en-US" sz="1400" b="0" i="0" u="none" strike="noStrike" dirty="0">
                        <a:solidFill>
                          <a:srgbClr val="000000"/>
                        </a:solidFill>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4647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4703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dot"/>
                      <a:round/>
                      <a:headEnd type="none" w="med" len="med"/>
                      <a:tailEnd type="none" w="med" len="med"/>
                    </a:lnBlToTr>
                    <a:solidFill>
                      <a:srgbClr val="FFFFFF"/>
                    </a:solidFill>
                  </a:tcPr>
                </a:tc>
                <a:extLst>
                  <a:ext uri="{0D108BD9-81ED-4DB2-BD59-A6C34878D82A}">
                    <a16:rowId xmlns:a16="http://schemas.microsoft.com/office/drawing/2014/main" val="10001"/>
                  </a:ext>
                </a:extLst>
              </a:tr>
              <a:tr h="314325">
                <a:tc>
                  <a:txBody>
                    <a:bodyPr/>
                    <a:lstStyle/>
                    <a:p>
                      <a:pPr algn="ctr" fontAlgn="ctr"/>
                      <a:r>
                        <a:rPr lang="ja-JP" altLang="en-US" sz="1400" b="0" i="0" u="none" strike="noStrike" dirty="0">
                          <a:solidFill>
                            <a:srgbClr val="000000"/>
                          </a:solidFill>
                          <a:latin typeface="+mj-ea"/>
                          <a:ea typeface="+mj-ea"/>
                        </a:rPr>
                        <a:t>会員数</a:t>
                      </a:r>
                      <a:r>
                        <a:rPr lang="en-US" altLang="ja-JP" sz="1400" b="0" i="0" u="none" strike="noStrike" dirty="0">
                          <a:solidFill>
                            <a:srgbClr val="000000"/>
                          </a:solidFill>
                          <a:latin typeface="+mj-ea"/>
                          <a:ea typeface="+mj-ea"/>
                        </a:rPr>
                        <a:t>(7</a:t>
                      </a:r>
                      <a:r>
                        <a:rPr lang="ja-JP" altLang="en-US" sz="1400" b="0" i="0" u="none" strike="noStrike" baseline="0" dirty="0">
                          <a:solidFill>
                            <a:srgbClr val="000000"/>
                          </a:solidFill>
                          <a:latin typeface="+mj-ea"/>
                          <a:ea typeface="+mj-ea"/>
                        </a:rPr>
                        <a:t> </a:t>
                      </a:r>
                      <a:r>
                        <a:rPr lang="ja-JP" altLang="en-US" sz="1400" b="0" i="0" u="none" strike="noStrike" dirty="0">
                          <a:solidFill>
                            <a:srgbClr val="000000"/>
                          </a:solidFill>
                          <a:latin typeface="+mj-ea"/>
                          <a:ea typeface="+mj-ea"/>
                        </a:rPr>
                        <a:t>月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4634</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latin typeface="+mj-ea"/>
                          <a:ea typeface="+mj-ea"/>
                        </a:rPr>
                        <a:t>4628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4583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14325">
                <a:tc>
                  <a:txBody>
                    <a:bodyPr/>
                    <a:lstStyle/>
                    <a:p>
                      <a:pPr algn="ctr" fontAlgn="ctr"/>
                      <a:r>
                        <a:rPr lang="ja-JP" altLang="en-US" sz="1400" b="0" i="0" u="none" strike="noStrike">
                          <a:solidFill>
                            <a:srgbClr val="000000"/>
                          </a:solidFill>
                          <a:latin typeface="+mj-ea"/>
                          <a:ea typeface="+mj-ea"/>
                        </a:rPr>
                        <a:t>内女性会員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235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227</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219</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extLst>
                  <a:ext uri="{0D108BD9-81ED-4DB2-BD59-A6C34878D82A}">
                    <a16:rowId xmlns:a16="http://schemas.microsoft.com/office/drawing/2014/main" val="10003"/>
                  </a:ext>
                </a:extLst>
              </a:tr>
              <a:tr h="314325">
                <a:tc>
                  <a:txBody>
                    <a:bodyPr/>
                    <a:lstStyle/>
                    <a:p>
                      <a:pPr algn="ctr" fontAlgn="ctr"/>
                      <a:r>
                        <a:rPr lang="ja-JP" altLang="en-US" sz="1400" b="0" i="0" u="none" strike="noStrike">
                          <a:solidFill>
                            <a:srgbClr val="000000"/>
                          </a:solidFill>
                          <a:latin typeface="+mj-ea"/>
                          <a:ea typeface="+mj-ea"/>
                        </a:rPr>
                        <a:t>前年比増加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+8</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BlToTr w="6350" cap="flat" cmpd="sng" algn="ctr">
                      <a:solidFill>
                        <a:srgbClr val="000000"/>
                      </a:solidFill>
                      <a:prstDash val="dot"/>
                      <a:round/>
                      <a:headEnd type="none" w="med" len="med"/>
                      <a:tailEnd type="none" w="med" len="med"/>
                    </a:lnBlToTr>
                    <a:solidFill>
                      <a:srgbClr val="FFFFFF"/>
                    </a:solidFill>
                  </a:tcPr>
                </a:tc>
                <a:extLst>
                  <a:ext uri="{0D108BD9-81ED-4DB2-BD59-A6C34878D82A}">
                    <a16:rowId xmlns:a16="http://schemas.microsoft.com/office/drawing/2014/main" val="10004"/>
                  </a:ext>
                </a:extLst>
              </a:tr>
              <a:tr h="314325">
                <a:tc>
                  <a:txBody>
                    <a:bodyPr/>
                    <a:lstStyle/>
                    <a:p>
                      <a:pPr algn="ctr" fontAlgn="ctr"/>
                      <a:r>
                        <a:rPr lang="ja-JP" altLang="en-US" sz="1400" b="0" i="0" u="none" strike="noStrike" dirty="0">
                          <a:solidFill>
                            <a:srgbClr val="000000"/>
                          </a:solidFill>
                          <a:latin typeface="+mj-ea"/>
                          <a:ea typeface="+mj-ea"/>
                        </a:rPr>
                        <a:t>占有率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5.06%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4.83%</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latin typeface="+mj-ea"/>
                          <a:ea typeface="+mj-ea"/>
                        </a:rPr>
                        <a:t>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dot"/>
                      <a:round/>
                      <a:headEnd type="none" w="med" len="med"/>
                      <a:tailEnd type="none" w="med" len="med"/>
                    </a:lnBlToTr>
                    <a:solidFill>
                      <a:srgbClr val="FFFFFF"/>
                    </a:solidFill>
                  </a:tcPr>
                </a:tc>
                <a:extLst>
                  <a:ext uri="{0D108BD9-81ED-4DB2-BD59-A6C34878D82A}">
                    <a16:rowId xmlns:a16="http://schemas.microsoft.com/office/drawing/2014/main" val="10005"/>
                  </a:ext>
                </a:extLst>
              </a:tr>
              <a:tr h="252014">
                <a:tc>
                  <a:txBody>
                    <a:bodyPr/>
                    <a:lstStyle/>
                    <a:p>
                      <a:pPr algn="ctr" fontAlgn="ctr"/>
                      <a:r>
                        <a:rPr lang="ja-JP" altLang="en-US" sz="1400" b="0" i="0" u="none" strike="noStrike">
                          <a:solidFill>
                            <a:srgbClr val="000000"/>
                          </a:solidFill>
                          <a:latin typeface="+mj-ea"/>
                          <a:ea typeface="+mj-ea"/>
                        </a:rPr>
                        <a:t>平均年齢</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000" b="0" i="0" u="none" strike="noStrike" dirty="0">
                          <a:solidFill>
                            <a:srgbClr val="000000"/>
                          </a:solidFill>
                          <a:latin typeface="+mj-ea"/>
                          <a:ea typeface="+mj-ea"/>
                        </a:rPr>
                        <a:t>62.25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a:solidFill>
                            <a:srgbClr val="000000"/>
                          </a:solidFill>
                          <a:latin typeface="+mj-ea"/>
                          <a:ea typeface="+mj-ea"/>
                        </a:rPr>
                        <a:t>62.60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latin typeface="+mj-ea"/>
                          <a:ea typeface="+mj-ea"/>
                        </a:rPr>
                        <a:t>62.6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graphicFrame>
        <p:nvGraphicFramePr>
          <p:cNvPr id="14" name="グラフ 13">
            <a:extLst>
              <a:ext uri="{FF2B5EF4-FFF2-40B4-BE49-F238E27FC236}">
                <a16:creationId xmlns:a16="http://schemas.microsoft.com/office/drawing/2014/main" id="{00000000-0008-0000-0400-000008000000}"/>
              </a:ext>
            </a:extLst>
          </p:cNvPr>
          <p:cNvGraphicFramePr/>
          <p:nvPr/>
        </p:nvGraphicFramePr>
        <p:xfrm>
          <a:off x="692150" y="3876675"/>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13" name="正方形/長方形 12"/>
          <p:cNvSpPr/>
          <p:nvPr/>
        </p:nvSpPr>
        <p:spPr>
          <a:xfrm>
            <a:off x="8096250" y="1094513"/>
            <a:ext cx="990600" cy="523220"/>
          </a:xfrm>
          <a:prstGeom prst="rect">
            <a:avLst/>
          </a:prstGeom>
        </p:spPr>
        <p:txBody>
          <a:bodyPr wrap="square">
            <a:spAutoFit/>
          </a:bodyPr>
          <a:lstStyle/>
          <a:p>
            <a:r>
              <a:rPr lang="ja-JP" altLang="en-US" sz="1400" dirty="0"/>
              <a:t>平均</a:t>
            </a:r>
            <a:r>
              <a:rPr lang="en-US" altLang="ja-JP" sz="1400" dirty="0"/>
              <a:t>32</a:t>
            </a:r>
            <a:r>
              <a:rPr lang="ja-JP" altLang="en-US" sz="1400" dirty="0"/>
              <a:t>名</a:t>
            </a:r>
            <a:endParaRPr lang="en-US" altLang="ja-JP" sz="1400" dirty="0"/>
          </a:p>
          <a:p>
            <a:pPr algn="ctr"/>
            <a:r>
              <a:rPr lang="en-US" altLang="ja-JP" sz="1400" dirty="0"/>
              <a:t>7</a:t>
            </a:r>
            <a:r>
              <a:rPr lang="ja-JP" altLang="en-US" sz="1400" dirty="0"/>
              <a:t>クラブ</a:t>
            </a:r>
          </a:p>
        </p:txBody>
      </p:sp>
      <p:sp>
        <p:nvSpPr>
          <p:cNvPr id="16" name="正方形/長方形 15"/>
          <p:cNvSpPr/>
          <p:nvPr/>
        </p:nvSpPr>
        <p:spPr>
          <a:xfrm>
            <a:off x="10896798" y="2091809"/>
            <a:ext cx="906017" cy="523220"/>
          </a:xfrm>
          <a:prstGeom prst="rect">
            <a:avLst/>
          </a:prstGeom>
        </p:spPr>
        <p:txBody>
          <a:bodyPr wrap="none">
            <a:spAutoFit/>
          </a:bodyPr>
          <a:lstStyle/>
          <a:p>
            <a:pPr algn="ctr"/>
            <a:r>
              <a:rPr lang="ja-JP" altLang="en-US" sz="1400" dirty="0"/>
              <a:t>平均</a:t>
            </a:r>
            <a:r>
              <a:rPr lang="en-US" altLang="ja-JP" sz="1400" dirty="0"/>
              <a:t>79</a:t>
            </a:r>
            <a:r>
              <a:rPr lang="ja-JP" altLang="en-US" sz="1400" dirty="0"/>
              <a:t>名</a:t>
            </a:r>
            <a:endParaRPr lang="en-US" altLang="ja-JP" sz="1400" dirty="0"/>
          </a:p>
          <a:p>
            <a:pPr algn="ctr"/>
            <a:r>
              <a:rPr lang="en-US" altLang="ja-JP" sz="1400" dirty="0"/>
              <a:t>20</a:t>
            </a:r>
            <a:r>
              <a:rPr lang="ja-JP" altLang="en-US" sz="1400" dirty="0"/>
              <a:t>クラブ</a:t>
            </a:r>
            <a:endParaRPr lang="en-US" altLang="ja-JP" sz="1400" dirty="0"/>
          </a:p>
        </p:txBody>
      </p:sp>
      <p:sp>
        <p:nvSpPr>
          <p:cNvPr id="17" name="正方形/長方形 16"/>
          <p:cNvSpPr/>
          <p:nvPr/>
        </p:nvSpPr>
        <p:spPr>
          <a:xfrm>
            <a:off x="10706298" y="5892284"/>
            <a:ext cx="906017" cy="523220"/>
          </a:xfrm>
          <a:prstGeom prst="rect">
            <a:avLst/>
          </a:prstGeom>
        </p:spPr>
        <p:txBody>
          <a:bodyPr wrap="none">
            <a:spAutoFit/>
          </a:bodyPr>
          <a:lstStyle/>
          <a:p>
            <a:r>
              <a:rPr lang="ja-JP" altLang="en-US" sz="1400" dirty="0"/>
              <a:t>平均</a:t>
            </a:r>
            <a:r>
              <a:rPr lang="en-US" altLang="ja-JP" sz="1400" dirty="0"/>
              <a:t>50</a:t>
            </a:r>
            <a:r>
              <a:rPr lang="ja-JP" altLang="en-US" sz="1400" dirty="0"/>
              <a:t>名</a:t>
            </a:r>
            <a:endParaRPr lang="en-US" altLang="ja-JP" sz="1400" dirty="0"/>
          </a:p>
          <a:p>
            <a:pPr algn="ctr"/>
            <a:r>
              <a:rPr lang="en-US" altLang="ja-JP" sz="1400" dirty="0"/>
              <a:t>12</a:t>
            </a:r>
            <a:r>
              <a:rPr lang="ja-JP" altLang="en-US" sz="1400" dirty="0"/>
              <a:t>クラブ</a:t>
            </a:r>
            <a:endParaRPr lang="en-US" altLang="ja-JP" sz="1400" dirty="0"/>
          </a:p>
        </p:txBody>
      </p:sp>
      <p:sp>
        <p:nvSpPr>
          <p:cNvPr id="18" name="正方形/長方形 17"/>
          <p:cNvSpPr/>
          <p:nvPr/>
        </p:nvSpPr>
        <p:spPr>
          <a:xfrm>
            <a:off x="6448623" y="5901809"/>
            <a:ext cx="906017" cy="523220"/>
          </a:xfrm>
          <a:prstGeom prst="rect">
            <a:avLst/>
          </a:prstGeom>
        </p:spPr>
        <p:txBody>
          <a:bodyPr wrap="none">
            <a:spAutoFit/>
          </a:bodyPr>
          <a:lstStyle/>
          <a:p>
            <a:r>
              <a:rPr lang="ja-JP" altLang="en-US" sz="1400" dirty="0"/>
              <a:t>平均</a:t>
            </a:r>
            <a:r>
              <a:rPr lang="en-US" altLang="ja-JP" sz="1400" dirty="0"/>
              <a:t>40</a:t>
            </a:r>
            <a:r>
              <a:rPr lang="ja-JP" altLang="en-US" sz="1400" dirty="0"/>
              <a:t>名</a:t>
            </a:r>
            <a:endParaRPr lang="en-US" altLang="ja-JP" sz="1400" dirty="0"/>
          </a:p>
          <a:p>
            <a:pPr algn="ctr"/>
            <a:r>
              <a:rPr lang="en-US" altLang="ja-JP" sz="1400" dirty="0"/>
              <a:t>25</a:t>
            </a:r>
            <a:r>
              <a:rPr lang="ja-JP" altLang="en-US" sz="1400" dirty="0"/>
              <a:t>クラブ</a:t>
            </a:r>
            <a:endParaRPr lang="en-US" altLang="ja-JP" sz="1400" dirty="0"/>
          </a:p>
        </p:txBody>
      </p:sp>
      <p:sp>
        <p:nvSpPr>
          <p:cNvPr id="19" name="正方形/長方形 18"/>
          <p:cNvSpPr/>
          <p:nvPr/>
        </p:nvSpPr>
        <p:spPr>
          <a:xfrm>
            <a:off x="5610423" y="4263509"/>
            <a:ext cx="906017" cy="523220"/>
          </a:xfrm>
          <a:prstGeom prst="rect">
            <a:avLst/>
          </a:prstGeom>
        </p:spPr>
        <p:txBody>
          <a:bodyPr wrap="none">
            <a:spAutoFit/>
          </a:bodyPr>
          <a:lstStyle/>
          <a:p>
            <a:r>
              <a:rPr lang="ja-JP" altLang="en-US" sz="1400" dirty="0"/>
              <a:t>平均</a:t>
            </a:r>
            <a:r>
              <a:rPr lang="en-US" altLang="ja-JP" sz="1400" dirty="0"/>
              <a:t>40</a:t>
            </a:r>
            <a:r>
              <a:rPr lang="ja-JP" altLang="en-US" sz="1400" dirty="0"/>
              <a:t>名</a:t>
            </a:r>
            <a:endParaRPr lang="en-US" altLang="ja-JP" sz="1400" dirty="0"/>
          </a:p>
          <a:p>
            <a:pPr algn="ctr"/>
            <a:r>
              <a:rPr lang="en-US" altLang="ja-JP" sz="1400" dirty="0"/>
              <a:t>16</a:t>
            </a:r>
            <a:r>
              <a:rPr lang="ja-JP" altLang="en-US" sz="1400" dirty="0"/>
              <a:t>クラブ</a:t>
            </a:r>
            <a:endParaRPr lang="en-US" altLang="ja-JP" sz="1400" dirty="0"/>
          </a:p>
        </p:txBody>
      </p:sp>
      <p:sp>
        <p:nvSpPr>
          <p:cNvPr id="20" name="正方形/長方形 19"/>
          <p:cNvSpPr/>
          <p:nvPr/>
        </p:nvSpPr>
        <p:spPr>
          <a:xfrm>
            <a:off x="6420048" y="1815584"/>
            <a:ext cx="906017" cy="523220"/>
          </a:xfrm>
          <a:prstGeom prst="rect">
            <a:avLst/>
          </a:prstGeom>
        </p:spPr>
        <p:txBody>
          <a:bodyPr wrap="none">
            <a:spAutoFit/>
          </a:bodyPr>
          <a:lstStyle/>
          <a:p>
            <a:r>
              <a:rPr lang="ja-JP" altLang="en-US" sz="1400" dirty="0"/>
              <a:t>平均</a:t>
            </a:r>
            <a:r>
              <a:rPr lang="en-US" altLang="ja-JP" sz="1400" dirty="0"/>
              <a:t>37</a:t>
            </a:r>
            <a:r>
              <a:rPr lang="ja-JP" altLang="en-US" sz="1400" dirty="0"/>
              <a:t>名</a:t>
            </a:r>
            <a:endParaRPr lang="en-US" altLang="ja-JP" sz="1400" dirty="0"/>
          </a:p>
          <a:p>
            <a:pPr algn="ctr"/>
            <a:r>
              <a:rPr lang="en-US" altLang="ja-JP" sz="1400" dirty="0"/>
              <a:t>16</a:t>
            </a:r>
            <a:r>
              <a:rPr lang="ja-JP" altLang="en-US" sz="1400" dirty="0"/>
              <a:t>クラブ</a:t>
            </a:r>
            <a:endParaRPr lang="en-US" altLang="ja-JP" sz="1400" dirty="0"/>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p:nvPr>
            <p:extLst>
              <p:ext uri="{D42A27DB-BD31-4B8C-83A1-F6EECF244321}">
                <p14:modId xmlns:p14="http://schemas.microsoft.com/office/powerpoint/2010/main" val="2283579635"/>
              </p:ext>
            </p:extLst>
          </p:nvPr>
        </p:nvGraphicFramePr>
        <p:xfrm>
          <a:off x="4425244" y="1286933"/>
          <a:ext cx="7518399" cy="5407377"/>
        </p:xfrm>
        <a:graphic>
          <a:graphicData uri="http://schemas.openxmlformats.org/drawingml/2006/chart">
            <c:chart xmlns:c="http://schemas.openxmlformats.org/drawingml/2006/chart" xmlns:r="http://schemas.openxmlformats.org/officeDocument/2006/relationships" r:id="rId3"/>
          </a:graphicData>
        </a:graphic>
      </p:graphicFrame>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4"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9" name="テキスト ボックス 8"/>
          <p:cNvSpPr txBox="1"/>
          <p:nvPr/>
        </p:nvSpPr>
        <p:spPr>
          <a:xfrm>
            <a:off x="361245" y="1174044"/>
            <a:ext cx="3496470" cy="369332"/>
          </a:xfrm>
          <a:prstGeom prst="rect">
            <a:avLst/>
          </a:prstGeom>
          <a:noFill/>
        </p:spPr>
        <p:txBody>
          <a:bodyPr wrap="none" rtlCol="0">
            <a:spAutoFit/>
          </a:bodyPr>
          <a:lstStyle/>
          <a:p>
            <a:r>
              <a:rPr lang="ja-JP" altLang="en-US" b="1" dirty="0">
                <a:latin typeface="+mj-ea"/>
                <a:ea typeface="+mj-ea"/>
              </a:rPr>
              <a:t>問３．クラブの現状と課題について</a:t>
            </a:r>
            <a:endParaRPr kumimoji="1" lang="ja-JP" altLang="en-US" b="1" dirty="0">
              <a:latin typeface="+mj-ea"/>
              <a:ea typeface="+mj-ea"/>
            </a:endParaRPr>
          </a:p>
        </p:txBody>
      </p:sp>
      <p:sp>
        <p:nvSpPr>
          <p:cNvPr id="10" name="テキスト ボックス 9"/>
          <p:cNvSpPr txBox="1"/>
          <p:nvPr/>
        </p:nvSpPr>
        <p:spPr>
          <a:xfrm>
            <a:off x="993422" y="1524000"/>
            <a:ext cx="5125121" cy="338554"/>
          </a:xfrm>
          <a:prstGeom prst="rect">
            <a:avLst/>
          </a:prstGeom>
          <a:noFill/>
        </p:spPr>
        <p:txBody>
          <a:bodyPr wrap="none" rtlCol="0">
            <a:spAutoFit/>
          </a:bodyPr>
          <a:lstStyle/>
          <a:p>
            <a:r>
              <a:rPr lang="ja-JP" altLang="en-US" sz="1600" dirty="0"/>
              <a:t>①クラブが直面している課題は何ですか？（複数回答可） </a:t>
            </a:r>
            <a:endParaRPr kumimoji="1" lang="ja-JP" altLang="en-US" sz="1600" dirty="0"/>
          </a:p>
        </p:txBody>
      </p:sp>
      <p:graphicFrame>
        <p:nvGraphicFramePr>
          <p:cNvPr id="14" name="表 13"/>
          <p:cNvGraphicFramePr>
            <a:graphicFrameLocks noGrp="1"/>
          </p:cNvGraphicFramePr>
          <p:nvPr>
            <p:extLst>
              <p:ext uri="{D42A27DB-BD31-4B8C-83A1-F6EECF244321}">
                <p14:modId xmlns:p14="http://schemas.microsoft.com/office/powerpoint/2010/main" val="3617532659"/>
              </p:ext>
            </p:extLst>
          </p:nvPr>
        </p:nvGraphicFramePr>
        <p:xfrm>
          <a:off x="1207909" y="2218303"/>
          <a:ext cx="3759201" cy="2940723"/>
        </p:xfrm>
        <a:graphic>
          <a:graphicData uri="http://schemas.openxmlformats.org/drawingml/2006/table">
            <a:tbl>
              <a:tblPr>
                <a:effectLst>
                  <a:outerShdw blurRad="50800" dist="38100" dir="2700000" algn="tl" rotWithShape="0">
                    <a:prstClr val="black">
                      <a:alpha val="40000"/>
                    </a:prstClr>
                  </a:outerShdw>
                </a:effectLst>
              </a:tblPr>
              <a:tblGrid>
                <a:gridCol w="2832274">
                  <a:extLst>
                    <a:ext uri="{9D8B030D-6E8A-4147-A177-3AD203B41FA5}">
                      <a16:colId xmlns:a16="http://schemas.microsoft.com/office/drawing/2014/main" val="20000"/>
                    </a:ext>
                  </a:extLst>
                </a:gridCol>
                <a:gridCol w="926927">
                  <a:extLst>
                    <a:ext uri="{9D8B030D-6E8A-4147-A177-3AD203B41FA5}">
                      <a16:colId xmlns:a16="http://schemas.microsoft.com/office/drawing/2014/main" val="20001"/>
                    </a:ext>
                  </a:extLst>
                </a:gridCol>
              </a:tblGrid>
              <a:tr h="326747">
                <a:tc>
                  <a:txBody>
                    <a:bodyPr/>
                    <a:lstStyle/>
                    <a:p>
                      <a:pPr algn="ctr" fontAlgn="t"/>
                      <a:r>
                        <a:rPr lang="ja-JP" altLang="en-US" sz="1600" b="1" i="0" u="none" strike="noStrike" dirty="0">
                          <a:solidFill>
                            <a:srgbClr val="000000"/>
                          </a:solidFill>
                          <a:latin typeface="+mj-ea"/>
                          <a:ea typeface="+mj-ea"/>
                        </a:rPr>
                        <a:t>クラブの課題</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ja-JP" sz="1600" b="1" i="0" u="none" strike="noStrike" dirty="0">
                          <a:solidFill>
                            <a:srgbClr val="000000"/>
                          </a:solidFill>
                          <a:latin typeface="+mj-ea"/>
                          <a:ea typeface="+mj-ea"/>
                        </a:rPr>
                        <a:t>2018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326747">
                <a:tc>
                  <a:txBody>
                    <a:bodyPr/>
                    <a:lstStyle/>
                    <a:p>
                      <a:pPr algn="ctr" fontAlgn="t"/>
                      <a:r>
                        <a:rPr lang="ja-JP" altLang="en-US" sz="1600" b="0" i="0" u="none" strike="noStrike" dirty="0">
                          <a:solidFill>
                            <a:srgbClr val="000000"/>
                          </a:solidFill>
                          <a:latin typeface="+mj-ea"/>
                          <a:ea typeface="+mj-ea"/>
                        </a:rPr>
                        <a:t>会員の高齢化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fontAlgn="t"/>
                      <a:r>
                        <a:rPr lang="en-US" altLang="ja-JP" sz="1600" b="0" i="0" u="none" strike="noStrike" dirty="0">
                          <a:solidFill>
                            <a:srgbClr val="000000"/>
                          </a:solidFill>
                          <a:latin typeface="+mj-ea"/>
                          <a:ea typeface="+mj-ea"/>
                        </a:rPr>
                        <a:t>58%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extLst>
                  <a:ext uri="{0D108BD9-81ED-4DB2-BD59-A6C34878D82A}">
                    <a16:rowId xmlns:a16="http://schemas.microsoft.com/office/drawing/2014/main" val="10001"/>
                  </a:ext>
                </a:extLst>
              </a:tr>
              <a:tr h="326747">
                <a:tc>
                  <a:txBody>
                    <a:bodyPr/>
                    <a:lstStyle/>
                    <a:p>
                      <a:pPr algn="ctr" fontAlgn="t"/>
                      <a:r>
                        <a:rPr lang="ja-JP" altLang="en-US" sz="1600" b="0" i="0" u="none" strike="noStrike" dirty="0">
                          <a:solidFill>
                            <a:srgbClr val="000000"/>
                          </a:solidFill>
                          <a:latin typeface="+mj-ea"/>
                          <a:ea typeface="+mj-ea"/>
                        </a:rPr>
                        <a:t>会員の減少</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ctr" fontAlgn="t"/>
                      <a:r>
                        <a:rPr lang="en-US" altLang="ja-JP" sz="1600" b="0" i="0" u="none" strike="noStrike" dirty="0">
                          <a:solidFill>
                            <a:srgbClr val="000000"/>
                          </a:solidFill>
                          <a:latin typeface="+mj-ea"/>
                          <a:ea typeface="+mj-ea"/>
                        </a:rPr>
                        <a:t>49%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26747">
                <a:tc>
                  <a:txBody>
                    <a:bodyPr/>
                    <a:lstStyle/>
                    <a:p>
                      <a:pPr algn="ctr" fontAlgn="t"/>
                      <a:r>
                        <a:rPr lang="zh-TW" altLang="en-US" sz="1600" b="0" i="0" u="none" strike="noStrike" dirty="0">
                          <a:solidFill>
                            <a:srgbClr val="000000"/>
                          </a:solidFill>
                          <a:latin typeface="+mj-ea"/>
                          <a:ea typeface="+mj-ea"/>
                        </a:rPr>
                        <a:t>会員候補者不在</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ctr" fontAlgn="t"/>
                      <a:r>
                        <a:rPr lang="en-US" altLang="ja-JP" sz="1600" b="0" i="0" u="none" strike="noStrike" dirty="0">
                          <a:solidFill>
                            <a:srgbClr val="000000"/>
                          </a:solidFill>
                          <a:latin typeface="+mj-ea"/>
                          <a:ea typeface="+mj-ea"/>
                        </a:rPr>
                        <a:t>33%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326747">
                <a:tc>
                  <a:txBody>
                    <a:bodyPr/>
                    <a:lstStyle/>
                    <a:p>
                      <a:pPr algn="ctr" fontAlgn="t"/>
                      <a:r>
                        <a:rPr lang="zh-CN" altLang="en-US" sz="1600" b="0" i="0" u="none" strike="noStrike" dirty="0">
                          <a:solidFill>
                            <a:srgbClr val="000000"/>
                          </a:solidFill>
                          <a:latin typeface="+mj-ea"/>
                          <a:ea typeface="+mj-ea"/>
                        </a:rPr>
                        <a:t>例会出席率低下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ctr" fontAlgn="t"/>
                      <a:r>
                        <a:rPr lang="en-US" altLang="ja-JP" sz="1600" b="0" i="0" u="none" strike="noStrike" dirty="0">
                          <a:solidFill>
                            <a:srgbClr val="000000"/>
                          </a:solidFill>
                          <a:latin typeface="+mj-ea"/>
                          <a:ea typeface="+mj-ea"/>
                        </a:rPr>
                        <a:t>23%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extLst>
                  <a:ext uri="{0D108BD9-81ED-4DB2-BD59-A6C34878D82A}">
                    <a16:rowId xmlns:a16="http://schemas.microsoft.com/office/drawing/2014/main" val="10004"/>
                  </a:ext>
                </a:extLst>
              </a:tr>
              <a:tr h="326747">
                <a:tc>
                  <a:txBody>
                    <a:bodyPr/>
                    <a:lstStyle/>
                    <a:p>
                      <a:pPr algn="ctr" fontAlgn="t"/>
                      <a:r>
                        <a:rPr lang="ja-JP" altLang="en-US" sz="1600" b="0" i="0" u="none" strike="noStrike" dirty="0">
                          <a:solidFill>
                            <a:srgbClr val="000000"/>
                          </a:solidFill>
                          <a:latin typeface="+mj-ea"/>
                          <a:ea typeface="+mj-ea"/>
                        </a:rPr>
                        <a:t>会員間の意識の違い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20000"/>
                        <a:lumOff val="80000"/>
                      </a:schemeClr>
                    </a:solidFill>
                  </a:tcPr>
                </a:tc>
                <a:tc>
                  <a:txBody>
                    <a:bodyPr/>
                    <a:lstStyle/>
                    <a:p>
                      <a:pPr algn="ctr" fontAlgn="t"/>
                      <a:r>
                        <a:rPr lang="en-US" altLang="ja-JP" sz="1600" b="0" i="0" u="none" strike="noStrike" dirty="0">
                          <a:solidFill>
                            <a:srgbClr val="000000"/>
                          </a:solidFill>
                          <a:latin typeface="+mj-ea"/>
                          <a:ea typeface="+mj-ea"/>
                        </a:rPr>
                        <a:t>21%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326747">
                <a:tc>
                  <a:txBody>
                    <a:bodyPr/>
                    <a:lstStyle/>
                    <a:p>
                      <a:pPr algn="ctr" fontAlgn="t"/>
                      <a:r>
                        <a:rPr lang="ja-JP" altLang="en-US" sz="1600" b="0" i="0" u="none" strike="noStrike" dirty="0">
                          <a:solidFill>
                            <a:srgbClr val="000000"/>
                          </a:solidFill>
                          <a:latin typeface="+mj-ea"/>
                          <a:ea typeface="+mj-ea"/>
                        </a:rPr>
                        <a:t>若い会員未入会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40000"/>
                        <a:lumOff val="60000"/>
                      </a:schemeClr>
                    </a:solidFill>
                  </a:tcPr>
                </a:tc>
                <a:tc>
                  <a:txBody>
                    <a:bodyPr/>
                    <a:lstStyle/>
                    <a:p>
                      <a:pPr algn="ctr" fontAlgn="t"/>
                      <a:r>
                        <a:rPr lang="en-US" altLang="ja-JP" sz="1600" b="0" i="0" u="none" strike="noStrike" dirty="0">
                          <a:solidFill>
                            <a:srgbClr val="000000"/>
                          </a:solidFill>
                          <a:latin typeface="+mj-ea"/>
                          <a:ea typeface="+mj-ea"/>
                        </a:rPr>
                        <a:t>19%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6"/>
                  </a:ext>
                </a:extLst>
              </a:tr>
              <a:tr h="326747">
                <a:tc>
                  <a:txBody>
                    <a:bodyPr/>
                    <a:lstStyle/>
                    <a:p>
                      <a:pPr algn="ctr" fontAlgn="t"/>
                      <a:r>
                        <a:rPr lang="zh-CN" altLang="en-US" sz="1600" b="0" i="0" u="none" strike="noStrike" dirty="0">
                          <a:solidFill>
                            <a:srgbClr val="000000"/>
                          </a:solidFill>
                          <a:latin typeface="+mj-ea"/>
                          <a:ea typeface="+mj-ea"/>
                        </a:rPr>
                        <a:t>女性会員未入会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tc>
                  <a:txBody>
                    <a:bodyPr/>
                    <a:lstStyle/>
                    <a:p>
                      <a:pPr algn="ctr" fontAlgn="t"/>
                      <a:r>
                        <a:rPr lang="en-US" altLang="ja-JP" sz="1600" b="0" i="0" u="none" strike="noStrike" dirty="0">
                          <a:solidFill>
                            <a:srgbClr val="000000"/>
                          </a:solidFill>
                          <a:latin typeface="+mj-ea"/>
                          <a:ea typeface="+mj-ea"/>
                        </a:rPr>
                        <a:t>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7"/>
                  </a:ext>
                </a:extLst>
              </a:tr>
              <a:tr h="326747">
                <a:tc>
                  <a:txBody>
                    <a:bodyPr/>
                    <a:lstStyle/>
                    <a:p>
                      <a:pPr algn="ctr" fontAlgn="t"/>
                      <a:r>
                        <a:rPr lang="ja-JP" altLang="en-US" sz="1600" b="0" i="0" u="none" strike="noStrike" dirty="0">
                          <a:solidFill>
                            <a:srgbClr val="000000"/>
                          </a:solidFill>
                          <a:latin typeface="+mj-ea"/>
                          <a:ea typeface="+mj-ea"/>
                        </a:rPr>
                        <a:t>その他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ja-JP" sz="1600" b="0" i="0" u="none" strike="noStrike" dirty="0">
                          <a:solidFill>
                            <a:srgbClr val="000000"/>
                          </a:solidFill>
                          <a:latin typeface="+mj-ea"/>
                          <a:ea typeface="+mj-ea"/>
                        </a:rPr>
                        <a:t>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293930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nvGraphicFramePr>
        <p:xfrm>
          <a:off x="929639" y="1889759"/>
          <a:ext cx="5151120" cy="4391753"/>
        </p:xfrm>
        <a:graphic>
          <a:graphicData uri="http://schemas.openxmlformats.org/drawingml/2006/table">
            <a:tbl>
              <a:tblPr>
                <a:effectLst>
                  <a:outerShdw blurRad="50800" dist="38100" dir="2700000" algn="tl" rotWithShape="0">
                    <a:prstClr val="black">
                      <a:alpha val="40000"/>
                    </a:prstClr>
                  </a:outerShdw>
                </a:effectLst>
              </a:tblPr>
              <a:tblGrid>
                <a:gridCol w="3742267">
                  <a:extLst>
                    <a:ext uri="{9D8B030D-6E8A-4147-A177-3AD203B41FA5}">
                      <a16:colId xmlns:a16="http://schemas.microsoft.com/office/drawing/2014/main" val="20000"/>
                    </a:ext>
                  </a:extLst>
                </a:gridCol>
                <a:gridCol w="807156">
                  <a:extLst>
                    <a:ext uri="{9D8B030D-6E8A-4147-A177-3AD203B41FA5}">
                      <a16:colId xmlns:a16="http://schemas.microsoft.com/office/drawing/2014/main" val="20001"/>
                    </a:ext>
                  </a:extLst>
                </a:gridCol>
                <a:gridCol w="601697">
                  <a:extLst>
                    <a:ext uri="{9D8B030D-6E8A-4147-A177-3AD203B41FA5}">
                      <a16:colId xmlns:a16="http://schemas.microsoft.com/office/drawing/2014/main" val="20002"/>
                    </a:ext>
                  </a:extLst>
                </a:gridCol>
              </a:tblGrid>
              <a:tr h="304801">
                <a:tc>
                  <a:txBody>
                    <a:bodyPr/>
                    <a:lstStyle/>
                    <a:p>
                      <a:pPr algn="ctr" fontAlgn="t"/>
                      <a:r>
                        <a:rPr lang="ja-JP" altLang="en-US" sz="1600" b="0" i="0" u="none" strike="noStrike" dirty="0">
                          <a:solidFill>
                            <a:srgbClr val="000000"/>
                          </a:solidFill>
                          <a:latin typeface="ＭＳ Ｐゴシック"/>
                        </a:rPr>
                        <a:t>退会理由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en-US" altLang="ja-JP" sz="1600" b="0" i="0" u="none" strike="noStrike">
                          <a:solidFill>
                            <a:srgbClr val="000000"/>
                          </a:solidFill>
                          <a:latin typeface="ＭＳ Ｐゴシック"/>
                        </a:rPr>
                        <a:t>2018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t"/>
                      <a:r>
                        <a:rPr lang="ja-JP" altLang="en-US" sz="1600" b="0" i="0" u="none" strike="noStrike">
                          <a:solidFill>
                            <a:srgbClr val="000000"/>
                          </a:solidFill>
                          <a:latin typeface="ＭＳ Ｐゴシック"/>
                        </a:rPr>
                        <a:t>昨年</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377848">
                <a:tc>
                  <a:txBody>
                    <a:bodyPr/>
                    <a:lstStyle/>
                    <a:p>
                      <a:pPr algn="ctr" fontAlgn="ctr"/>
                      <a:r>
                        <a:rPr lang="ja-JP" altLang="en-US" sz="1600" b="0" i="0" u="none" strike="noStrike" dirty="0">
                          <a:solidFill>
                            <a:srgbClr val="000000"/>
                          </a:solidFill>
                          <a:latin typeface="ＭＳ Ｐゴシック"/>
                        </a:rPr>
                        <a:t>健康上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fontAlgn="ctr"/>
                      <a:r>
                        <a:rPr lang="en-US" altLang="ja-JP" sz="1600" b="0" i="0" u="none" strike="noStrike">
                          <a:solidFill>
                            <a:srgbClr val="000000"/>
                          </a:solidFill>
                          <a:latin typeface="ＭＳ Ｐゴシック"/>
                        </a:rPr>
                        <a:t>66%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fontAlgn="ctr"/>
                      <a:r>
                        <a:rPr lang="en-US" altLang="ja-JP" sz="1600" b="0" i="0" u="none" strike="noStrike">
                          <a:solidFill>
                            <a:srgbClr val="000000"/>
                          </a:solidFill>
                          <a:latin typeface="ＭＳ Ｐゴシック"/>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extLst>
                  <a:ext uri="{0D108BD9-81ED-4DB2-BD59-A6C34878D82A}">
                    <a16:rowId xmlns:a16="http://schemas.microsoft.com/office/drawing/2014/main" val="10001"/>
                  </a:ext>
                </a:extLst>
              </a:tr>
              <a:tr h="377848">
                <a:tc>
                  <a:txBody>
                    <a:bodyPr/>
                    <a:lstStyle/>
                    <a:p>
                      <a:pPr algn="ctr" fontAlgn="ctr"/>
                      <a:r>
                        <a:rPr lang="ja-JP" altLang="en-US" sz="1600" b="0" i="0" u="none" strike="noStrike" dirty="0">
                          <a:solidFill>
                            <a:srgbClr val="000000"/>
                          </a:solidFill>
                          <a:latin typeface="ＭＳ Ｐゴシック"/>
                        </a:rPr>
                        <a:t>逝去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fontAlgn="ctr"/>
                      <a:r>
                        <a:rPr lang="en-US" altLang="ja-JP" sz="1600" b="0" i="0" u="none" strike="noStrike" dirty="0">
                          <a:solidFill>
                            <a:srgbClr val="000000"/>
                          </a:solidFill>
                          <a:latin typeface="ＭＳ Ｐゴシック"/>
                        </a:rPr>
                        <a:t>63%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tc>
                  <a:txBody>
                    <a:bodyPr/>
                    <a:lstStyle/>
                    <a:p>
                      <a:pPr algn="ctr" fontAlgn="ctr"/>
                      <a:r>
                        <a:rPr lang="en-US" altLang="ja-JP" sz="1600" b="0" i="0" u="none" strike="noStrike">
                          <a:solidFill>
                            <a:srgbClr val="000000"/>
                          </a:solidFill>
                          <a:latin typeface="ＭＳ Ｐゴシック"/>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7E4BC"/>
                    </a:solidFill>
                  </a:tcPr>
                </a:tc>
                <a:extLst>
                  <a:ext uri="{0D108BD9-81ED-4DB2-BD59-A6C34878D82A}">
                    <a16:rowId xmlns:a16="http://schemas.microsoft.com/office/drawing/2014/main" val="10002"/>
                  </a:ext>
                </a:extLst>
              </a:tr>
              <a:tr h="356824">
                <a:tc>
                  <a:txBody>
                    <a:bodyPr/>
                    <a:lstStyle/>
                    <a:p>
                      <a:pPr algn="ctr" fontAlgn="ctr"/>
                      <a:r>
                        <a:rPr lang="ja-JP" altLang="en-US" sz="1600" b="0" i="0" u="none" strike="noStrike" dirty="0">
                          <a:solidFill>
                            <a:srgbClr val="000000"/>
                          </a:solidFill>
                          <a:latin typeface="ＭＳ Ｐゴシック"/>
                        </a:rPr>
                        <a:t>高齢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altLang="ja-JP" sz="1600" b="0" i="0" u="none" strike="noStrike" dirty="0">
                          <a:solidFill>
                            <a:srgbClr val="000000"/>
                          </a:solidFill>
                          <a:latin typeface="ＭＳ Ｐゴシック"/>
                        </a:rPr>
                        <a:t>45%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altLang="ja-JP" sz="1600" b="0" i="0" u="none" strike="noStrike">
                          <a:solidFill>
                            <a:srgbClr val="000000"/>
                          </a:solidFill>
                          <a:latin typeface="ＭＳ Ｐゴシック"/>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3"/>
                  </a:ext>
                </a:extLst>
              </a:tr>
              <a:tr h="377848">
                <a:tc>
                  <a:txBody>
                    <a:bodyPr/>
                    <a:lstStyle/>
                    <a:p>
                      <a:pPr algn="ctr" fontAlgn="ctr"/>
                      <a:r>
                        <a:rPr lang="ja-JP" altLang="en-US" sz="1600" b="0" i="0" u="none" strike="noStrike">
                          <a:solidFill>
                            <a:srgbClr val="000000"/>
                          </a:solidFill>
                          <a:latin typeface="ＭＳ Ｐゴシック"/>
                        </a:rPr>
                        <a:t>転勤</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ＭＳ Ｐゴシック"/>
                        </a:rPr>
                        <a:t>39%</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a:solidFill>
                            <a:srgbClr val="000000"/>
                          </a:solidFill>
                          <a:latin typeface="ＭＳ Ｐゴシック"/>
                        </a:rPr>
                        <a:t>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77848">
                <a:tc>
                  <a:txBody>
                    <a:bodyPr/>
                    <a:lstStyle/>
                    <a:p>
                      <a:pPr algn="ctr" fontAlgn="ctr"/>
                      <a:r>
                        <a:rPr lang="ja-JP" altLang="en-US" sz="1600" b="0" i="0" u="none" strike="noStrike">
                          <a:solidFill>
                            <a:srgbClr val="000000"/>
                          </a:solidFill>
                          <a:latin typeface="ＭＳ Ｐゴシック"/>
                        </a:rPr>
                        <a:t>人間関係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ja-JP" sz="1600" b="0" i="0" u="none" strike="noStrike" dirty="0">
                          <a:solidFill>
                            <a:srgbClr val="000000"/>
                          </a:solidFill>
                          <a:latin typeface="ＭＳ Ｐゴシック"/>
                        </a:rPr>
                        <a:t>24%</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ja-JP" sz="1600" b="0" i="0" u="none" strike="noStrike">
                          <a:solidFill>
                            <a:srgbClr val="000000"/>
                          </a:solidFill>
                          <a:latin typeface="ＭＳ Ｐゴシック"/>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5"/>
                  </a:ext>
                </a:extLst>
              </a:tr>
              <a:tr h="377848">
                <a:tc>
                  <a:txBody>
                    <a:bodyPr/>
                    <a:lstStyle/>
                    <a:p>
                      <a:pPr algn="ctr" fontAlgn="ctr"/>
                      <a:r>
                        <a:rPr lang="ja-JP" altLang="en-US" sz="1600" b="0" i="0" u="none" strike="noStrike">
                          <a:solidFill>
                            <a:srgbClr val="000000"/>
                          </a:solidFill>
                          <a:latin typeface="ＭＳ Ｐゴシック"/>
                        </a:rPr>
                        <a:t>仕事にメリット無し</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ctr" fontAlgn="ctr"/>
                      <a:r>
                        <a:rPr lang="en-US" altLang="ja-JP" sz="1600" b="0" i="0" u="none" strike="noStrike" dirty="0">
                          <a:solidFill>
                            <a:srgbClr val="000000"/>
                          </a:solidFill>
                          <a:latin typeface="ＭＳ Ｐゴシック"/>
                        </a:rPr>
                        <a:t>11%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ctr" fontAlgn="ctr"/>
                      <a:r>
                        <a:rPr lang="en-US" altLang="ja-JP" sz="1600" b="0" i="0" u="none" strike="noStrike" dirty="0">
                          <a:solidFill>
                            <a:srgbClr val="000000"/>
                          </a:solidFill>
                          <a:latin typeface="ＭＳ Ｐゴシック"/>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extLst>
                  <a:ext uri="{0D108BD9-81ED-4DB2-BD59-A6C34878D82A}">
                    <a16:rowId xmlns:a16="http://schemas.microsoft.com/office/drawing/2014/main" val="10006"/>
                  </a:ext>
                </a:extLst>
              </a:tr>
              <a:tr h="329496">
                <a:tc>
                  <a:txBody>
                    <a:bodyPr/>
                    <a:lstStyle/>
                    <a:p>
                      <a:pPr algn="ctr" fontAlgn="ctr"/>
                      <a:r>
                        <a:rPr lang="ja-JP" altLang="en-US" sz="1600" b="0" i="0" u="none" strike="noStrike">
                          <a:solidFill>
                            <a:srgbClr val="000000"/>
                          </a:solidFill>
                          <a:latin typeface="ＭＳ Ｐゴシック"/>
                        </a:rPr>
                        <a:t>入会したが、描いていたﾛｰﾀﾘｰとは違った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ctr" fontAlgn="ctr"/>
                      <a:r>
                        <a:rPr lang="en-US" altLang="ja-JP" sz="1600" b="0" i="0" u="none" strike="noStrike">
                          <a:solidFill>
                            <a:srgbClr val="000000"/>
                          </a:solidFill>
                          <a:latin typeface="ＭＳ Ｐゴシック"/>
                        </a:rPr>
                        <a:t>11%</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ctr" fontAlgn="ctr"/>
                      <a:r>
                        <a:rPr lang="en-US" altLang="ja-JP" sz="1600" b="0" i="0" u="none" strike="noStrike" dirty="0">
                          <a:solidFill>
                            <a:srgbClr val="000000"/>
                          </a:solidFill>
                          <a:latin typeface="ＭＳ Ｐゴシック"/>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extLst>
                  <a:ext uri="{0D108BD9-81ED-4DB2-BD59-A6C34878D82A}">
                    <a16:rowId xmlns:a16="http://schemas.microsoft.com/office/drawing/2014/main" val="10007"/>
                  </a:ext>
                </a:extLst>
              </a:tr>
              <a:tr h="377848">
                <a:tc>
                  <a:txBody>
                    <a:bodyPr/>
                    <a:lstStyle/>
                    <a:p>
                      <a:pPr algn="ctr" fontAlgn="ctr"/>
                      <a:r>
                        <a:rPr lang="ja-JP" altLang="en-US" sz="1600" b="0" i="0" u="none" strike="noStrike" dirty="0">
                          <a:solidFill>
                            <a:srgbClr val="000000"/>
                          </a:solidFill>
                          <a:latin typeface="ＭＳ Ｐゴシック"/>
                        </a:rPr>
                        <a:t>ロータリー活動に不満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ctr" fontAlgn="ctr"/>
                      <a:r>
                        <a:rPr lang="en-US" altLang="ja-JP" sz="1600" b="0" i="0" u="none" strike="noStrike">
                          <a:solidFill>
                            <a:srgbClr val="000000"/>
                          </a:solidFill>
                          <a:latin typeface="ＭＳ Ｐゴシック"/>
                        </a:rPr>
                        <a:t>6%</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tc>
                  <a:txBody>
                    <a:bodyPr/>
                    <a:lstStyle/>
                    <a:p>
                      <a:pPr algn="ctr" fontAlgn="ctr"/>
                      <a:r>
                        <a:rPr lang="en-US" altLang="ja-JP" sz="1600" b="0" i="0" u="none" strike="noStrike" dirty="0">
                          <a:solidFill>
                            <a:srgbClr val="000000"/>
                          </a:solidFill>
                          <a:latin typeface="ＭＳ Ｐゴシック"/>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CD5B4"/>
                    </a:solidFill>
                  </a:tcPr>
                </a:tc>
                <a:extLst>
                  <a:ext uri="{0D108BD9-81ED-4DB2-BD59-A6C34878D82A}">
                    <a16:rowId xmlns:a16="http://schemas.microsoft.com/office/drawing/2014/main" val="10008"/>
                  </a:ext>
                </a:extLst>
              </a:tr>
              <a:tr h="377848">
                <a:tc>
                  <a:txBody>
                    <a:bodyPr/>
                    <a:lstStyle/>
                    <a:p>
                      <a:pPr algn="ctr" fontAlgn="ctr"/>
                      <a:r>
                        <a:rPr lang="ja-JP" altLang="en-US" sz="1600" b="0" i="0" u="none" strike="noStrike">
                          <a:solidFill>
                            <a:srgbClr val="000000"/>
                          </a:solidFill>
                          <a:latin typeface="ＭＳ Ｐゴシック"/>
                        </a:rPr>
                        <a:t>居場所が無かった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1600" b="0" i="0" u="none" strike="noStrike">
                          <a:solidFill>
                            <a:srgbClr val="000000"/>
                          </a:solidFill>
                          <a:latin typeface="ＭＳ Ｐゴシック"/>
                        </a:rPr>
                        <a:t>5%</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altLang="ja-JP" sz="1600" b="0" i="0" u="none" strike="noStrike" dirty="0">
                          <a:solidFill>
                            <a:srgbClr val="000000"/>
                          </a:solidFill>
                          <a:latin typeface="ＭＳ Ｐゴシック"/>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9"/>
                  </a:ext>
                </a:extLst>
              </a:tr>
              <a:tr h="377848">
                <a:tc>
                  <a:txBody>
                    <a:bodyPr/>
                    <a:lstStyle/>
                    <a:p>
                      <a:pPr algn="ctr" fontAlgn="ctr"/>
                      <a:r>
                        <a:rPr lang="ja-JP" altLang="en-US" sz="1600" b="0" i="0" u="none" strike="noStrike">
                          <a:solidFill>
                            <a:srgbClr val="000000"/>
                          </a:solidFill>
                          <a:latin typeface="ＭＳ Ｐゴシック"/>
                        </a:rPr>
                        <a:t>会費が高い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BEEF3"/>
                    </a:solidFill>
                  </a:tcPr>
                </a:tc>
                <a:tc>
                  <a:txBody>
                    <a:bodyPr/>
                    <a:lstStyle/>
                    <a:p>
                      <a:pPr algn="ctr" fontAlgn="ctr"/>
                      <a:r>
                        <a:rPr lang="en-US" altLang="ja-JP" sz="1600" b="0" i="0" u="none" strike="noStrike">
                          <a:solidFill>
                            <a:srgbClr val="000000"/>
                          </a:solidFill>
                          <a:latin typeface="ＭＳ Ｐゴシック"/>
                        </a:rPr>
                        <a:t>3%</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BEEF3"/>
                    </a:solidFill>
                  </a:tcPr>
                </a:tc>
                <a:tc>
                  <a:txBody>
                    <a:bodyPr/>
                    <a:lstStyle/>
                    <a:p>
                      <a:pPr algn="ctr" fontAlgn="ctr"/>
                      <a:r>
                        <a:rPr lang="en-US" altLang="ja-JP" sz="1600" b="0" i="0" u="none" strike="noStrike" dirty="0">
                          <a:solidFill>
                            <a:srgbClr val="000000"/>
                          </a:solidFill>
                          <a:latin typeface="ＭＳ Ｐゴシック"/>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BEEF3"/>
                    </a:solidFill>
                  </a:tcPr>
                </a:tc>
                <a:extLst>
                  <a:ext uri="{0D108BD9-81ED-4DB2-BD59-A6C34878D82A}">
                    <a16:rowId xmlns:a16="http://schemas.microsoft.com/office/drawing/2014/main" val="10010"/>
                  </a:ext>
                </a:extLst>
              </a:tr>
              <a:tr h="377848">
                <a:tc>
                  <a:txBody>
                    <a:bodyPr/>
                    <a:lstStyle/>
                    <a:p>
                      <a:pPr algn="ctr" fontAlgn="ctr"/>
                      <a:r>
                        <a:rPr lang="ja-JP" altLang="en-US" sz="1600" b="0" i="0" u="none" strike="noStrike" dirty="0">
                          <a:solidFill>
                            <a:srgbClr val="000000"/>
                          </a:solidFill>
                          <a:latin typeface="ＭＳ Ｐゴシック"/>
                        </a:rPr>
                        <a:t>その他</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a:solidFill>
                            <a:srgbClr val="000000"/>
                          </a:solidFill>
                          <a:latin typeface="ＭＳ Ｐゴシック"/>
                        </a:rPr>
                        <a:t>18%</a:t>
                      </a:r>
                    </a:p>
                  </a:txBody>
                  <a:tcPr marL="0" marR="0" marT="0"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600" b="0" i="0" u="none" strike="noStrike" dirty="0">
                          <a:solidFill>
                            <a:srgbClr val="000000"/>
                          </a:solidFill>
                          <a:latin typeface="ＭＳ Ｐゴシック"/>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テキスト ボックス 4"/>
          <p:cNvSpPr txBox="1"/>
          <p:nvPr/>
        </p:nvSpPr>
        <p:spPr>
          <a:xfrm>
            <a:off x="361245" y="1174044"/>
            <a:ext cx="3496470" cy="369332"/>
          </a:xfrm>
          <a:prstGeom prst="rect">
            <a:avLst/>
          </a:prstGeom>
          <a:noFill/>
        </p:spPr>
        <p:txBody>
          <a:bodyPr wrap="none" rtlCol="0">
            <a:spAutoFit/>
          </a:bodyPr>
          <a:lstStyle/>
          <a:p>
            <a:r>
              <a:rPr lang="ja-JP" altLang="en-US" b="1" dirty="0">
                <a:latin typeface="+mj-ea"/>
                <a:ea typeface="+mj-ea"/>
              </a:rPr>
              <a:t>問３．クラブの現状と課題について</a:t>
            </a:r>
            <a:endParaRPr kumimoji="1" lang="ja-JP" altLang="en-US" b="1" dirty="0">
              <a:latin typeface="+mj-ea"/>
              <a:ea typeface="+mj-ea"/>
            </a:endParaRPr>
          </a:p>
        </p:txBody>
      </p:sp>
      <p:sp>
        <p:nvSpPr>
          <p:cNvPr id="6" name="テキスト ボックス 5"/>
          <p:cNvSpPr txBox="1"/>
          <p:nvPr/>
        </p:nvSpPr>
        <p:spPr>
          <a:xfrm>
            <a:off x="993422" y="1524000"/>
            <a:ext cx="5960286" cy="338554"/>
          </a:xfrm>
          <a:prstGeom prst="rect">
            <a:avLst/>
          </a:prstGeom>
          <a:noFill/>
        </p:spPr>
        <p:txBody>
          <a:bodyPr wrap="none" rtlCol="0">
            <a:spAutoFit/>
          </a:bodyPr>
          <a:lstStyle/>
          <a:p>
            <a:r>
              <a:rPr lang="ja-JP" altLang="en-US" sz="1600" dirty="0"/>
              <a:t>②過去１０年間での退会者の退会理由は何ですか？（複数回答可）</a:t>
            </a:r>
            <a:endParaRPr kumimoji="1" lang="ja-JP" altLang="en-US" sz="1600" dirty="0"/>
          </a:p>
        </p:txBody>
      </p:sp>
      <p:graphicFrame>
        <p:nvGraphicFramePr>
          <p:cNvPr id="9" name="グラフ 8"/>
          <p:cNvGraphicFramePr/>
          <p:nvPr/>
        </p:nvGraphicFramePr>
        <p:xfrm>
          <a:off x="6024880" y="2042161"/>
          <a:ext cx="5892800" cy="43891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3"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テキスト ボックス 4"/>
          <p:cNvSpPr txBox="1"/>
          <p:nvPr/>
        </p:nvSpPr>
        <p:spPr>
          <a:xfrm>
            <a:off x="361245" y="1174044"/>
            <a:ext cx="3496470" cy="369332"/>
          </a:xfrm>
          <a:prstGeom prst="rect">
            <a:avLst/>
          </a:prstGeom>
          <a:noFill/>
        </p:spPr>
        <p:txBody>
          <a:bodyPr wrap="none" rtlCol="0">
            <a:spAutoFit/>
          </a:bodyPr>
          <a:lstStyle/>
          <a:p>
            <a:r>
              <a:rPr lang="ja-JP" altLang="en-US" b="1" dirty="0">
                <a:latin typeface="+mj-ea"/>
                <a:ea typeface="+mj-ea"/>
              </a:rPr>
              <a:t>問３．クラブの現状と課題について</a:t>
            </a:r>
            <a:endParaRPr kumimoji="1" lang="ja-JP" altLang="en-US" b="1" dirty="0">
              <a:latin typeface="+mj-ea"/>
              <a:ea typeface="+mj-ea"/>
            </a:endParaRPr>
          </a:p>
        </p:txBody>
      </p:sp>
      <p:sp>
        <p:nvSpPr>
          <p:cNvPr id="6" name="テキスト ボックス 5"/>
          <p:cNvSpPr txBox="1"/>
          <p:nvPr/>
        </p:nvSpPr>
        <p:spPr>
          <a:xfrm>
            <a:off x="993423" y="1523998"/>
            <a:ext cx="10261599" cy="646331"/>
          </a:xfrm>
          <a:prstGeom prst="rect">
            <a:avLst/>
          </a:prstGeom>
          <a:noFill/>
        </p:spPr>
        <p:txBody>
          <a:bodyPr wrap="square" rtlCol="0">
            <a:spAutoFit/>
          </a:bodyPr>
          <a:lstStyle/>
          <a:p>
            <a:r>
              <a:rPr lang="ja-JP" altLang="en-US" sz="1200" dirty="0"/>
              <a:t>③ロータリー全体では入会から１</a:t>
            </a:r>
            <a:r>
              <a:rPr lang="en-US" altLang="ja-JP" sz="1200" dirty="0"/>
              <a:t>〜</a:t>
            </a:r>
            <a:r>
              <a:rPr lang="ja-JP" altLang="en-US" sz="1200" dirty="0"/>
              <a:t>２年後の退会率が５２％と極めて深刻な現状です。退会する会員の多くは、入会前に会員義務について十分な説明を受けなかった、入会後にロータリーに関する十分な教育を受けなかった、という理由を挙げています。また、出席規定や経済的な負担、期待したほど会員同士の交流がなかった、という理由もありました。貴クラブでは、会員維持のためにどのような退会防止策をなされておられますか？クラブ運営について（複数回答可）</a:t>
            </a:r>
            <a:endParaRPr kumimoji="1" lang="ja-JP" altLang="en-US" sz="1200" dirty="0"/>
          </a:p>
        </p:txBody>
      </p:sp>
      <p:graphicFrame>
        <p:nvGraphicFramePr>
          <p:cNvPr id="7" name="表 6"/>
          <p:cNvGraphicFramePr>
            <a:graphicFrameLocks noGrp="1"/>
          </p:cNvGraphicFramePr>
          <p:nvPr>
            <p:extLst>
              <p:ext uri="{D42A27DB-BD31-4B8C-83A1-F6EECF244321}">
                <p14:modId xmlns:p14="http://schemas.microsoft.com/office/powerpoint/2010/main" val="438371818"/>
              </p:ext>
            </p:extLst>
          </p:nvPr>
        </p:nvGraphicFramePr>
        <p:xfrm>
          <a:off x="985516" y="2443787"/>
          <a:ext cx="10104637" cy="4129272"/>
        </p:xfrm>
        <a:graphic>
          <a:graphicData uri="http://schemas.openxmlformats.org/drawingml/2006/table">
            <a:tbl>
              <a:tblPr/>
              <a:tblGrid>
                <a:gridCol w="9070303">
                  <a:extLst>
                    <a:ext uri="{9D8B030D-6E8A-4147-A177-3AD203B41FA5}">
                      <a16:colId xmlns:a16="http://schemas.microsoft.com/office/drawing/2014/main" val="20000"/>
                    </a:ext>
                  </a:extLst>
                </a:gridCol>
                <a:gridCol w="1034334">
                  <a:extLst>
                    <a:ext uri="{9D8B030D-6E8A-4147-A177-3AD203B41FA5}">
                      <a16:colId xmlns:a16="http://schemas.microsoft.com/office/drawing/2014/main" val="20001"/>
                    </a:ext>
                  </a:extLst>
                </a:gridCol>
              </a:tblGrid>
              <a:tr h="291655">
                <a:tc>
                  <a:txBody>
                    <a:bodyPr/>
                    <a:lstStyle/>
                    <a:p>
                      <a:pPr algn="l" fontAlgn="t"/>
                      <a:r>
                        <a:rPr lang="ja-JP" altLang="en-US" sz="1600" b="0" i="0" u="none" strike="noStrike" dirty="0">
                          <a:solidFill>
                            <a:srgbClr val="000000"/>
                          </a:solidFill>
                          <a:latin typeface="ＭＳ Ｐゴシック"/>
                        </a:rPr>
                        <a:t>　楽しく、活気があり、堅苦しくない雰囲気をつくっている。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t"/>
                      <a:r>
                        <a:rPr lang="en-US" altLang="ja-JP" sz="1600" b="0" i="0" u="none" strike="noStrike" dirty="0">
                          <a:solidFill>
                            <a:srgbClr val="000000"/>
                          </a:solidFill>
                          <a:latin typeface="ＭＳ Ｐゴシック"/>
                        </a:rPr>
                        <a:t>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291655">
                <a:tc>
                  <a:txBody>
                    <a:bodyPr/>
                    <a:lstStyle/>
                    <a:p>
                      <a:pPr algn="l" fontAlgn="t"/>
                      <a:r>
                        <a:rPr lang="ja-JP" altLang="en-US" sz="1600" b="0" i="0" u="none" strike="noStrike" dirty="0">
                          <a:solidFill>
                            <a:srgbClr val="000000"/>
                          </a:solidFill>
                          <a:latin typeface="ＭＳ Ｐゴシック"/>
                        </a:rPr>
                        <a:t>　新会員を委員会委員などの役割に抜擢している。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US" altLang="ja-JP" sz="1600" b="0" i="0" u="none" strike="noStrike" dirty="0">
                          <a:solidFill>
                            <a:srgbClr val="000000"/>
                          </a:solidFill>
                          <a:latin typeface="ＭＳ Ｐゴシック"/>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291655">
                <a:tc>
                  <a:txBody>
                    <a:bodyPr/>
                    <a:lstStyle/>
                    <a:p>
                      <a:pPr algn="l" fontAlgn="t"/>
                      <a:r>
                        <a:rPr lang="ja-JP" altLang="en-US" sz="1600" b="0" i="0" u="none" strike="noStrike" dirty="0">
                          <a:solidFill>
                            <a:srgbClr val="000000"/>
                          </a:solidFill>
                          <a:latin typeface="ＭＳ Ｐゴシック"/>
                        </a:rPr>
                        <a:t>　新会員オリエンテーションを実施している。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t"/>
                      <a:r>
                        <a:rPr lang="en-US" altLang="ja-JP" sz="1600" b="0" i="0" u="none" strike="noStrike" dirty="0">
                          <a:solidFill>
                            <a:srgbClr val="000000"/>
                          </a:solidFill>
                          <a:latin typeface="ＭＳ Ｐゴシック"/>
                        </a:rPr>
                        <a:t>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291655">
                <a:tc>
                  <a:txBody>
                    <a:bodyPr/>
                    <a:lstStyle/>
                    <a:p>
                      <a:pPr algn="l" fontAlgn="t"/>
                      <a:r>
                        <a:rPr lang="ja-JP" altLang="en-US" sz="1600" b="0" i="0" u="none" strike="noStrike" dirty="0">
                          <a:solidFill>
                            <a:srgbClr val="000000"/>
                          </a:solidFill>
                          <a:latin typeface="ＭＳ Ｐゴシック"/>
                        </a:rPr>
                        <a:t>　有意義な入会式を行い、クラブ全員で入会者を歓迎している。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t"/>
                      <a:r>
                        <a:rPr lang="en-US" altLang="ja-JP" sz="1600" b="0" i="0" u="none" strike="noStrike" dirty="0">
                          <a:solidFill>
                            <a:srgbClr val="000000"/>
                          </a:solidFill>
                          <a:latin typeface="ＭＳ Ｐゴシック"/>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291655">
                <a:tc>
                  <a:txBody>
                    <a:bodyPr/>
                    <a:lstStyle/>
                    <a:p>
                      <a:pPr algn="l" fontAlgn="t"/>
                      <a:r>
                        <a:rPr lang="ja-JP" altLang="en-US" sz="1600" b="0" i="0" u="none" strike="noStrike" dirty="0">
                          <a:solidFill>
                            <a:srgbClr val="000000"/>
                          </a:solidFill>
                          <a:latin typeface="ＭＳ Ｐゴシック"/>
                        </a:rPr>
                        <a:t>　会員となることで得られる機会、会員として果たすべき義務を、入会前に十分に説明する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t"/>
                      <a:r>
                        <a:rPr lang="en-US" altLang="ja-JP" sz="1600" b="0" i="0" u="none" strike="noStrike" dirty="0">
                          <a:solidFill>
                            <a:srgbClr val="000000"/>
                          </a:solidFill>
                          <a:latin typeface="ＭＳ Ｐゴシック"/>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291655">
                <a:tc>
                  <a:txBody>
                    <a:bodyPr/>
                    <a:lstStyle/>
                    <a:p>
                      <a:pPr algn="l" fontAlgn="t"/>
                      <a:r>
                        <a:rPr lang="ja-JP" altLang="en-US" sz="1600" b="0" i="0" u="none" strike="noStrike" dirty="0">
                          <a:solidFill>
                            <a:srgbClr val="000000"/>
                          </a:solidFill>
                          <a:latin typeface="ＭＳ Ｐゴシック"/>
                        </a:rPr>
                        <a:t>　新会員と対話する機会を設け、ロータリーについてよく理解してもらう。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en-US" altLang="ja-JP" sz="1600" b="0" i="0" u="none" strike="noStrike" dirty="0">
                          <a:solidFill>
                            <a:srgbClr val="000000"/>
                          </a:solidFill>
                          <a:latin typeface="ＭＳ Ｐゴシック"/>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291655">
                <a:tc>
                  <a:txBody>
                    <a:bodyPr/>
                    <a:lstStyle/>
                    <a:p>
                      <a:pPr algn="l" fontAlgn="t"/>
                      <a:r>
                        <a:rPr lang="ja-JP" altLang="en-US" sz="1600" b="0" i="0" u="none" strike="noStrike" dirty="0">
                          <a:solidFill>
                            <a:srgbClr val="000000"/>
                          </a:solidFill>
                          <a:latin typeface="ＭＳ Ｐゴシック"/>
                        </a:rPr>
                        <a:t>　クラブの親睦や活動を活性化させるアイデアを会員から募っている。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en-US" altLang="ja-JP" sz="1600" b="0" i="0" u="none" strike="noStrike" dirty="0">
                          <a:solidFill>
                            <a:srgbClr val="000000"/>
                          </a:solidFill>
                          <a:latin typeface="ＭＳ Ｐゴシック"/>
                        </a:rPr>
                        <a:t>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291655">
                <a:tc>
                  <a:txBody>
                    <a:bodyPr/>
                    <a:lstStyle/>
                    <a:p>
                      <a:pPr algn="l" fontAlgn="t"/>
                      <a:r>
                        <a:rPr lang="ja-JP" altLang="en-US" sz="1600" b="0" i="0" u="none" strike="noStrike" dirty="0">
                          <a:solidFill>
                            <a:srgbClr val="000000"/>
                          </a:solidFill>
                          <a:latin typeface="ＭＳ Ｐゴシック"/>
                        </a:rPr>
                        <a:t>　会員が関心のある活動や委員会に参加できるようにしている。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t"/>
                      <a:r>
                        <a:rPr lang="en-US" altLang="ja-JP" sz="1600" b="0" i="0" u="none" strike="noStrike" dirty="0">
                          <a:solidFill>
                            <a:srgbClr val="000000"/>
                          </a:solidFill>
                          <a:latin typeface="ＭＳ Ｐゴシック"/>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425621">
                <a:tc>
                  <a:txBody>
                    <a:bodyPr/>
                    <a:lstStyle/>
                    <a:p>
                      <a:pPr algn="l" fontAlgn="t"/>
                      <a:r>
                        <a:rPr lang="ja-JP" altLang="en-US" sz="1600" b="0" i="0" u="none" strike="noStrike" dirty="0">
                          <a:solidFill>
                            <a:srgbClr val="000000"/>
                          </a:solidFill>
                          <a:latin typeface="ＭＳ Ｐゴシック"/>
                        </a:rPr>
                        <a:t>　新会員のメンターとなる会員を決めている。メンターは、クラブの文化と伝統を新会員に説明し、質問に答え、ほかの会員との交流を援助する。新会員が連絡なく例会を欠席した場合は、メンターが連絡を取って事情を聞い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t"/>
                      <a:r>
                        <a:rPr lang="en-US" altLang="ja-JP" sz="1600" b="0" i="0" u="none" strike="noStrike" dirty="0">
                          <a:solidFill>
                            <a:srgbClr val="000000"/>
                          </a:solidFill>
                          <a:latin typeface="ＭＳ Ｐゴシック"/>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8"/>
                  </a:ext>
                </a:extLst>
              </a:tr>
              <a:tr h="514332">
                <a:tc>
                  <a:txBody>
                    <a:bodyPr/>
                    <a:lstStyle/>
                    <a:p>
                      <a:pPr algn="l" fontAlgn="t"/>
                      <a:r>
                        <a:rPr lang="ja-JP" altLang="en-US" sz="1600" b="0" i="0" u="none" strike="noStrike" dirty="0">
                          <a:solidFill>
                            <a:srgbClr val="000000"/>
                          </a:solidFill>
                          <a:latin typeface="ＭＳ Ｐゴシック"/>
                        </a:rPr>
                        <a:t>　新会員だけでなく入会後</a:t>
                      </a:r>
                      <a:r>
                        <a:rPr lang="en-US" altLang="ja-JP" sz="1600" b="0" i="0" u="none" strike="noStrike" dirty="0">
                          <a:solidFill>
                            <a:srgbClr val="000000"/>
                          </a:solidFill>
                          <a:latin typeface="ＭＳ Ｐゴシック"/>
                        </a:rPr>
                        <a:t>1</a:t>
                      </a:r>
                      <a:r>
                        <a:rPr lang="ja-JP" altLang="en-US" sz="1600" b="0" i="0" u="none" strike="noStrike" dirty="0">
                          <a:solidFill>
                            <a:srgbClr val="000000"/>
                          </a:solidFill>
                          <a:latin typeface="ＭＳ Ｐゴシック"/>
                        </a:rPr>
                        <a:t>～</a:t>
                      </a:r>
                      <a:r>
                        <a:rPr lang="en-US" altLang="ja-JP" sz="1600" b="0" i="0" u="none" strike="noStrike" dirty="0">
                          <a:solidFill>
                            <a:srgbClr val="000000"/>
                          </a:solidFill>
                          <a:latin typeface="ＭＳ Ｐゴシック"/>
                        </a:rPr>
                        <a:t>2</a:t>
                      </a:r>
                      <a:r>
                        <a:rPr lang="ja-JP" altLang="en-US" sz="1600" b="0" i="0" u="none" strike="noStrike" dirty="0">
                          <a:solidFill>
                            <a:srgbClr val="000000"/>
                          </a:solidFill>
                          <a:latin typeface="ＭＳ Ｐゴシック"/>
                        </a:rPr>
                        <a:t>年後の会員にもメンターを付け、メンターとの相性が合っているかどうかを定期的に確認し、会員が別のメンターを望む場合は、ほかの会員に交代してもらっている。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t"/>
                      <a:r>
                        <a:rPr lang="en-US" altLang="ja-JP" sz="1600" b="0" i="0" u="none" strike="noStrike" dirty="0">
                          <a:solidFill>
                            <a:srgbClr val="000000"/>
                          </a:solidFill>
                          <a:latin typeface="ＭＳ Ｐゴシック"/>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9"/>
                  </a:ext>
                </a:extLst>
              </a:tr>
              <a:tr h="550180">
                <a:tc>
                  <a:txBody>
                    <a:bodyPr/>
                    <a:lstStyle/>
                    <a:p>
                      <a:pPr algn="l" fontAlgn="t"/>
                      <a:r>
                        <a:rPr lang="ja-JP" altLang="en-US" sz="1600" b="0" i="0" u="none" strike="noStrike" dirty="0">
                          <a:solidFill>
                            <a:srgbClr val="000000"/>
                          </a:solidFill>
                          <a:latin typeface="ＭＳ Ｐゴシック"/>
                        </a:rPr>
                        <a:t>　青少年交換学生の世話役や、ローターアクトクラブ／インターアクトクラブとの連絡役となってもらい、若者との交流を図っている。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t"/>
                      <a:r>
                        <a:rPr lang="en-US" altLang="ja-JP" sz="1600" b="0" i="0" u="none" strike="noStrike" dirty="0">
                          <a:solidFill>
                            <a:srgbClr val="000000"/>
                          </a:solidFill>
                          <a:latin typeface="ＭＳ Ｐゴシック"/>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4"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テキスト ボックス 4"/>
          <p:cNvSpPr txBox="1"/>
          <p:nvPr/>
        </p:nvSpPr>
        <p:spPr>
          <a:xfrm>
            <a:off x="361245" y="1174044"/>
            <a:ext cx="3496470" cy="369332"/>
          </a:xfrm>
          <a:prstGeom prst="rect">
            <a:avLst/>
          </a:prstGeom>
          <a:noFill/>
        </p:spPr>
        <p:txBody>
          <a:bodyPr wrap="none" rtlCol="0">
            <a:spAutoFit/>
          </a:bodyPr>
          <a:lstStyle/>
          <a:p>
            <a:r>
              <a:rPr lang="ja-JP" altLang="en-US" b="1" dirty="0">
                <a:latin typeface="+mj-ea"/>
                <a:ea typeface="+mj-ea"/>
              </a:rPr>
              <a:t>問３．クラブの現状と課題について</a:t>
            </a:r>
            <a:endParaRPr kumimoji="1" lang="ja-JP" altLang="en-US" b="1" dirty="0">
              <a:latin typeface="+mj-ea"/>
              <a:ea typeface="+mj-ea"/>
            </a:endParaRPr>
          </a:p>
        </p:txBody>
      </p:sp>
      <p:sp>
        <p:nvSpPr>
          <p:cNvPr id="6" name="テキスト ボックス 5"/>
          <p:cNvSpPr txBox="1"/>
          <p:nvPr/>
        </p:nvSpPr>
        <p:spPr>
          <a:xfrm>
            <a:off x="711200" y="1501422"/>
            <a:ext cx="4466287" cy="307777"/>
          </a:xfrm>
          <a:prstGeom prst="rect">
            <a:avLst/>
          </a:prstGeom>
          <a:noFill/>
        </p:spPr>
        <p:txBody>
          <a:bodyPr wrap="none" rtlCol="0">
            <a:spAutoFit/>
          </a:bodyPr>
          <a:lstStyle/>
          <a:p>
            <a:r>
              <a:rPr lang="ja-JP" altLang="en-US" sz="1400" dirty="0"/>
              <a:t>④クラブが直面している課題は何ですか？（複数回答可）</a:t>
            </a:r>
            <a:endParaRPr kumimoji="1" lang="ja-JP" altLang="en-US" sz="1400" dirty="0"/>
          </a:p>
        </p:txBody>
      </p:sp>
      <p:sp>
        <p:nvSpPr>
          <p:cNvPr id="8" name="テキスト ボックス 7"/>
          <p:cNvSpPr txBox="1"/>
          <p:nvPr/>
        </p:nvSpPr>
        <p:spPr>
          <a:xfrm>
            <a:off x="6045200" y="1439335"/>
            <a:ext cx="5476179" cy="307777"/>
          </a:xfrm>
          <a:prstGeom prst="rect">
            <a:avLst/>
          </a:prstGeom>
          <a:noFill/>
        </p:spPr>
        <p:txBody>
          <a:bodyPr wrap="none" rtlCol="0">
            <a:spAutoFit/>
          </a:bodyPr>
          <a:lstStyle/>
          <a:p>
            <a:r>
              <a:rPr lang="ja-JP" altLang="en-US" sz="1400" dirty="0"/>
              <a:t>⑤会員がロータリーを続ける理由は何だと思いますか？（複数回答可）</a:t>
            </a:r>
            <a:endParaRPr kumimoji="1" lang="ja-JP" altLang="en-US" sz="1400" dirty="0"/>
          </a:p>
        </p:txBody>
      </p:sp>
      <p:graphicFrame>
        <p:nvGraphicFramePr>
          <p:cNvPr id="11" name="オブジェクト 10">
            <a:extLst>
              <a:ext uri="{FF2B5EF4-FFF2-40B4-BE49-F238E27FC236}">
                <a16:creationId xmlns:a16="http://schemas.microsoft.com/office/drawing/2014/main" id="{B4A16ABA-E737-4874-9BDF-8E0D40B4F0A0}"/>
              </a:ext>
            </a:extLst>
          </p:cNvPr>
          <p:cNvGraphicFramePr>
            <a:graphicFrameLocks noChangeAspect="1"/>
          </p:cNvGraphicFramePr>
          <p:nvPr>
            <p:extLst>
              <p:ext uri="{D42A27DB-BD31-4B8C-83A1-F6EECF244321}">
                <p14:modId xmlns:p14="http://schemas.microsoft.com/office/powerpoint/2010/main" val="2269587676"/>
              </p:ext>
            </p:extLst>
          </p:nvPr>
        </p:nvGraphicFramePr>
        <p:xfrm>
          <a:off x="989557" y="1913737"/>
          <a:ext cx="9279907" cy="4486169"/>
        </p:xfrm>
        <a:graphic>
          <a:graphicData uri="http://schemas.openxmlformats.org/presentationml/2006/ole">
            <mc:AlternateContent xmlns:mc="http://schemas.openxmlformats.org/markup-compatibility/2006">
              <mc:Choice xmlns:v="urn:schemas-microsoft-com:vml" Requires="v">
                <p:oleObj spid="_x0000_s1025" name="Worksheet" r:id="rId5" imgW="7383674" imgH="4274702" progId="Excel.Sheet.12">
                  <p:embed/>
                </p:oleObj>
              </mc:Choice>
              <mc:Fallback>
                <p:oleObj name="Worksheet" r:id="rId5" imgW="7383674" imgH="4274702" progId="Excel.Sheet.12">
                  <p:embed/>
                  <p:pic>
                    <p:nvPicPr>
                      <p:cNvPr id="11" name="オブジェクト 10">
                        <a:extLst>
                          <a:ext uri="{FF2B5EF4-FFF2-40B4-BE49-F238E27FC236}">
                            <a16:creationId xmlns:a16="http://schemas.microsoft.com/office/drawing/2014/main" id="{B4A16ABA-E737-4874-9BDF-8E0D40B4F0A0}"/>
                          </a:ext>
                        </a:extLst>
                      </p:cNvPr>
                      <p:cNvPicPr/>
                      <p:nvPr/>
                    </p:nvPicPr>
                    <p:blipFill>
                      <a:blip r:embed="rId6"/>
                      <a:stretch>
                        <a:fillRect/>
                      </a:stretch>
                    </p:blipFill>
                    <p:spPr>
                      <a:xfrm>
                        <a:off x="989557" y="1913737"/>
                        <a:ext cx="9279907" cy="4486169"/>
                      </a:xfrm>
                      <a:prstGeom prst="rect">
                        <a:avLst/>
                      </a:prstGeom>
                    </p:spPr>
                  </p:pic>
                </p:oleObj>
              </mc:Fallback>
            </mc:AlternateContent>
          </a:graphicData>
        </a:graphic>
      </p:graphicFrame>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p:cNvGraphicFramePr/>
          <p:nvPr/>
        </p:nvGraphicFramePr>
        <p:xfrm>
          <a:off x="6457950" y="857249"/>
          <a:ext cx="5734050" cy="50196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p:nvPr/>
        </p:nvGraphicFramePr>
        <p:xfrm>
          <a:off x="7305216" y="1506345"/>
          <a:ext cx="4039518" cy="3721484"/>
        </p:xfrm>
        <a:graphic>
          <a:graphicData uri="http://schemas.openxmlformats.org/drawingml/2006/chart">
            <c:chart xmlns:c="http://schemas.openxmlformats.org/drawingml/2006/chart" xmlns:r="http://schemas.openxmlformats.org/officeDocument/2006/relationships" r:id="rId4"/>
          </a:graphicData>
        </a:graphic>
      </p:graphicFrame>
      <p:sp>
        <p:nvSpPr>
          <p:cNvPr id="2" name="正方形/長方形 1"/>
          <p:cNvSpPr/>
          <p:nvPr/>
        </p:nvSpPr>
        <p:spPr>
          <a:xfrm>
            <a:off x="375508" y="911267"/>
            <a:ext cx="11324655" cy="127824"/>
          </a:xfrm>
          <a:prstGeom prst="rect">
            <a:avLst/>
          </a:prstGeom>
          <a:solidFill>
            <a:sysClr val="windowText" lastClr="000000"/>
          </a:solidFill>
          <a:ln w="12700" cap="flat" cmpd="sng" algn="ctr">
            <a:solidFill>
              <a:sysClr val="window" lastClr="FFFFFF">
                <a:lumMod val="85000"/>
              </a:sysClr>
            </a:solidFill>
            <a:prstDash val="solid"/>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Light" panose="020F0302020204030204"/>
              <a:ea typeface="ＭＳ Ｐゴシック" panose="020B0600070205080204" pitchFamily="50" charset="-128"/>
              <a:cs typeface="+mn-cs"/>
            </a:endParaRPr>
          </a:p>
        </p:txBody>
      </p:sp>
      <p:pic>
        <p:nvPicPr>
          <p:cNvPr id="3" name="図 2" descr="RotaryMBS_RGB.jpg"/>
          <p:cNvPicPr>
            <a:picLocks noChangeAspect="1"/>
          </p:cNvPicPr>
          <p:nvPr/>
        </p:nvPicPr>
        <p:blipFill>
          <a:blip r:embed="rId5" cstate="print"/>
          <a:stretch>
            <a:fillRect/>
          </a:stretch>
        </p:blipFill>
        <p:spPr>
          <a:xfrm>
            <a:off x="575554" y="287879"/>
            <a:ext cx="1620182" cy="608710"/>
          </a:xfrm>
          <a:prstGeom prst="rect">
            <a:avLst/>
          </a:prstGeom>
        </p:spPr>
      </p:pic>
      <p:sp>
        <p:nvSpPr>
          <p:cNvPr id="4" name="タイトル 1"/>
          <p:cNvSpPr txBox="1">
            <a:spLocks/>
          </p:cNvSpPr>
          <p:nvPr/>
        </p:nvSpPr>
        <p:spPr>
          <a:xfrm>
            <a:off x="3470563" y="394212"/>
            <a:ext cx="8229600" cy="396044"/>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b="1" i="1" dirty="0"/>
              <a:t>		</a:t>
            </a:r>
            <a:r>
              <a:rPr lang="ja-JP" altLang="en-US" sz="2000" b="1" i="1" dirty="0"/>
              <a:t>会員増強・拡大委員会</a:t>
            </a:r>
          </a:p>
        </p:txBody>
      </p:sp>
      <p:sp>
        <p:nvSpPr>
          <p:cNvPr id="5" name="テキスト ボックス 4"/>
          <p:cNvSpPr txBox="1"/>
          <p:nvPr/>
        </p:nvSpPr>
        <p:spPr>
          <a:xfrm>
            <a:off x="361245" y="1174044"/>
            <a:ext cx="3868367" cy="369332"/>
          </a:xfrm>
          <a:prstGeom prst="rect">
            <a:avLst/>
          </a:prstGeom>
          <a:noFill/>
        </p:spPr>
        <p:txBody>
          <a:bodyPr wrap="none" rtlCol="0">
            <a:spAutoFit/>
          </a:bodyPr>
          <a:lstStyle/>
          <a:p>
            <a:r>
              <a:rPr lang="ja-JP" altLang="en-US" b="1" dirty="0">
                <a:latin typeface="+mj-ea"/>
                <a:ea typeface="+mj-ea"/>
              </a:rPr>
              <a:t>問４</a:t>
            </a:r>
            <a:r>
              <a:rPr lang="en-US" altLang="ja-JP" b="1" dirty="0">
                <a:latin typeface="+mj-ea"/>
                <a:ea typeface="+mj-ea"/>
              </a:rPr>
              <a:t>.</a:t>
            </a:r>
            <a:r>
              <a:rPr lang="ja-JP" altLang="en-US" b="1" dirty="0">
                <a:latin typeface="+mj-ea"/>
                <a:ea typeface="+mj-ea"/>
              </a:rPr>
              <a:t>女性会員についてお尋ねします。</a:t>
            </a:r>
            <a:endParaRPr kumimoji="1" lang="ja-JP" altLang="en-US" b="1" dirty="0">
              <a:latin typeface="+mj-ea"/>
              <a:ea typeface="+mj-ea"/>
            </a:endParaRPr>
          </a:p>
        </p:txBody>
      </p:sp>
      <p:sp>
        <p:nvSpPr>
          <p:cNvPr id="6" name="テキスト ボックス 5"/>
          <p:cNvSpPr txBox="1"/>
          <p:nvPr/>
        </p:nvSpPr>
        <p:spPr>
          <a:xfrm>
            <a:off x="993422" y="1524000"/>
            <a:ext cx="6208751" cy="338554"/>
          </a:xfrm>
          <a:prstGeom prst="rect">
            <a:avLst/>
          </a:prstGeom>
          <a:noFill/>
        </p:spPr>
        <p:txBody>
          <a:bodyPr wrap="none" rtlCol="0">
            <a:spAutoFit/>
          </a:bodyPr>
          <a:lstStyle/>
          <a:p>
            <a:r>
              <a:rPr lang="ja-JP" altLang="en-US" sz="1600" dirty="0"/>
              <a:t>①現在女性会員が居ないクラブについてお尋ねします。（回答数</a:t>
            </a:r>
            <a:r>
              <a:rPr lang="en-US" altLang="ja-JP" sz="1600" dirty="0"/>
              <a:t>32</a:t>
            </a:r>
            <a:r>
              <a:rPr lang="ja-JP" altLang="en-US" sz="1600" dirty="0"/>
              <a:t>）</a:t>
            </a:r>
            <a:endParaRPr kumimoji="1" lang="ja-JP" altLang="en-US" sz="1600" dirty="0"/>
          </a:p>
        </p:txBody>
      </p:sp>
      <p:graphicFrame>
        <p:nvGraphicFramePr>
          <p:cNvPr id="14" name="表 13"/>
          <p:cNvGraphicFramePr>
            <a:graphicFrameLocks noGrp="1"/>
          </p:cNvGraphicFramePr>
          <p:nvPr>
            <p:extLst>
              <p:ext uri="{D42A27DB-BD31-4B8C-83A1-F6EECF244321}">
                <p14:modId xmlns:p14="http://schemas.microsoft.com/office/powerpoint/2010/main" val="1830328237"/>
              </p:ext>
            </p:extLst>
          </p:nvPr>
        </p:nvGraphicFramePr>
        <p:xfrm>
          <a:off x="1385645" y="2049277"/>
          <a:ext cx="5461000" cy="1899285"/>
        </p:xfrm>
        <a:graphic>
          <a:graphicData uri="http://schemas.openxmlformats.org/drawingml/2006/table">
            <a:tbl>
              <a:tblPr/>
              <a:tblGrid>
                <a:gridCol w="3352800">
                  <a:extLst>
                    <a:ext uri="{9D8B030D-6E8A-4147-A177-3AD203B41FA5}">
                      <a16:colId xmlns:a16="http://schemas.microsoft.com/office/drawing/2014/main" val="20000"/>
                    </a:ext>
                  </a:extLst>
                </a:gridCol>
                <a:gridCol w="711200">
                  <a:extLst>
                    <a:ext uri="{9D8B030D-6E8A-4147-A177-3AD203B41FA5}">
                      <a16:colId xmlns:a16="http://schemas.microsoft.com/office/drawing/2014/main" val="20001"/>
                    </a:ext>
                  </a:extLst>
                </a:gridCol>
                <a:gridCol w="7112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tblGrid>
              <a:tr h="219075">
                <a:tc>
                  <a:txBody>
                    <a:bodyPr/>
                    <a:lstStyle/>
                    <a:p>
                      <a:pPr algn="ctr" fontAlgn="ctr"/>
                      <a:r>
                        <a:rPr lang="ja-JP" altLang="en-US" sz="14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altLang="ja-JP" sz="1400" b="0" i="0" u="none" strike="noStrike" dirty="0">
                          <a:solidFill>
                            <a:srgbClr val="000000"/>
                          </a:solidFill>
                          <a:latin typeface="ＭＳ Ｐゴシック"/>
                        </a:rPr>
                        <a:t>2018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a:solidFill>
                            <a:srgbClr val="000000"/>
                          </a:solidFill>
                          <a:latin typeface="ＭＳ Ｐゴシック"/>
                        </a:rPr>
                        <a:t>昨年</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ja-JP" altLang="en-US" sz="1400" b="0" i="0" u="none" strike="noStrike">
                          <a:solidFill>
                            <a:srgbClr val="000000"/>
                          </a:solidFill>
                          <a:latin typeface="ＭＳ Ｐゴシック"/>
                        </a:rPr>
                        <a:t>変動</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419100">
                <a:tc>
                  <a:txBody>
                    <a:bodyPr/>
                    <a:lstStyle/>
                    <a:p>
                      <a:pPr algn="ctr" fontAlgn="ctr"/>
                      <a:r>
                        <a:rPr lang="ja-JP" altLang="en-US" sz="1600" b="1" i="0" u="none" strike="noStrike">
                          <a:solidFill>
                            <a:srgbClr val="000000"/>
                          </a:solidFill>
                          <a:latin typeface="ＭＳ Ｐゴシック"/>
                        </a:rPr>
                        <a:t>入会を希望している</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8DB4E3"/>
                    </a:solidFill>
                  </a:tcPr>
                </a:tc>
                <a:tc>
                  <a:txBody>
                    <a:bodyPr/>
                    <a:lstStyle/>
                    <a:p>
                      <a:pPr algn="ctr" fontAlgn="ctr"/>
                      <a:r>
                        <a:rPr lang="en-US" altLang="ja-JP" sz="1600" b="0" i="0" u="none" strike="noStrike" dirty="0">
                          <a:solidFill>
                            <a:srgbClr val="000000"/>
                          </a:solidFill>
                          <a:latin typeface="ＭＳ Ｐゴシック"/>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60000"/>
                        <a:lumOff val="40000"/>
                      </a:schemeClr>
                    </a:solidFill>
                  </a:tcPr>
                </a:tc>
                <a:tc>
                  <a:txBody>
                    <a:bodyPr/>
                    <a:lstStyle/>
                    <a:p>
                      <a:pPr algn="ctr" fontAlgn="ctr"/>
                      <a:r>
                        <a:rPr lang="en-US" altLang="ja-JP" sz="1200" b="0" i="0" u="none" strike="noStrike" dirty="0">
                          <a:solidFill>
                            <a:srgbClr val="000000"/>
                          </a:solidFill>
                          <a:latin typeface="ＭＳ Ｐゴシック"/>
                        </a:rPr>
                        <a:t>24%</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40000"/>
                        <a:lumOff val="60000"/>
                      </a:schemeClr>
                    </a:solidFill>
                  </a:tcPr>
                </a:tc>
                <a:tc>
                  <a:txBody>
                    <a:bodyPr/>
                    <a:lstStyle/>
                    <a:p>
                      <a:pPr algn="ctr" fontAlgn="ctr"/>
                      <a:r>
                        <a:rPr lang="en-US" altLang="ja-JP" sz="1600" b="0" i="0" u="none" strike="noStrike" dirty="0">
                          <a:solidFill>
                            <a:srgbClr val="000000"/>
                          </a:solidFill>
                          <a:latin typeface="ＭＳ Ｐゴシック"/>
                        </a:rPr>
                        <a:t>+26%</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419100">
                <a:tc>
                  <a:txBody>
                    <a:bodyPr/>
                    <a:lstStyle/>
                    <a:p>
                      <a:pPr algn="ctr" fontAlgn="ctr"/>
                      <a:r>
                        <a:rPr lang="ja-JP" altLang="en-US" sz="1600" b="1" i="0" u="none" strike="noStrike" dirty="0">
                          <a:solidFill>
                            <a:srgbClr val="000000"/>
                          </a:solidFill>
                          <a:latin typeface="ＭＳ Ｐゴシック"/>
                        </a:rPr>
                        <a:t>勧誘活動をしているが結果が出ない</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60000"/>
                        <a:lumOff val="40000"/>
                      </a:schemeClr>
                    </a:solidFill>
                  </a:tcPr>
                </a:tc>
                <a:tc>
                  <a:txBody>
                    <a:bodyPr/>
                    <a:lstStyle/>
                    <a:p>
                      <a:pPr algn="ctr" fontAlgn="ctr"/>
                      <a:r>
                        <a:rPr lang="en-US" altLang="ja-JP" sz="1600" b="0" i="0" u="none" strike="noStrike" dirty="0">
                          <a:solidFill>
                            <a:srgbClr val="000000"/>
                          </a:solidFill>
                          <a:latin typeface="ＭＳ Ｐゴシック"/>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60000"/>
                        <a:lumOff val="40000"/>
                      </a:schemeClr>
                    </a:solidFill>
                  </a:tcPr>
                </a:tc>
                <a:tc>
                  <a:txBody>
                    <a:bodyPr/>
                    <a:lstStyle/>
                    <a:p>
                      <a:pPr algn="ctr" fontAlgn="ctr"/>
                      <a:r>
                        <a:rPr lang="en-US" altLang="ja-JP" sz="1200" b="0" i="0" u="none" strike="noStrike" dirty="0">
                          <a:solidFill>
                            <a:srgbClr val="000000"/>
                          </a:solidFill>
                          <a:latin typeface="ＭＳ Ｐゴシック"/>
                        </a:rPr>
                        <a:t>14%</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2">
                        <a:lumMod val="40000"/>
                        <a:lumOff val="60000"/>
                      </a:schemeClr>
                    </a:solidFill>
                  </a:tcPr>
                </a:tc>
                <a:tc>
                  <a:txBody>
                    <a:bodyPr/>
                    <a:lstStyle/>
                    <a:p>
                      <a:pPr algn="ctr" fontAlgn="ctr"/>
                      <a:r>
                        <a:rPr lang="en-US" altLang="ja-JP" sz="1600" b="0" i="0" u="none" strike="noStrike" dirty="0">
                          <a:solidFill>
                            <a:srgbClr val="000000"/>
                          </a:solidFill>
                          <a:latin typeface="ＭＳ Ｐゴシック"/>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419100">
                <a:tc>
                  <a:txBody>
                    <a:bodyPr/>
                    <a:lstStyle/>
                    <a:p>
                      <a:pPr algn="ctr" fontAlgn="ctr"/>
                      <a:r>
                        <a:rPr lang="ja-JP" altLang="en-US" sz="1600" b="1" i="0" u="none" strike="noStrike" dirty="0">
                          <a:solidFill>
                            <a:srgbClr val="000000"/>
                          </a:solidFill>
                          <a:latin typeface="ＭＳ Ｐゴシック"/>
                        </a:rPr>
                        <a:t>クラブで検討中又は調整中</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75000"/>
                      </a:schemeClr>
                    </a:solidFill>
                  </a:tcPr>
                </a:tc>
                <a:tc>
                  <a:txBody>
                    <a:bodyPr/>
                    <a:lstStyle/>
                    <a:p>
                      <a:pPr algn="ctr" fontAlgn="ctr"/>
                      <a:r>
                        <a:rPr lang="en-US" altLang="ja-JP" sz="1600" b="0" i="0" u="none" strike="noStrike" dirty="0">
                          <a:solidFill>
                            <a:srgbClr val="000000"/>
                          </a:solidFill>
                          <a:latin typeface="ＭＳ Ｐゴシック"/>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75000"/>
                      </a:schemeClr>
                    </a:solidFill>
                  </a:tcPr>
                </a:tc>
                <a:tc>
                  <a:txBody>
                    <a:bodyPr/>
                    <a:lstStyle/>
                    <a:p>
                      <a:pPr algn="ctr" fontAlgn="ctr"/>
                      <a:r>
                        <a:rPr lang="en-US" altLang="ja-JP" sz="1200" b="0" i="0" u="none" strike="noStrike" dirty="0">
                          <a:solidFill>
                            <a:srgbClr val="000000"/>
                          </a:solidFill>
                          <a:latin typeface="ＭＳ Ｐゴシック"/>
                        </a:rPr>
                        <a:t>34%</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ctr" fontAlgn="ctr"/>
                      <a:r>
                        <a:rPr lang="en-US" altLang="ja-JP" sz="1600" b="0" i="0" u="none" strike="noStrike" dirty="0">
                          <a:solidFill>
                            <a:srgbClr val="FF0000"/>
                          </a:solidFill>
                          <a:latin typeface="ＭＳ Ｐゴシック"/>
                        </a:rPr>
                        <a:t>-25%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419100">
                <a:tc>
                  <a:txBody>
                    <a:bodyPr/>
                    <a:lstStyle/>
                    <a:p>
                      <a:pPr algn="ctr" fontAlgn="ctr"/>
                      <a:r>
                        <a:rPr lang="ja-JP" altLang="en-US" sz="1600" b="1" i="0" u="none" strike="noStrike" dirty="0">
                          <a:solidFill>
                            <a:srgbClr val="000000"/>
                          </a:solidFill>
                          <a:latin typeface="ＭＳ Ｐゴシック"/>
                        </a:rPr>
                        <a:t>入会は今のところ考えていない</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fontAlgn="ctr"/>
                      <a:r>
                        <a:rPr lang="en-US" altLang="ja-JP" sz="1600" b="0" i="0" u="none" strike="noStrike" dirty="0">
                          <a:solidFill>
                            <a:srgbClr val="000000"/>
                          </a:solidFill>
                          <a:latin typeface="ＭＳ Ｐゴシック"/>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en-US" altLang="ja-JP" sz="1200" b="0" i="0" u="none" strike="noStrike" dirty="0">
                          <a:solidFill>
                            <a:srgbClr val="000000"/>
                          </a:solidFill>
                          <a:latin typeface="ＭＳ Ｐゴシック"/>
                        </a:rPr>
                        <a:t>31%</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600" b="0" i="0" u="none" strike="noStrike" dirty="0">
                          <a:solidFill>
                            <a:srgbClr val="FF0000"/>
                          </a:solidFill>
                          <a:latin typeface="ＭＳ Ｐゴシック"/>
                        </a:rPr>
                        <a:t>-9%</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9" name="テキスト ボックス 18"/>
          <p:cNvSpPr txBox="1"/>
          <p:nvPr/>
        </p:nvSpPr>
        <p:spPr>
          <a:xfrm>
            <a:off x="1047750" y="4772025"/>
            <a:ext cx="5860900" cy="338554"/>
          </a:xfrm>
          <a:prstGeom prst="rect">
            <a:avLst/>
          </a:prstGeom>
          <a:noFill/>
        </p:spPr>
        <p:txBody>
          <a:bodyPr wrap="none" rtlCol="0">
            <a:spAutoFit/>
          </a:bodyPr>
          <a:lstStyle/>
          <a:p>
            <a:r>
              <a:rPr lang="ja-JP" altLang="en-US" sz="1600" dirty="0"/>
              <a:t>②現在女性会員が居るクラブについてお尋ねします。（回答数</a:t>
            </a:r>
            <a:r>
              <a:rPr lang="en-US" altLang="ja-JP" sz="1600" dirty="0"/>
              <a:t>82</a:t>
            </a:r>
            <a:r>
              <a:rPr lang="ja-JP" altLang="en-US" sz="1600" dirty="0"/>
              <a:t>）</a:t>
            </a:r>
            <a:endParaRPr kumimoji="1" lang="ja-JP" altLang="en-US" sz="1600" dirty="0"/>
          </a:p>
        </p:txBody>
      </p:sp>
      <p:graphicFrame>
        <p:nvGraphicFramePr>
          <p:cNvPr id="20" name="表 19"/>
          <p:cNvGraphicFramePr>
            <a:graphicFrameLocks noGrp="1"/>
          </p:cNvGraphicFramePr>
          <p:nvPr/>
        </p:nvGraphicFramePr>
        <p:xfrm>
          <a:off x="1397000" y="5198216"/>
          <a:ext cx="5194299" cy="1130640"/>
        </p:xfrm>
        <a:graphic>
          <a:graphicData uri="http://schemas.openxmlformats.org/drawingml/2006/table">
            <a:tbl>
              <a:tblPr/>
              <a:tblGrid>
                <a:gridCol w="3784791">
                  <a:extLst>
                    <a:ext uri="{9D8B030D-6E8A-4147-A177-3AD203B41FA5}">
                      <a16:colId xmlns:a16="http://schemas.microsoft.com/office/drawing/2014/main" val="20000"/>
                    </a:ext>
                  </a:extLst>
                </a:gridCol>
                <a:gridCol w="704754">
                  <a:extLst>
                    <a:ext uri="{9D8B030D-6E8A-4147-A177-3AD203B41FA5}">
                      <a16:colId xmlns:a16="http://schemas.microsoft.com/office/drawing/2014/main" val="20001"/>
                    </a:ext>
                  </a:extLst>
                </a:gridCol>
                <a:gridCol w="704754">
                  <a:extLst>
                    <a:ext uri="{9D8B030D-6E8A-4147-A177-3AD203B41FA5}">
                      <a16:colId xmlns:a16="http://schemas.microsoft.com/office/drawing/2014/main" val="20002"/>
                    </a:ext>
                  </a:extLst>
                </a:gridCol>
              </a:tblGrid>
              <a:tr h="145309">
                <a:tc>
                  <a:txBody>
                    <a:bodyPr/>
                    <a:lstStyle/>
                    <a:p>
                      <a:pPr algn="l" fontAlgn="ctr"/>
                      <a:r>
                        <a:rPr lang="ja-JP" altLang="en-US" sz="16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latin typeface="ＭＳ Ｐゴシック"/>
                        </a:rPr>
                        <a:t>2018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latin typeface="ＭＳ Ｐゴシック"/>
                        </a:rPr>
                        <a:t>昨年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2425">
                <a:tc>
                  <a:txBody>
                    <a:bodyPr/>
                    <a:lstStyle/>
                    <a:p>
                      <a:pPr algn="l" fontAlgn="t"/>
                      <a:r>
                        <a:rPr lang="ja-JP" altLang="en-US" sz="1600" b="0" i="0" u="none" strike="noStrike" dirty="0">
                          <a:solidFill>
                            <a:srgbClr val="000000"/>
                          </a:solidFill>
                          <a:latin typeface="ＭＳ Ｐゴシック"/>
                        </a:rPr>
                        <a:t>更に増やして行きたい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4">
                        <a:lumMod val="20000"/>
                        <a:lumOff val="80000"/>
                      </a:schemeClr>
                    </a:solidFill>
                  </a:tcPr>
                </a:tc>
                <a:tc>
                  <a:txBody>
                    <a:bodyPr/>
                    <a:lstStyle/>
                    <a:p>
                      <a:pPr algn="ctr" fontAlgn="t"/>
                      <a:r>
                        <a:rPr lang="en-US" altLang="ja-JP" sz="1600" b="0" i="0" u="none" strike="noStrike" dirty="0">
                          <a:solidFill>
                            <a:srgbClr val="000000"/>
                          </a:solidFill>
                          <a:latin typeface="ＭＳ Ｐゴシック"/>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4">
                        <a:lumMod val="20000"/>
                        <a:lumOff val="80000"/>
                      </a:schemeClr>
                    </a:solidFill>
                  </a:tcPr>
                </a:tc>
                <a:tc>
                  <a:txBody>
                    <a:bodyPr/>
                    <a:lstStyle/>
                    <a:p>
                      <a:pPr algn="ctr" rtl="0" fontAlgn="ctr"/>
                      <a:r>
                        <a:rPr lang="en-US" altLang="ja-JP" sz="1600" b="0" i="0" u="none" strike="noStrike" dirty="0">
                          <a:solidFill>
                            <a:srgbClr val="000000"/>
                          </a:solidFill>
                          <a:latin typeface="ＭＳ Ｐゴシック"/>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292425">
                <a:tc>
                  <a:txBody>
                    <a:bodyPr/>
                    <a:lstStyle/>
                    <a:p>
                      <a:pPr algn="l" fontAlgn="t"/>
                      <a:r>
                        <a:rPr lang="ja-JP" altLang="en-US" sz="1600" b="0" i="0" u="none" strike="noStrike" dirty="0">
                          <a:solidFill>
                            <a:srgbClr val="000000"/>
                          </a:solidFill>
                          <a:latin typeface="ＭＳ Ｐゴシック"/>
                        </a:rPr>
                        <a:t>経営人以外の女性も入会を考えている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4">
                        <a:lumMod val="60000"/>
                        <a:lumOff val="40000"/>
                      </a:schemeClr>
                    </a:solidFill>
                  </a:tcPr>
                </a:tc>
                <a:tc>
                  <a:txBody>
                    <a:bodyPr/>
                    <a:lstStyle/>
                    <a:p>
                      <a:pPr algn="ctr" fontAlgn="t"/>
                      <a:r>
                        <a:rPr lang="en-US" altLang="ja-JP" sz="1600" b="0" i="0" u="none" strike="noStrike" dirty="0">
                          <a:solidFill>
                            <a:srgbClr val="000000"/>
                          </a:solidFill>
                          <a:latin typeface="ＭＳ Ｐゴシック"/>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4">
                        <a:lumMod val="60000"/>
                        <a:lumOff val="40000"/>
                      </a:schemeClr>
                    </a:solidFill>
                  </a:tcPr>
                </a:tc>
                <a:tc>
                  <a:txBody>
                    <a:bodyPr/>
                    <a:lstStyle/>
                    <a:p>
                      <a:pPr algn="ctr" rtl="0" fontAlgn="ctr"/>
                      <a:r>
                        <a:rPr lang="en-US" altLang="ja-JP" sz="1600" b="0" i="0" u="none" strike="noStrike" dirty="0">
                          <a:solidFill>
                            <a:srgbClr val="000000"/>
                          </a:solidFill>
                          <a:latin typeface="ＭＳ Ｐゴシック"/>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92425">
                <a:tc>
                  <a:txBody>
                    <a:bodyPr/>
                    <a:lstStyle/>
                    <a:p>
                      <a:pPr algn="l" fontAlgn="t"/>
                      <a:r>
                        <a:rPr lang="ja-JP" altLang="en-US" sz="1600" b="0" i="0" u="none" strike="noStrike">
                          <a:solidFill>
                            <a:srgbClr val="000000"/>
                          </a:solidFill>
                          <a:latin typeface="ＭＳ Ｐゴシック"/>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altLang="ja-JP" sz="1600" b="0" i="0" u="none" strike="noStrike">
                          <a:solidFill>
                            <a:srgbClr val="000000"/>
                          </a:solidFill>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altLang="ja-JP" sz="1600" b="0" i="0" u="none" strike="noStrike" dirty="0">
                          <a:solidFill>
                            <a:srgbClr val="000000"/>
                          </a:solidFill>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EAEFF7"/>
                    </a:solidFill>
                  </a:tcPr>
                </a:tc>
                <a:extLst>
                  <a:ext uri="{0D108BD9-81ED-4DB2-BD59-A6C34878D82A}">
                    <a16:rowId xmlns:a16="http://schemas.microsoft.com/office/drawing/2014/main" val="10003"/>
                  </a:ext>
                </a:extLst>
              </a:tr>
            </a:tbl>
          </a:graphicData>
        </a:graphic>
      </p:graphicFrame>
      <p:sp>
        <p:nvSpPr>
          <p:cNvPr id="13" name="正方形/長方形 12"/>
          <p:cNvSpPr/>
          <p:nvPr/>
        </p:nvSpPr>
        <p:spPr>
          <a:xfrm>
            <a:off x="8632189" y="3358634"/>
            <a:ext cx="1217000" cy="400110"/>
          </a:xfrm>
          <a:prstGeom prst="rect">
            <a:avLst/>
          </a:prstGeom>
        </p:spPr>
        <p:txBody>
          <a:bodyPr wrap="none">
            <a:spAutoFit/>
          </a:bodyPr>
          <a:lstStyle/>
          <a:p>
            <a:r>
              <a:rPr lang="en-US" altLang="ja-JP" sz="2000" dirty="0">
                <a:solidFill>
                  <a:schemeClr val="bg1"/>
                </a:solidFill>
                <a:effectLst>
                  <a:outerShdw blurRad="38100" dist="38100" dir="2700000" algn="tl">
                    <a:srgbClr val="000000">
                      <a:alpha val="43137"/>
                    </a:srgbClr>
                  </a:outerShdw>
                </a:effectLst>
              </a:rPr>
              <a:t>2018</a:t>
            </a:r>
            <a:r>
              <a:rPr lang="ja-JP" altLang="en-US" sz="2000" dirty="0">
                <a:solidFill>
                  <a:schemeClr val="bg1"/>
                </a:solidFill>
                <a:effectLst>
                  <a:outerShdw blurRad="38100" dist="38100" dir="2700000" algn="tl">
                    <a:srgbClr val="000000">
                      <a:alpha val="43137"/>
                    </a:srgbClr>
                  </a:outerShdw>
                </a:effectLst>
              </a:rPr>
              <a:t>年度</a:t>
            </a:r>
          </a:p>
        </p:txBody>
      </p:sp>
      <p:sp>
        <p:nvSpPr>
          <p:cNvPr id="15" name="正方形/長方形 14"/>
          <p:cNvSpPr/>
          <p:nvPr/>
        </p:nvSpPr>
        <p:spPr>
          <a:xfrm>
            <a:off x="9565639" y="4825484"/>
            <a:ext cx="954107" cy="400110"/>
          </a:xfrm>
          <a:prstGeom prst="rect">
            <a:avLst/>
          </a:prstGeom>
        </p:spPr>
        <p:txBody>
          <a:bodyPr wrap="none">
            <a:spAutoFit/>
          </a:bodyPr>
          <a:lstStyle/>
          <a:p>
            <a:r>
              <a:rPr lang="ja-JP" altLang="en-US" sz="2000" dirty="0">
                <a:solidFill>
                  <a:schemeClr val="bg1"/>
                </a:solidFill>
                <a:effectLst>
                  <a:outerShdw blurRad="38100" dist="38100" dir="2700000" algn="tl">
                    <a:srgbClr val="000000">
                      <a:alpha val="43137"/>
                    </a:srgbClr>
                  </a:outerShdw>
                </a:effectLst>
              </a:rPr>
              <a:t>昨年度</a:t>
            </a:r>
          </a:p>
        </p:txBody>
      </p:sp>
    </p:spTree>
    <p:extLst>
      <p:ext uri="{BB962C8B-B14F-4D97-AF65-F5344CB8AC3E}">
        <p14:creationId xmlns:p14="http://schemas.microsoft.com/office/powerpoint/2010/main" val="4038530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資料⓻　ｱｸｼｮﾝ会議ｱﾝｹｰﾄ結果発表2.13現在</Template>
  <TotalTime>2462</TotalTime>
  <Words>4772</Words>
  <Application>Microsoft Office PowerPoint</Application>
  <PresentationFormat>ワイド画面</PresentationFormat>
  <Paragraphs>813</Paragraphs>
  <Slides>30</Slides>
  <Notes>30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babatoshikuni@gmail.com</cp:lastModifiedBy>
  <cp:revision>44</cp:revision>
  <cp:lastPrinted>2018-02-08T02:29:08Z</cp:lastPrinted>
  <dcterms:created xsi:type="dcterms:W3CDTF">2018-02-16T14:43:47Z</dcterms:created>
  <dcterms:modified xsi:type="dcterms:W3CDTF">2019-03-04T08:48:52Z</dcterms:modified>
</cp:coreProperties>
</file>