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8" r:id="rId2"/>
    <p:sldId id="260" r:id="rId3"/>
    <p:sldId id="261" r:id="rId4"/>
    <p:sldId id="259"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6" d="100"/>
          <a:sy n="106" d="100"/>
        </p:scale>
        <p:origin x="-1832" y="-21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4375B1-4951-4F2A-82F5-F933B1F31CF4}" type="datetimeFigureOut">
              <a:rPr lang="en-US" smtClean="0"/>
              <a:t>9/21/2018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86E6ED-8408-425F-9D4F-6555F6947A6A}" type="slidenum">
              <a:rPr lang="en-US" smtClean="0"/>
              <a:t>‹#›</a:t>
            </a:fld>
            <a:endParaRPr lang="en-US"/>
          </a:p>
        </p:txBody>
      </p:sp>
    </p:spTree>
    <p:extLst>
      <p:ext uri="{BB962C8B-B14F-4D97-AF65-F5344CB8AC3E}">
        <p14:creationId xmlns:p14="http://schemas.microsoft.com/office/powerpoint/2010/main" val="948164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ata.worldbank.org/indicator/sh.sta.mmrt"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mhlw.go.jp/toukei/saikin/hw/jinkou/suikei16/dl/2016suikei.pdf" TargetMode="External"/><Relationship Id="rId5" Type="http://schemas.openxmlformats.org/officeDocument/2006/relationships/hyperlink" Target="https://data.worldbank.org/indicator/sh.dyn.mort" TargetMode="External"/><Relationship Id="rId4" Type="http://schemas.openxmlformats.org/officeDocument/2006/relationships/hyperlink" Target="https://data.worldbank.org/indicator/sh.dyn.nmrt"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mhlw.go.jp/toukei/saikin/hw/jinkou/suikei09/index.html"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mhlw.go.jp/stf/shingi/2r9852000001oujo-att/2r9852000001oumv.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sz="1200" dirty="0" smtClean="0">
                <a:hlinkClick r:id="rId3"/>
              </a:rPr>
              <a:t>https://data.worldbank.org/indicator/sh.sta.mmrt</a:t>
            </a:r>
            <a:endParaRPr lang="en-US" sz="1200" dirty="0" smtClean="0"/>
          </a:p>
          <a:p>
            <a:r>
              <a:rPr lang="en-US" sz="1200" dirty="0" smtClean="0">
                <a:hlinkClick r:id="rId4"/>
              </a:rPr>
              <a:t>https://data.worldbank.org/indicator/sh.dyn.nmrt</a:t>
            </a:r>
            <a:endParaRPr lang="en-US" sz="1200" dirty="0" smtClean="0"/>
          </a:p>
          <a:p>
            <a:r>
              <a:rPr lang="en-US" sz="1200" dirty="0" smtClean="0">
                <a:hlinkClick r:id="rId5"/>
              </a:rPr>
              <a:t>https://data.worldbank.org/indicator/sh.dyn.mort</a:t>
            </a:r>
            <a:endParaRPr lang="en-US" sz="1200" dirty="0" smtClean="0"/>
          </a:p>
          <a:p>
            <a:r>
              <a:rPr lang="en-US" sz="1200" dirty="0" smtClean="0">
                <a:hlinkClick r:id="rId6"/>
              </a:rPr>
              <a:t>https://www.mhlw.go.jp/toukei/saikin/hw/jinkou/suikei16/dl/2016suikei.pdf</a:t>
            </a:r>
            <a:endParaRPr lang="en-US" sz="12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618E9BA-655C-EB43-8B0D-CCE41548978B}" type="slidenum">
              <a:rPr kumimoji="1" lang="ja-JP" altLang="en-US" smtClean="0"/>
              <a:t>1</a:t>
            </a:fld>
            <a:endParaRPr kumimoji="1" lang="ja-JP" altLang="en-US"/>
          </a:p>
        </p:txBody>
      </p:sp>
    </p:spTree>
    <p:extLst>
      <p:ext uri="{BB962C8B-B14F-4D97-AF65-F5344CB8AC3E}">
        <p14:creationId xmlns:p14="http://schemas.microsoft.com/office/powerpoint/2010/main" val="1444528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hlinkClick r:id="rId3"/>
              </a:rPr>
              <a:t>https://www.mhlw.go.jp/toukei/saikin/hw/jinkou/suikei09/index.html</a:t>
            </a:r>
            <a:endParaRPr lang="en-US" sz="1200" dirty="0" smtClean="0"/>
          </a:p>
          <a:p>
            <a:r>
              <a:rPr lang="en-US" sz="1200" dirty="0" smtClean="0">
                <a:hlinkClick r:id="rId4"/>
              </a:rPr>
              <a:t>https://www.mhlw.go.jp/stf/shingi/2r9852000001oujo-att/2r9852000001oumv.pdf</a:t>
            </a:r>
            <a:endParaRPr lang="en-US" sz="1200" dirty="0" smtClean="0"/>
          </a:p>
          <a:p>
            <a:endParaRPr lang="en-GB" dirty="0"/>
          </a:p>
        </p:txBody>
      </p:sp>
      <p:sp>
        <p:nvSpPr>
          <p:cNvPr id="4" name="Slide Number Placeholder 3"/>
          <p:cNvSpPr>
            <a:spLocks noGrp="1"/>
          </p:cNvSpPr>
          <p:nvPr>
            <p:ph type="sldNum" sz="quarter" idx="10"/>
          </p:nvPr>
        </p:nvSpPr>
        <p:spPr/>
        <p:txBody>
          <a:bodyPr/>
          <a:lstStyle/>
          <a:p>
            <a:fld id="{EF86E6ED-8408-425F-9D4F-6555F6947A6A}" type="slidenum">
              <a:rPr lang="en-US" smtClean="0"/>
              <a:t>2</a:t>
            </a:fld>
            <a:endParaRPr lang="en-US"/>
          </a:p>
        </p:txBody>
      </p:sp>
    </p:spTree>
    <p:extLst>
      <p:ext uri="{BB962C8B-B14F-4D97-AF65-F5344CB8AC3E}">
        <p14:creationId xmlns:p14="http://schemas.microsoft.com/office/powerpoint/2010/main" val="859194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FD15F-AD89-49E9-96F1-4D4A41817189}"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E9749-2177-41B1-9AE4-BD35F75F0DDD}" type="slidenum">
              <a:rPr lang="en-US" smtClean="0"/>
              <a:t>‹#›</a:t>
            </a:fld>
            <a:endParaRPr lang="en-US"/>
          </a:p>
        </p:txBody>
      </p:sp>
    </p:spTree>
    <p:extLst>
      <p:ext uri="{BB962C8B-B14F-4D97-AF65-F5344CB8AC3E}">
        <p14:creationId xmlns:p14="http://schemas.microsoft.com/office/powerpoint/2010/main" val="2781470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CFD15F-AD89-49E9-96F1-4D4A41817189}"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E9749-2177-41B1-9AE4-BD35F75F0DDD}" type="slidenum">
              <a:rPr lang="en-US" smtClean="0"/>
              <a:t>‹#›</a:t>
            </a:fld>
            <a:endParaRPr lang="en-US"/>
          </a:p>
        </p:txBody>
      </p:sp>
    </p:spTree>
    <p:extLst>
      <p:ext uri="{BB962C8B-B14F-4D97-AF65-F5344CB8AC3E}">
        <p14:creationId xmlns:p14="http://schemas.microsoft.com/office/powerpoint/2010/main" val="1589314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CFD15F-AD89-49E9-96F1-4D4A41817189}"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E9749-2177-41B1-9AE4-BD35F75F0DDD}" type="slidenum">
              <a:rPr lang="en-US" smtClean="0"/>
              <a:t>‹#›</a:t>
            </a:fld>
            <a:endParaRPr lang="en-US"/>
          </a:p>
        </p:txBody>
      </p:sp>
    </p:spTree>
    <p:extLst>
      <p:ext uri="{BB962C8B-B14F-4D97-AF65-F5344CB8AC3E}">
        <p14:creationId xmlns:p14="http://schemas.microsoft.com/office/powerpoint/2010/main" val="477357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CFD15F-AD89-49E9-96F1-4D4A41817189}"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E9749-2177-41B1-9AE4-BD35F75F0DDD}" type="slidenum">
              <a:rPr lang="en-US" smtClean="0"/>
              <a:t>‹#›</a:t>
            </a:fld>
            <a:endParaRPr lang="en-US"/>
          </a:p>
        </p:txBody>
      </p:sp>
    </p:spTree>
    <p:extLst>
      <p:ext uri="{BB962C8B-B14F-4D97-AF65-F5344CB8AC3E}">
        <p14:creationId xmlns:p14="http://schemas.microsoft.com/office/powerpoint/2010/main" val="743078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CFD15F-AD89-49E9-96F1-4D4A41817189}"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E9749-2177-41B1-9AE4-BD35F75F0DDD}" type="slidenum">
              <a:rPr lang="en-US" smtClean="0"/>
              <a:t>‹#›</a:t>
            </a:fld>
            <a:endParaRPr lang="en-US"/>
          </a:p>
        </p:txBody>
      </p:sp>
    </p:spTree>
    <p:extLst>
      <p:ext uri="{BB962C8B-B14F-4D97-AF65-F5344CB8AC3E}">
        <p14:creationId xmlns:p14="http://schemas.microsoft.com/office/powerpoint/2010/main" val="989110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CFD15F-AD89-49E9-96F1-4D4A41817189}" type="datetimeFigureOut">
              <a:rPr lang="en-US" smtClean="0"/>
              <a:t>9/21/2018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E9749-2177-41B1-9AE4-BD35F75F0DDD}" type="slidenum">
              <a:rPr lang="en-US" smtClean="0"/>
              <a:t>‹#›</a:t>
            </a:fld>
            <a:endParaRPr lang="en-US"/>
          </a:p>
        </p:txBody>
      </p:sp>
    </p:spTree>
    <p:extLst>
      <p:ext uri="{BB962C8B-B14F-4D97-AF65-F5344CB8AC3E}">
        <p14:creationId xmlns:p14="http://schemas.microsoft.com/office/powerpoint/2010/main" val="2440238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CFD15F-AD89-49E9-96F1-4D4A41817189}" type="datetimeFigureOut">
              <a:rPr lang="en-US" smtClean="0"/>
              <a:t>9/21/2018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1E9749-2177-41B1-9AE4-BD35F75F0DDD}" type="slidenum">
              <a:rPr lang="en-US" smtClean="0"/>
              <a:t>‹#›</a:t>
            </a:fld>
            <a:endParaRPr lang="en-US"/>
          </a:p>
        </p:txBody>
      </p:sp>
    </p:spTree>
    <p:extLst>
      <p:ext uri="{BB962C8B-B14F-4D97-AF65-F5344CB8AC3E}">
        <p14:creationId xmlns:p14="http://schemas.microsoft.com/office/powerpoint/2010/main" val="2711118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CFD15F-AD89-49E9-96F1-4D4A41817189}" type="datetimeFigureOut">
              <a:rPr lang="en-US" smtClean="0"/>
              <a:t>9/21/2018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1E9749-2177-41B1-9AE4-BD35F75F0DDD}" type="slidenum">
              <a:rPr lang="en-US" smtClean="0"/>
              <a:t>‹#›</a:t>
            </a:fld>
            <a:endParaRPr lang="en-US"/>
          </a:p>
        </p:txBody>
      </p:sp>
    </p:spTree>
    <p:extLst>
      <p:ext uri="{BB962C8B-B14F-4D97-AF65-F5344CB8AC3E}">
        <p14:creationId xmlns:p14="http://schemas.microsoft.com/office/powerpoint/2010/main" val="3560789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CFD15F-AD89-49E9-96F1-4D4A41817189}" type="datetimeFigureOut">
              <a:rPr lang="en-US" smtClean="0"/>
              <a:t>9/21/2018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1E9749-2177-41B1-9AE4-BD35F75F0DDD}" type="slidenum">
              <a:rPr lang="en-US" smtClean="0"/>
              <a:t>‹#›</a:t>
            </a:fld>
            <a:endParaRPr lang="en-US"/>
          </a:p>
        </p:txBody>
      </p:sp>
    </p:spTree>
    <p:extLst>
      <p:ext uri="{BB962C8B-B14F-4D97-AF65-F5344CB8AC3E}">
        <p14:creationId xmlns:p14="http://schemas.microsoft.com/office/powerpoint/2010/main" val="531355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CFD15F-AD89-49E9-96F1-4D4A41817189}" type="datetimeFigureOut">
              <a:rPr lang="en-US" smtClean="0"/>
              <a:t>9/21/2018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E9749-2177-41B1-9AE4-BD35F75F0DDD}" type="slidenum">
              <a:rPr lang="en-US" smtClean="0"/>
              <a:t>‹#›</a:t>
            </a:fld>
            <a:endParaRPr lang="en-US"/>
          </a:p>
        </p:txBody>
      </p:sp>
    </p:spTree>
    <p:extLst>
      <p:ext uri="{BB962C8B-B14F-4D97-AF65-F5344CB8AC3E}">
        <p14:creationId xmlns:p14="http://schemas.microsoft.com/office/powerpoint/2010/main" val="4108353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CFD15F-AD89-49E9-96F1-4D4A41817189}" type="datetimeFigureOut">
              <a:rPr lang="en-US" smtClean="0"/>
              <a:t>9/21/2018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E9749-2177-41B1-9AE4-BD35F75F0DDD}" type="slidenum">
              <a:rPr lang="en-US" smtClean="0"/>
              <a:t>‹#›</a:t>
            </a:fld>
            <a:endParaRPr lang="en-US"/>
          </a:p>
        </p:txBody>
      </p:sp>
    </p:spTree>
    <p:extLst>
      <p:ext uri="{BB962C8B-B14F-4D97-AF65-F5344CB8AC3E}">
        <p14:creationId xmlns:p14="http://schemas.microsoft.com/office/powerpoint/2010/main" val="1740534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CFD15F-AD89-49E9-96F1-4D4A41817189}" type="datetimeFigureOut">
              <a:rPr lang="en-US" smtClean="0"/>
              <a:t>9/21/2018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1E9749-2177-41B1-9AE4-BD35F75F0DDD}" type="slidenum">
              <a:rPr lang="en-US" smtClean="0"/>
              <a:t>‹#›</a:t>
            </a:fld>
            <a:endParaRPr lang="en-US"/>
          </a:p>
        </p:txBody>
      </p:sp>
    </p:spTree>
    <p:extLst>
      <p:ext uri="{BB962C8B-B14F-4D97-AF65-F5344CB8AC3E}">
        <p14:creationId xmlns:p14="http://schemas.microsoft.com/office/powerpoint/2010/main" val="2036266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56935" y="10886"/>
            <a:ext cx="4920461" cy="705872"/>
          </a:xfrm>
        </p:spPr>
        <p:txBody>
          <a:bodyPr>
            <a:noAutofit/>
          </a:bodyPr>
          <a:lstStyle/>
          <a:p>
            <a:r>
              <a:rPr kumimoji="1" lang="ja-JP" altLang="en-US" sz="4000" dirty="0"/>
              <a:t>ラオ</a:t>
            </a:r>
            <a:r>
              <a:rPr kumimoji="1" lang="ja-JP" altLang="en-US" sz="4000" dirty="0" smtClean="0"/>
              <a:t>スで</a:t>
            </a:r>
            <a:r>
              <a:rPr kumimoji="1" lang="ja-JP" altLang="en-US" sz="4000" dirty="0"/>
              <a:t>は</a:t>
            </a:r>
            <a:r>
              <a:rPr kumimoji="1" lang="ja-JP" altLang="en-US" sz="4000" dirty="0" smtClean="0"/>
              <a:t>毎</a:t>
            </a:r>
            <a:r>
              <a:rPr kumimoji="1" lang="ja-JP" altLang="en-US" sz="4000" dirty="0"/>
              <a:t>日</a:t>
            </a:r>
            <a:r>
              <a:rPr kumimoji="1" lang="en-US" altLang="ja-JP" sz="4000" dirty="0" smtClean="0"/>
              <a:t>…</a:t>
            </a:r>
            <a:endParaRPr kumimoji="1" lang="ja-JP" altLang="en-US" sz="4000" dirty="0"/>
          </a:p>
        </p:txBody>
      </p:sp>
      <p:pic>
        <p:nvPicPr>
          <p:cNvPr id="4" name="図 3"/>
          <p:cNvPicPr>
            <a:picLocks noChangeAspect="1"/>
          </p:cNvPicPr>
          <p:nvPr/>
        </p:nvPicPr>
        <p:blipFill>
          <a:blip r:embed="rId3"/>
          <a:stretch>
            <a:fillRect/>
          </a:stretch>
        </p:blipFill>
        <p:spPr>
          <a:xfrm>
            <a:off x="2066077" y="671321"/>
            <a:ext cx="696477" cy="1762690"/>
          </a:xfrm>
          <a:prstGeom prst="rect">
            <a:avLst/>
          </a:prstGeom>
        </p:spPr>
      </p:pic>
      <p:pic>
        <p:nvPicPr>
          <p:cNvPr id="5" name="図 4"/>
          <p:cNvPicPr>
            <a:picLocks noChangeAspect="1"/>
          </p:cNvPicPr>
          <p:nvPr/>
        </p:nvPicPr>
        <p:blipFill>
          <a:blip r:embed="rId4"/>
          <a:stretch>
            <a:fillRect/>
          </a:stretch>
        </p:blipFill>
        <p:spPr>
          <a:xfrm>
            <a:off x="1772663" y="2631141"/>
            <a:ext cx="560899" cy="491802"/>
          </a:xfrm>
          <a:prstGeom prst="rect">
            <a:avLst/>
          </a:prstGeom>
        </p:spPr>
      </p:pic>
      <p:pic>
        <p:nvPicPr>
          <p:cNvPr id="6" name="図 5"/>
          <p:cNvPicPr>
            <a:picLocks noChangeAspect="1"/>
          </p:cNvPicPr>
          <p:nvPr/>
        </p:nvPicPr>
        <p:blipFill>
          <a:blip r:embed="rId5"/>
          <a:stretch>
            <a:fillRect/>
          </a:stretch>
        </p:blipFill>
        <p:spPr>
          <a:xfrm>
            <a:off x="1772663" y="4244837"/>
            <a:ext cx="573654" cy="402414"/>
          </a:xfrm>
          <a:prstGeom prst="rect">
            <a:avLst/>
          </a:prstGeom>
        </p:spPr>
      </p:pic>
      <p:pic>
        <p:nvPicPr>
          <p:cNvPr id="11" name="図 10"/>
          <p:cNvPicPr>
            <a:picLocks noChangeAspect="1"/>
          </p:cNvPicPr>
          <p:nvPr/>
        </p:nvPicPr>
        <p:blipFill>
          <a:blip r:embed="rId4"/>
          <a:stretch>
            <a:fillRect/>
          </a:stretch>
        </p:blipFill>
        <p:spPr>
          <a:xfrm>
            <a:off x="2349682" y="2631141"/>
            <a:ext cx="560899" cy="491802"/>
          </a:xfrm>
          <a:prstGeom prst="rect">
            <a:avLst/>
          </a:prstGeom>
        </p:spPr>
      </p:pic>
      <p:pic>
        <p:nvPicPr>
          <p:cNvPr id="12" name="図 11"/>
          <p:cNvPicPr>
            <a:picLocks noChangeAspect="1"/>
          </p:cNvPicPr>
          <p:nvPr/>
        </p:nvPicPr>
        <p:blipFill>
          <a:blip r:embed="rId4"/>
          <a:stretch>
            <a:fillRect/>
          </a:stretch>
        </p:blipFill>
        <p:spPr>
          <a:xfrm>
            <a:off x="2910581" y="2631141"/>
            <a:ext cx="560899" cy="491802"/>
          </a:xfrm>
          <a:prstGeom prst="rect">
            <a:avLst/>
          </a:prstGeom>
        </p:spPr>
      </p:pic>
      <p:pic>
        <p:nvPicPr>
          <p:cNvPr id="13" name="図 12"/>
          <p:cNvPicPr>
            <a:picLocks noChangeAspect="1"/>
          </p:cNvPicPr>
          <p:nvPr/>
        </p:nvPicPr>
        <p:blipFill>
          <a:blip r:embed="rId4"/>
          <a:stretch>
            <a:fillRect/>
          </a:stretch>
        </p:blipFill>
        <p:spPr>
          <a:xfrm>
            <a:off x="3471480" y="2631141"/>
            <a:ext cx="560899" cy="491802"/>
          </a:xfrm>
          <a:prstGeom prst="rect">
            <a:avLst/>
          </a:prstGeom>
        </p:spPr>
      </p:pic>
      <p:pic>
        <p:nvPicPr>
          <p:cNvPr id="15" name="図 14"/>
          <p:cNvPicPr>
            <a:picLocks noChangeAspect="1"/>
          </p:cNvPicPr>
          <p:nvPr/>
        </p:nvPicPr>
        <p:blipFill>
          <a:blip r:embed="rId4"/>
          <a:stretch>
            <a:fillRect/>
          </a:stretch>
        </p:blipFill>
        <p:spPr>
          <a:xfrm>
            <a:off x="1772663" y="3191344"/>
            <a:ext cx="560899" cy="491802"/>
          </a:xfrm>
          <a:prstGeom prst="rect">
            <a:avLst/>
          </a:prstGeom>
        </p:spPr>
      </p:pic>
      <p:pic>
        <p:nvPicPr>
          <p:cNvPr id="16" name="図 15"/>
          <p:cNvPicPr>
            <a:picLocks noChangeAspect="1"/>
          </p:cNvPicPr>
          <p:nvPr/>
        </p:nvPicPr>
        <p:blipFill>
          <a:blip r:embed="rId4"/>
          <a:stretch>
            <a:fillRect/>
          </a:stretch>
        </p:blipFill>
        <p:spPr>
          <a:xfrm>
            <a:off x="2349682" y="3191344"/>
            <a:ext cx="560899" cy="491802"/>
          </a:xfrm>
          <a:prstGeom prst="rect">
            <a:avLst/>
          </a:prstGeom>
        </p:spPr>
      </p:pic>
      <p:pic>
        <p:nvPicPr>
          <p:cNvPr id="17" name="図 16"/>
          <p:cNvPicPr>
            <a:picLocks noChangeAspect="1"/>
          </p:cNvPicPr>
          <p:nvPr/>
        </p:nvPicPr>
        <p:blipFill>
          <a:blip r:embed="rId4"/>
          <a:stretch>
            <a:fillRect/>
          </a:stretch>
        </p:blipFill>
        <p:spPr>
          <a:xfrm>
            <a:off x="2910581" y="3191344"/>
            <a:ext cx="560899" cy="491802"/>
          </a:xfrm>
          <a:prstGeom prst="rect">
            <a:avLst/>
          </a:prstGeom>
        </p:spPr>
      </p:pic>
      <p:pic>
        <p:nvPicPr>
          <p:cNvPr id="29" name="図 28"/>
          <p:cNvPicPr>
            <a:picLocks noChangeAspect="1"/>
          </p:cNvPicPr>
          <p:nvPr/>
        </p:nvPicPr>
        <p:blipFill>
          <a:blip r:embed="rId5"/>
          <a:stretch>
            <a:fillRect/>
          </a:stretch>
        </p:blipFill>
        <p:spPr>
          <a:xfrm>
            <a:off x="2390920" y="4244837"/>
            <a:ext cx="573654" cy="402414"/>
          </a:xfrm>
          <a:prstGeom prst="rect">
            <a:avLst/>
          </a:prstGeom>
        </p:spPr>
      </p:pic>
      <p:pic>
        <p:nvPicPr>
          <p:cNvPr id="31" name="図 30"/>
          <p:cNvPicPr>
            <a:picLocks noChangeAspect="1"/>
          </p:cNvPicPr>
          <p:nvPr/>
        </p:nvPicPr>
        <p:blipFill>
          <a:blip r:embed="rId5"/>
          <a:stretch>
            <a:fillRect/>
          </a:stretch>
        </p:blipFill>
        <p:spPr>
          <a:xfrm>
            <a:off x="2967939" y="4244837"/>
            <a:ext cx="573654" cy="402414"/>
          </a:xfrm>
          <a:prstGeom prst="rect">
            <a:avLst/>
          </a:prstGeom>
        </p:spPr>
      </p:pic>
      <p:pic>
        <p:nvPicPr>
          <p:cNvPr id="32" name="図 31"/>
          <p:cNvPicPr>
            <a:picLocks noChangeAspect="1"/>
          </p:cNvPicPr>
          <p:nvPr/>
        </p:nvPicPr>
        <p:blipFill>
          <a:blip r:embed="rId5"/>
          <a:stretch>
            <a:fillRect/>
          </a:stretch>
        </p:blipFill>
        <p:spPr>
          <a:xfrm>
            <a:off x="3586196" y="4244837"/>
            <a:ext cx="573654" cy="402414"/>
          </a:xfrm>
          <a:prstGeom prst="rect">
            <a:avLst/>
          </a:prstGeom>
        </p:spPr>
      </p:pic>
      <p:pic>
        <p:nvPicPr>
          <p:cNvPr id="33" name="図 32"/>
          <p:cNvPicPr>
            <a:picLocks noChangeAspect="1"/>
          </p:cNvPicPr>
          <p:nvPr/>
        </p:nvPicPr>
        <p:blipFill>
          <a:blip r:embed="rId5"/>
          <a:stretch>
            <a:fillRect/>
          </a:stretch>
        </p:blipFill>
        <p:spPr>
          <a:xfrm>
            <a:off x="1772663" y="4733408"/>
            <a:ext cx="573654" cy="402414"/>
          </a:xfrm>
          <a:prstGeom prst="rect">
            <a:avLst/>
          </a:prstGeom>
        </p:spPr>
      </p:pic>
      <p:pic>
        <p:nvPicPr>
          <p:cNvPr id="34" name="図 33"/>
          <p:cNvPicPr>
            <a:picLocks noChangeAspect="1"/>
          </p:cNvPicPr>
          <p:nvPr/>
        </p:nvPicPr>
        <p:blipFill>
          <a:blip r:embed="rId5"/>
          <a:stretch>
            <a:fillRect/>
          </a:stretch>
        </p:blipFill>
        <p:spPr>
          <a:xfrm>
            <a:off x="2390920" y="4733408"/>
            <a:ext cx="573654" cy="402414"/>
          </a:xfrm>
          <a:prstGeom prst="rect">
            <a:avLst/>
          </a:prstGeom>
        </p:spPr>
      </p:pic>
      <p:pic>
        <p:nvPicPr>
          <p:cNvPr id="35" name="図 34"/>
          <p:cNvPicPr>
            <a:picLocks noChangeAspect="1"/>
          </p:cNvPicPr>
          <p:nvPr/>
        </p:nvPicPr>
        <p:blipFill>
          <a:blip r:embed="rId5"/>
          <a:stretch>
            <a:fillRect/>
          </a:stretch>
        </p:blipFill>
        <p:spPr>
          <a:xfrm>
            <a:off x="2967939" y="4733408"/>
            <a:ext cx="573654" cy="402414"/>
          </a:xfrm>
          <a:prstGeom prst="rect">
            <a:avLst/>
          </a:prstGeom>
        </p:spPr>
      </p:pic>
      <p:pic>
        <p:nvPicPr>
          <p:cNvPr id="36" name="図 35"/>
          <p:cNvPicPr>
            <a:picLocks noChangeAspect="1"/>
          </p:cNvPicPr>
          <p:nvPr/>
        </p:nvPicPr>
        <p:blipFill>
          <a:blip r:embed="rId5"/>
          <a:stretch>
            <a:fillRect/>
          </a:stretch>
        </p:blipFill>
        <p:spPr>
          <a:xfrm>
            <a:off x="3586196" y="4733408"/>
            <a:ext cx="573654" cy="402414"/>
          </a:xfrm>
          <a:prstGeom prst="rect">
            <a:avLst/>
          </a:prstGeom>
        </p:spPr>
      </p:pic>
      <p:pic>
        <p:nvPicPr>
          <p:cNvPr id="37" name="図 36"/>
          <p:cNvPicPr>
            <a:picLocks noChangeAspect="1"/>
          </p:cNvPicPr>
          <p:nvPr/>
        </p:nvPicPr>
        <p:blipFill>
          <a:blip r:embed="rId5"/>
          <a:stretch>
            <a:fillRect/>
          </a:stretch>
        </p:blipFill>
        <p:spPr>
          <a:xfrm>
            <a:off x="1797004" y="5254042"/>
            <a:ext cx="573654" cy="402414"/>
          </a:xfrm>
          <a:prstGeom prst="rect">
            <a:avLst/>
          </a:prstGeom>
        </p:spPr>
      </p:pic>
      <p:sp>
        <p:nvSpPr>
          <p:cNvPr id="41" name="テキスト ボックス 40"/>
          <p:cNvSpPr txBox="1"/>
          <p:nvPr/>
        </p:nvSpPr>
        <p:spPr>
          <a:xfrm>
            <a:off x="3104872" y="1552666"/>
            <a:ext cx="1571264" cy="461665"/>
          </a:xfrm>
          <a:prstGeom prst="rect">
            <a:avLst/>
          </a:prstGeom>
          <a:noFill/>
        </p:spPr>
        <p:txBody>
          <a:bodyPr wrap="none" rtlCol="0">
            <a:spAutoFit/>
          </a:bodyPr>
          <a:lstStyle/>
          <a:p>
            <a:r>
              <a:rPr lang="en-US" altLang="ja-JP" sz="2400" b="1" dirty="0" smtClean="0">
                <a:solidFill>
                  <a:prstClr val="black"/>
                </a:solidFill>
                <a:latin typeface="Calibri"/>
                <a:ea typeface="ＭＳ Ｐゴシック"/>
              </a:rPr>
              <a:t>1</a:t>
            </a:r>
            <a:r>
              <a:rPr lang="ja-JP" altLang="en-US" sz="2400" b="1" dirty="0" smtClean="0">
                <a:solidFill>
                  <a:prstClr val="black"/>
                </a:solidFill>
                <a:latin typeface="Calibri"/>
                <a:ea typeface="ＭＳ Ｐゴシック"/>
              </a:rPr>
              <a:t>人</a:t>
            </a:r>
            <a:r>
              <a:rPr lang="ja-JP" altLang="en-US" sz="2400" dirty="0" smtClean="0">
                <a:solidFill>
                  <a:prstClr val="black"/>
                </a:solidFill>
                <a:latin typeface="Calibri"/>
                <a:ea typeface="ＭＳ Ｐゴシック"/>
              </a:rPr>
              <a:t>の妊婦</a:t>
            </a:r>
            <a:endParaRPr lang="ja-JP" altLang="en-US" sz="2400" dirty="0">
              <a:solidFill>
                <a:prstClr val="black"/>
              </a:solidFill>
              <a:latin typeface="Calibri"/>
              <a:ea typeface="ＭＳ Ｐゴシック"/>
            </a:endParaRPr>
          </a:p>
        </p:txBody>
      </p:sp>
      <p:sp>
        <p:nvSpPr>
          <p:cNvPr id="42" name="テキスト ボックス 41"/>
          <p:cNvSpPr txBox="1"/>
          <p:nvPr/>
        </p:nvSpPr>
        <p:spPr>
          <a:xfrm>
            <a:off x="4710501" y="2737912"/>
            <a:ext cx="3586238" cy="1200329"/>
          </a:xfrm>
          <a:prstGeom prst="rect">
            <a:avLst/>
          </a:prstGeom>
          <a:noFill/>
        </p:spPr>
        <p:txBody>
          <a:bodyPr wrap="none" rtlCol="0">
            <a:spAutoFit/>
          </a:bodyPr>
          <a:lstStyle/>
          <a:p>
            <a:r>
              <a:rPr lang="en-US" altLang="ja-JP" sz="2400" b="1" dirty="0" smtClean="0">
                <a:solidFill>
                  <a:prstClr val="black"/>
                </a:solidFill>
                <a:latin typeface="Calibri"/>
                <a:ea typeface="ＭＳ Ｐゴシック"/>
              </a:rPr>
              <a:t>23</a:t>
            </a:r>
            <a:r>
              <a:rPr lang="ja-JP" altLang="en-US" sz="2400" b="1" dirty="0" smtClean="0">
                <a:solidFill>
                  <a:prstClr val="black"/>
                </a:solidFill>
                <a:latin typeface="Calibri"/>
                <a:ea typeface="ＭＳ Ｐゴシック"/>
              </a:rPr>
              <a:t>人</a:t>
            </a:r>
            <a:r>
              <a:rPr lang="ja-JP" altLang="en-US" sz="2400" dirty="0" smtClean="0">
                <a:solidFill>
                  <a:prstClr val="black"/>
                </a:solidFill>
                <a:latin typeface="Calibri"/>
                <a:ea typeface="ＭＳ Ｐゴシック"/>
              </a:rPr>
              <a:t>の子供</a:t>
            </a:r>
            <a:r>
              <a:rPr lang="ja-JP" altLang="en-US" sz="1600" dirty="0" smtClean="0">
                <a:solidFill>
                  <a:prstClr val="black"/>
                </a:solidFill>
                <a:latin typeface="Calibri"/>
                <a:ea typeface="ＭＳ Ｐゴシック"/>
              </a:rPr>
              <a:t>（</a:t>
            </a:r>
            <a:r>
              <a:rPr lang="en-US" altLang="ja-JP" sz="1600" dirty="0" smtClean="0">
                <a:solidFill>
                  <a:prstClr val="black"/>
                </a:solidFill>
                <a:latin typeface="Calibri"/>
                <a:ea typeface="ＭＳ Ｐゴシック"/>
              </a:rPr>
              <a:t>5</a:t>
            </a:r>
            <a:r>
              <a:rPr lang="ja-JP" altLang="en-US" sz="1600" dirty="0" smtClean="0">
                <a:solidFill>
                  <a:prstClr val="black"/>
                </a:solidFill>
                <a:latin typeface="Calibri"/>
                <a:ea typeface="ＭＳ Ｐゴシック"/>
              </a:rPr>
              <a:t>歳未満）</a:t>
            </a:r>
            <a:endParaRPr lang="en-US" altLang="ja-JP" sz="2400" dirty="0" smtClean="0">
              <a:solidFill>
                <a:prstClr val="black"/>
              </a:solidFill>
              <a:latin typeface="Calibri"/>
              <a:ea typeface="ＭＳ Ｐゴシック"/>
            </a:endParaRPr>
          </a:p>
          <a:p>
            <a:r>
              <a:rPr lang="ja-JP" altLang="en-US" sz="2400" dirty="0">
                <a:solidFill>
                  <a:prstClr val="black"/>
                </a:solidFill>
              </a:rPr>
              <a:t>う</a:t>
            </a:r>
            <a:r>
              <a:rPr lang="ja-JP" altLang="en-US" sz="2400" dirty="0" smtClean="0">
                <a:solidFill>
                  <a:prstClr val="black"/>
                </a:solidFill>
              </a:rPr>
              <a:t>ち</a:t>
            </a:r>
            <a:endParaRPr lang="en-US" altLang="ja-JP" sz="2400" dirty="0" smtClean="0">
              <a:solidFill>
                <a:prstClr val="black"/>
              </a:solidFill>
            </a:endParaRPr>
          </a:p>
          <a:p>
            <a:r>
              <a:rPr lang="en-US" altLang="ja-JP" sz="2400" b="1" dirty="0" smtClean="0">
                <a:solidFill>
                  <a:prstClr val="black"/>
                </a:solidFill>
              </a:rPr>
              <a:t>9</a:t>
            </a:r>
            <a:r>
              <a:rPr lang="ja-JP" altLang="en-US" sz="2400" b="1" dirty="0">
                <a:solidFill>
                  <a:prstClr val="black"/>
                </a:solidFill>
              </a:rPr>
              <a:t>人</a:t>
            </a:r>
            <a:r>
              <a:rPr lang="ja-JP" altLang="en-US" sz="2400" dirty="0" smtClean="0">
                <a:solidFill>
                  <a:prstClr val="black"/>
                </a:solidFill>
              </a:rPr>
              <a:t>の新生児</a:t>
            </a:r>
            <a:r>
              <a:rPr lang="ja-JP" altLang="en-US" sz="1600" dirty="0" smtClean="0">
                <a:solidFill>
                  <a:prstClr val="black"/>
                </a:solidFill>
              </a:rPr>
              <a:t>（生後</a:t>
            </a:r>
            <a:r>
              <a:rPr lang="en-US" altLang="ja-JP" sz="1600" dirty="0" smtClean="0">
                <a:solidFill>
                  <a:prstClr val="black"/>
                </a:solidFill>
              </a:rPr>
              <a:t>1</a:t>
            </a:r>
            <a:r>
              <a:rPr lang="ja-JP" altLang="en-US" sz="1600" dirty="0" smtClean="0">
                <a:solidFill>
                  <a:prstClr val="black"/>
                </a:solidFill>
              </a:rPr>
              <a:t>っか月未満）</a:t>
            </a:r>
            <a:endParaRPr lang="ja-JP" altLang="en-US" sz="1600" dirty="0">
              <a:solidFill>
                <a:prstClr val="black"/>
              </a:solidFill>
            </a:endParaRPr>
          </a:p>
        </p:txBody>
      </p:sp>
      <p:sp>
        <p:nvSpPr>
          <p:cNvPr id="44" name="右中かっこ 43"/>
          <p:cNvSpPr/>
          <p:nvPr/>
        </p:nvSpPr>
        <p:spPr>
          <a:xfrm>
            <a:off x="4099301" y="2609727"/>
            <a:ext cx="471260" cy="3270220"/>
          </a:xfrm>
          <a:prstGeom prst="rightBrace">
            <a:avLst>
              <a:gd name="adj1" fmla="val 8333"/>
              <a:gd name="adj2" fmla="val 24493"/>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ja-JP" altLang="en-US">
              <a:solidFill>
                <a:prstClr val="black"/>
              </a:solidFill>
              <a:latin typeface="Calibri"/>
              <a:ea typeface="ＭＳ Ｐゴシック"/>
            </a:endParaRPr>
          </a:p>
        </p:txBody>
      </p:sp>
      <p:sp>
        <p:nvSpPr>
          <p:cNvPr id="47" name="テキスト ボックス 42"/>
          <p:cNvSpPr txBox="1"/>
          <p:nvPr/>
        </p:nvSpPr>
        <p:spPr>
          <a:xfrm>
            <a:off x="1741769" y="6096000"/>
            <a:ext cx="4432121" cy="584775"/>
          </a:xfrm>
          <a:prstGeom prst="rect">
            <a:avLst/>
          </a:prstGeom>
          <a:noFill/>
        </p:spPr>
        <p:txBody>
          <a:bodyPr wrap="square" rtlCol="0">
            <a:spAutoFit/>
          </a:bodyPr>
          <a:lstStyle/>
          <a:p>
            <a:r>
              <a:rPr lang="ja-JP" altLang="en-US" sz="3200" dirty="0" smtClean="0">
                <a:solidFill>
                  <a:prstClr val="black"/>
                </a:solidFill>
                <a:latin typeface="Calibri"/>
                <a:ea typeface="ＭＳ Ｐゴシック"/>
              </a:rPr>
              <a:t>が命を落としている</a:t>
            </a:r>
            <a:endParaRPr lang="ja-JP" altLang="en-US" sz="3200" dirty="0">
              <a:solidFill>
                <a:prstClr val="black"/>
              </a:solidFill>
              <a:latin typeface="Calibri"/>
              <a:ea typeface="ＭＳ Ｐゴシック"/>
            </a:endParaRPr>
          </a:p>
        </p:txBody>
      </p:sp>
      <p:sp>
        <p:nvSpPr>
          <p:cNvPr id="9" name="TextBox 8"/>
          <p:cNvSpPr txBox="1"/>
          <p:nvPr/>
        </p:nvSpPr>
        <p:spPr>
          <a:xfrm>
            <a:off x="2081413" y="3686453"/>
            <a:ext cx="1390067" cy="276999"/>
          </a:xfrm>
          <a:prstGeom prst="rect">
            <a:avLst/>
          </a:prstGeom>
          <a:noFill/>
        </p:spPr>
        <p:txBody>
          <a:bodyPr wrap="square" rtlCol="0">
            <a:spAutoFit/>
          </a:bodyPr>
          <a:lstStyle/>
          <a:p>
            <a:pPr algn="ctr"/>
            <a:r>
              <a:rPr lang="ja-JP" altLang="en-US" sz="1200" dirty="0" smtClean="0"/>
              <a:t>（</a:t>
            </a:r>
            <a:r>
              <a:rPr lang="en-US" altLang="ja-JP" sz="1200" dirty="0" smtClean="0"/>
              <a:t>1-4</a:t>
            </a:r>
            <a:r>
              <a:rPr lang="ja-JP" altLang="en-US" sz="1200" dirty="0" smtClean="0"/>
              <a:t>歳）</a:t>
            </a:r>
            <a:endParaRPr lang="en-US" sz="1200" dirty="0"/>
          </a:p>
        </p:txBody>
      </p:sp>
      <p:sp>
        <p:nvSpPr>
          <p:cNvPr id="48" name="TextBox 47"/>
          <p:cNvSpPr txBox="1"/>
          <p:nvPr/>
        </p:nvSpPr>
        <p:spPr>
          <a:xfrm>
            <a:off x="2567763" y="5197232"/>
            <a:ext cx="1390067" cy="276999"/>
          </a:xfrm>
          <a:prstGeom prst="rect">
            <a:avLst/>
          </a:prstGeom>
          <a:noFill/>
        </p:spPr>
        <p:txBody>
          <a:bodyPr wrap="square" rtlCol="0">
            <a:spAutoFit/>
          </a:bodyPr>
          <a:lstStyle/>
          <a:p>
            <a:pPr algn="ctr"/>
            <a:r>
              <a:rPr lang="ja-JP" altLang="en-US" sz="1200" dirty="0" smtClean="0"/>
              <a:t>（</a:t>
            </a:r>
            <a:r>
              <a:rPr lang="ja-JP" altLang="en-US" sz="1200" dirty="0"/>
              <a:t>生</a:t>
            </a:r>
            <a:r>
              <a:rPr lang="ja-JP" altLang="en-US" sz="1200" dirty="0" smtClean="0"/>
              <a:t>後１ヶ月未満）</a:t>
            </a:r>
            <a:endParaRPr lang="en-US" sz="1200" dirty="0"/>
          </a:p>
        </p:txBody>
      </p:sp>
      <p:sp>
        <p:nvSpPr>
          <p:cNvPr id="8" name="TextBox 7"/>
          <p:cNvSpPr txBox="1"/>
          <p:nvPr/>
        </p:nvSpPr>
        <p:spPr>
          <a:xfrm>
            <a:off x="5029200" y="4733408"/>
            <a:ext cx="4161717" cy="923330"/>
          </a:xfrm>
          <a:prstGeom prst="rect">
            <a:avLst/>
          </a:prstGeom>
          <a:noFill/>
        </p:spPr>
        <p:txBody>
          <a:bodyPr wrap="none" rtlCol="0">
            <a:spAutoFit/>
          </a:bodyPr>
          <a:lstStyle/>
          <a:p>
            <a:r>
              <a:rPr lang="ja-JP" altLang="en-US" dirty="0" smtClean="0"/>
              <a:t>これは、出生あたりで計算すると、日本の</a:t>
            </a:r>
            <a:endParaRPr lang="en-US" altLang="ja-JP" dirty="0" smtClean="0"/>
          </a:p>
          <a:p>
            <a:r>
              <a:rPr lang="en-US" altLang="ja-JP" dirty="0" smtClean="0"/>
              <a:t>40</a:t>
            </a:r>
            <a:r>
              <a:rPr lang="ja-JP" altLang="en-US" dirty="0" smtClean="0"/>
              <a:t>倍　（妊産婦死亡率）</a:t>
            </a:r>
            <a:endParaRPr lang="en-US" altLang="ja-JP" dirty="0" smtClean="0"/>
          </a:p>
          <a:p>
            <a:r>
              <a:rPr lang="en-US" altLang="ja-JP" dirty="0" smtClean="0"/>
              <a:t>15</a:t>
            </a:r>
            <a:r>
              <a:rPr lang="ja-JP" altLang="en-US" dirty="0" smtClean="0"/>
              <a:t>倍　（</a:t>
            </a:r>
            <a:r>
              <a:rPr lang="en-US" altLang="ja-JP" dirty="0" smtClean="0"/>
              <a:t>5</a:t>
            </a:r>
            <a:r>
              <a:rPr lang="ja-JP" altLang="en-US" dirty="0" smtClean="0"/>
              <a:t>歳児未満死亡率）</a:t>
            </a:r>
            <a:endParaRPr lang="en-GB" dirty="0"/>
          </a:p>
        </p:txBody>
      </p:sp>
    </p:spTree>
    <p:extLst>
      <p:ext uri="{BB962C8B-B14F-4D97-AF65-F5344CB8AC3E}">
        <p14:creationId xmlns:p14="http://schemas.microsoft.com/office/powerpoint/2010/main" val="471813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50" y="0"/>
            <a:ext cx="8763000" cy="762000"/>
          </a:xfrm>
        </p:spPr>
        <p:txBody>
          <a:bodyPr>
            <a:noAutofit/>
          </a:bodyPr>
          <a:lstStyle/>
          <a:p>
            <a:r>
              <a:rPr lang="ja-JP" altLang="en-US" sz="2800" dirty="0"/>
              <a:t>ラオ</a:t>
            </a:r>
            <a:r>
              <a:rPr lang="ja-JP" altLang="en-US" sz="2800" dirty="0" smtClean="0"/>
              <a:t>スの妊</a:t>
            </a:r>
            <a:r>
              <a:rPr lang="ja-JP" altLang="en-US" sz="2800" dirty="0"/>
              <a:t>産婦死亡の</a:t>
            </a:r>
            <a:r>
              <a:rPr lang="en-US" altLang="ja-JP" sz="2800" b="1" u="sng" dirty="0"/>
              <a:t>80</a:t>
            </a:r>
            <a:r>
              <a:rPr lang="ja-JP" altLang="en-US" sz="2800" b="1" u="sng" dirty="0" smtClean="0"/>
              <a:t>％</a:t>
            </a:r>
            <a:r>
              <a:rPr lang="ja-JP" altLang="en-US" sz="2800" dirty="0" smtClean="0"/>
              <a:t>はこ</a:t>
            </a:r>
            <a:r>
              <a:rPr lang="ja-JP" altLang="en-US" sz="2800" dirty="0" smtClean="0"/>
              <a:t>れら３つが原因</a:t>
            </a:r>
            <a:endParaRPr lang="en-US" sz="2800" dirty="0"/>
          </a:p>
        </p:txBody>
      </p:sp>
      <p:sp>
        <p:nvSpPr>
          <p:cNvPr id="3" name="TextBox 2"/>
          <p:cNvSpPr txBox="1"/>
          <p:nvPr/>
        </p:nvSpPr>
        <p:spPr>
          <a:xfrm>
            <a:off x="609598" y="1069965"/>
            <a:ext cx="4419602" cy="1384995"/>
          </a:xfrm>
          <a:prstGeom prst="rect">
            <a:avLst/>
          </a:prstGeom>
          <a:noFill/>
        </p:spPr>
        <p:txBody>
          <a:bodyPr wrap="square" rtlCol="0">
            <a:spAutoFit/>
          </a:bodyPr>
          <a:lstStyle/>
          <a:p>
            <a:r>
              <a:rPr lang="ja-JP" altLang="en-US" sz="2800" dirty="0" smtClean="0"/>
              <a:t>１位　産後出</a:t>
            </a:r>
            <a:r>
              <a:rPr lang="ja-JP" altLang="en-US" sz="2800" dirty="0" smtClean="0"/>
              <a:t>血 </a:t>
            </a:r>
            <a:r>
              <a:rPr lang="ja-JP" altLang="en-US" sz="1600" dirty="0" smtClean="0"/>
              <a:t>（</a:t>
            </a:r>
            <a:r>
              <a:rPr lang="ja-JP" altLang="en-US" sz="1600" dirty="0"/>
              <a:t>推定</a:t>
            </a:r>
            <a:r>
              <a:rPr lang="en-GB" altLang="ja-JP" sz="1600" dirty="0"/>
              <a:t>44%</a:t>
            </a:r>
            <a:r>
              <a:rPr lang="ja-JP" altLang="en-US" sz="1600" dirty="0"/>
              <a:t>）</a:t>
            </a:r>
            <a:endParaRPr lang="en-US" altLang="ja-JP" sz="1600" dirty="0" smtClean="0"/>
          </a:p>
          <a:p>
            <a:r>
              <a:rPr lang="ja-JP" altLang="en-US" sz="2800" dirty="0" smtClean="0"/>
              <a:t>２位　妊娠高血</a:t>
            </a:r>
            <a:r>
              <a:rPr lang="ja-JP" altLang="en-US" sz="2800" dirty="0" smtClean="0"/>
              <a:t>圧 </a:t>
            </a:r>
            <a:r>
              <a:rPr lang="ja-JP" altLang="en-US" sz="1600" dirty="0" smtClean="0"/>
              <a:t>（</a:t>
            </a:r>
            <a:r>
              <a:rPr lang="ja-JP" altLang="en-US" sz="1600" dirty="0"/>
              <a:t>推定</a:t>
            </a:r>
            <a:r>
              <a:rPr lang="en-GB" altLang="ja-JP" sz="1600" dirty="0"/>
              <a:t>19%</a:t>
            </a:r>
            <a:r>
              <a:rPr lang="ja-JP" altLang="en-US" sz="1600" dirty="0"/>
              <a:t>）</a:t>
            </a:r>
            <a:endParaRPr lang="en-US" altLang="ja-JP" sz="1600" dirty="0" smtClean="0"/>
          </a:p>
          <a:p>
            <a:r>
              <a:rPr lang="ja-JP" altLang="en-US" sz="2800" dirty="0" smtClean="0"/>
              <a:t>３位　感染</a:t>
            </a:r>
            <a:r>
              <a:rPr lang="ja-JP" altLang="en-US" sz="2800" dirty="0" smtClean="0"/>
              <a:t>症 </a:t>
            </a:r>
            <a:r>
              <a:rPr lang="ja-JP" altLang="en-US" sz="1600" dirty="0" smtClean="0"/>
              <a:t>（</a:t>
            </a:r>
            <a:r>
              <a:rPr lang="ja-JP" altLang="en-US" sz="1600" dirty="0"/>
              <a:t>推定</a:t>
            </a:r>
            <a:r>
              <a:rPr lang="en-GB" altLang="ja-JP" sz="1600" dirty="0"/>
              <a:t>15%</a:t>
            </a:r>
            <a:r>
              <a:rPr lang="ja-JP" altLang="en-US" sz="1600" dirty="0"/>
              <a:t>）</a:t>
            </a:r>
            <a:endParaRPr lang="en-US" sz="2800" dirty="0"/>
          </a:p>
        </p:txBody>
      </p:sp>
      <p:sp>
        <p:nvSpPr>
          <p:cNvPr id="4" name="TextBox 3"/>
          <p:cNvSpPr txBox="1"/>
          <p:nvPr/>
        </p:nvSpPr>
        <p:spPr>
          <a:xfrm>
            <a:off x="-58630" y="6172200"/>
            <a:ext cx="9126430" cy="584775"/>
          </a:xfrm>
          <a:prstGeom prst="rect">
            <a:avLst/>
          </a:prstGeom>
          <a:noFill/>
        </p:spPr>
        <p:txBody>
          <a:bodyPr wrap="square" rtlCol="0">
            <a:spAutoFit/>
          </a:bodyPr>
          <a:lstStyle/>
          <a:p>
            <a:pPr algn="ctr"/>
            <a:r>
              <a:rPr lang="ja-JP" altLang="en-US" sz="3200" u="sng" dirty="0" smtClean="0"/>
              <a:t>多くは早期発見、早期介入で防</a:t>
            </a:r>
            <a:r>
              <a:rPr lang="ja-JP" altLang="en-US" sz="3200" u="sng" dirty="0"/>
              <a:t>ぐこと</a:t>
            </a:r>
            <a:r>
              <a:rPr lang="ja-JP" altLang="en-US" sz="3200" u="sng" dirty="0" smtClean="0"/>
              <a:t>が可能な死亡</a:t>
            </a:r>
            <a:endParaRPr lang="en-US" sz="3200" u="sng" dirty="0"/>
          </a:p>
        </p:txBody>
      </p:sp>
      <p:sp>
        <p:nvSpPr>
          <p:cNvPr id="7" name="Rectangle 6"/>
          <p:cNvSpPr/>
          <p:nvPr/>
        </p:nvSpPr>
        <p:spPr>
          <a:xfrm>
            <a:off x="137652" y="733762"/>
            <a:ext cx="8864721" cy="2057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le 1"/>
          <p:cNvSpPr txBox="1">
            <a:spLocks/>
          </p:cNvSpPr>
          <p:nvPr/>
        </p:nvSpPr>
        <p:spPr>
          <a:xfrm>
            <a:off x="177739" y="3048000"/>
            <a:ext cx="87630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ja-JP" altLang="en-US" sz="2800" dirty="0" smtClean="0"/>
              <a:t>ラオスの新生児死亡はこれら３つ</a:t>
            </a:r>
            <a:r>
              <a:rPr lang="ja-JP" altLang="en-US" sz="2800" dirty="0" smtClean="0"/>
              <a:t>が</a:t>
            </a:r>
            <a:r>
              <a:rPr lang="ja-JP" altLang="en-US" sz="2800" dirty="0"/>
              <a:t>最大</a:t>
            </a:r>
            <a:r>
              <a:rPr lang="ja-JP" altLang="en-US" sz="2800" dirty="0" smtClean="0"/>
              <a:t>原</a:t>
            </a:r>
            <a:r>
              <a:rPr lang="ja-JP" altLang="en-US" sz="2800" dirty="0" smtClean="0"/>
              <a:t>因と推</a:t>
            </a:r>
            <a:r>
              <a:rPr lang="ja-JP" altLang="en-US" sz="2800" dirty="0" smtClean="0"/>
              <a:t>定</a:t>
            </a:r>
            <a:endParaRPr lang="en-US" sz="2800" dirty="0"/>
          </a:p>
        </p:txBody>
      </p:sp>
      <p:sp>
        <p:nvSpPr>
          <p:cNvPr id="17" name="TextBox 16"/>
          <p:cNvSpPr txBox="1"/>
          <p:nvPr/>
        </p:nvSpPr>
        <p:spPr>
          <a:xfrm>
            <a:off x="576727" y="4038600"/>
            <a:ext cx="5181600" cy="1569660"/>
          </a:xfrm>
          <a:prstGeom prst="rect">
            <a:avLst/>
          </a:prstGeom>
          <a:noFill/>
        </p:spPr>
        <p:txBody>
          <a:bodyPr wrap="square" rtlCol="0">
            <a:spAutoFit/>
          </a:bodyPr>
          <a:lstStyle/>
          <a:p>
            <a:r>
              <a:rPr lang="ja-JP" altLang="en-US" sz="2800" dirty="0" smtClean="0"/>
              <a:t>１位　早産児における合併症</a:t>
            </a:r>
            <a:endParaRPr lang="en-US" altLang="ja-JP" sz="2800" dirty="0" smtClean="0"/>
          </a:p>
          <a:p>
            <a:r>
              <a:rPr lang="ja-JP" altLang="en-US" sz="2800" dirty="0" smtClean="0"/>
              <a:t>２位　分娩に関連した合併症</a:t>
            </a:r>
            <a:endParaRPr lang="en-US" altLang="ja-JP" sz="2800" dirty="0" smtClean="0"/>
          </a:p>
          <a:p>
            <a:r>
              <a:rPr lang="ja-JP" altLang="en-US" sz="2800" dirty="0" smtClean="0"/>
              <a:t>３位　感染症</a:t>
            </a:r>
            <a:endParaRPr lang="en-US" altLang="ja-JP" sz="2800" dirty="0" smtClean="0"/>
          </a:p>
          <a:p>
            <a:r>
              <a:rPr lang="ja-JP" altLang="en-US" sz="1200" dirty="0"/>
              <a:t>世</a:t>
            </a:r>
            <a:r>
              <a:rPr lang="ja-JP" altLang="en-US" sz="1200" dirty="0" smtClean="0"/>
              <a:t>界</a:t>
            </a:r>
            <a:r>
              <a:rPr lang="ja-JP" altLang="en-US" sz="1200" dirty="0"/>
              <a:t>全</a:t>
            </a:r>
            <a:r>
              <a:rPr lang="ja-JP" altLang="en-US" sz="1200" dirty="0" smtClean="0"/>
              <a:t>体のデータより</a:t>
            </a:r>
            <a:r>
              <a:rPr lang="ja-JP" altLang="en-US" sz="1200" dirty="0"/>
              <a:t>　（ラオスでのデータはない</a:t>
            </a:r>
            <a:r>
              <a:rPr lang="ja-JP" altLang="en-US" sz="1200" dirty="0" smtClean="0"/>
              <a:t>）</a:t>
            </a:r>
            <a:endParaRPr lang="en-US" altLang="ja-JP" sz="1200" dirty="0"/>
          </a:p>
        </p:txBody>
      </p:sp>
      <p:sp>
        <p:nvSpPr>
          <p:cNvPr id="18" name="Rectangle 17"/>
          <p:cNvSpPr/>
          <p:nvPr/>
        </p:nvSpPr>
        <p:spPr>
          <a:xfrm>
            <a:off x="137652" y="3783315"/>
            <a:ext cx="8843176" cy="20802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70740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Autofit/>
          </a:bodyPr>
          <a:lstStyle/>
          <a:p>
            <a:r>
              <a:rPr lang="ja-JP" altLang="en-US" sz="3200" dirty="0"/>
              <a:t>ＷＨ</a:t>
            </a:r>
            <a:r>
              <a:rPr lang="ja-JP" altLang="en-US" sz="3200" dirty="0" smtClean="0"/>
              <a:t>Ｏラオス事務所の</a:t>
            </a:r>
            <a:r>
              <a:rPr lang="ja-JP" altLang="en-US" sz="3200" dirty="0"/>
              <a:t>支援実績と</a:t>
            </a:r>
            <a:r>
              <a:rPr lang="ja-JP" altLang="en-US" sz="3200" dirty="0" smtClean="0"/>
              <a:t>今後の予定</a:t>
            </a:r>
            <a:endParaRPr lang="en-GB" sz="3200" dirty="0"/>
          </a:p>
        </p:txBody>
      </p:sp>
      <p:sp>
        <p:nvSpPr>
          <p:cNvPr id="3" name="TextBox 2"/>
          <p:cNvSpPr txBox="1"/>
          <p:nvPr/>
        </p:nvSpPr>
        <p:spPr>
          <a:xfrm>
            <a:off x="424329" y="1066800"/>
            <a:ext cx="8382000" cy="707886"/>
          </a:xfrm>
          <a:prstGeom prst="rect">
            <a:avLst/>
          </a:prstGeom>
          <a:noFill/>
        </p:spPr>
        <p:txBody>
          <a:bodyPr wrap="square" rtlCol="0">
            <a:spAutoFit/>
          </a:bodyPr>
          <a:lstStyle/>
          <a:p>
            <a:r>
              <a:rPr lang="ja-JP" altLang="en-US" sz="2000" dirty="0" smtClean="0"/>
              <a:t>ＷＨＯラオス事務所はラオスの保健省と協力しながら、妊産婦・小児死亡を削減するために、国家母子保健戦略の作成、実施を支援しています。</a:t>
            </a:r>
            <a:endParaRPr lang="en-US" altLang="ja-JP" sz="2000" dirty="0" smtClean="0"/>
          </a:p>
        </p:txBody>
      </p:sp>
      <p:pic>
        <p:nvPicPr>
          <p:cNvPr id="4" name="図 3"/>
          <p:cNvPicPr>
            <a:picLocks noChangeAspect="1"/>
          </p:cNvPicPr>
          <p:nvPr/>
        </p:nvPicPr>
        <p:blipFill>
          <a:blip r:embed="rId2"/>
          <a:stretch>
            <a:fillRect/>
          </a:stretch>
        </p:blipFill>
        <p:spPr>
          <a:xfrm>
            <a:off x="5969217" y="2057400"/>
            <a:ext cx="3024293" cy="4343400"/>
          </a:xfrm>
          <a:prstGeom prst="rect">
            <a:avLst/>
          </a:prstGeom>
        </p:spPr>
      </p:pic>
      <p:sp>
        <p:nvSpPr>
          <p:cNvPr id="5" name="TextBox 4"/>
          <p:cNvSpPr txBox="1"/>
          <p:nvPr/>
        </p:nvSpPr>
        <p:spPr>
          <a:xfrm>
            <a:off x="5908819" y="6435030"/>
            <a:ext cx="3235181" cy="276999"/>
          </a:xfrm>
          <a:prstGeom prst="rect">
            <a:avLst/>
          </a:prstGeom>
          <a:noFill/>
        </p:spPr>
        <p:txBody>
          <a:bodyPr wrap="none" rtlCol="0">
            <a:spAutoFit/>
          </a:bodyPr>
          <a:lstStyle/>
          <a:p>
            <a:r>
              <a:rPr lang="ja-JP" altLang="en-US" sz="1200" dirty="0" smtClean="0"/>
              <a:t>ラオス国</a:t>
            </a:r>
            <a:r>
              <a:rPr lang="ja-JP" altLang="en-US" sz="1200" dirty="0"/>
              <a:t>家母子保健戦</a:t>
            </a:r>
            <a:r>
              <a:rPr lang="ja-JP" altLang="en-US" sz="1200" dirty="0" smtClean="0"/>
              <a:t>略計画　２０１６－２０２５</a:t>
            </a:r>
            <a:endParaRPr lang="en-GB" sz="1200" dirty="0"/>
          </a:p>
        </p:txBody>
      </p:sp>
      <p:sp>
        <p:nvSpPr>
          <p:cNvPr id="6" name="TextBox 5"/>
          <p:cNvSpPr txBox="1"/>
          <p:nvPr/>
        </p:nvSpPr>
        <p:spPr>
          <a:xfrm>
            <a:off x="424329" y="2133600"/>
            <a:ext cx="5486400" cy="4401205"/>
          </a:xfrm>
          <a:prstGeom prst="rect">
            <a:avLst/>
          </a:prstGeom>
          <a:noFill/>
        </p:spPr>
        <p:txBody>
          <a:bodyPr wrap="square" rtlCol="0">
            <a:spAutoFit/>
          </a:bodyPr>
          <a:lstStyle/>
          <a:p>
            <a:r>
              <a:rPr lang="ja-JP" altLang="en-US" sz="2000" dirty="0"/>
              <a:t>世界中で構築された知見（エビデンス</a:t>
            </a:r>
            <a:r>
              <a:rPr lang="ja-JP" altLang="en-US" sz="2000" dirty="0" smtClean="0"/>
              <a:t>）に基づいて、かつラ</a:t>
            </a:r>
            <a:r>
              <a:rPr lang="ja-JP" altLang="en-US" sz="2000" dirty="0"/>
              <a:t>オスの現状</a:t>
            </a:r>
            <a:r>
              <a:rPr lang="ja-JP" altLang="en-US" sz="2000" dirty="0" smtClean="0"/>
              <a:t>にも合</a:t>
            </a:r>
            <a:r>
              <a:rPr lang="ja-JP" altLang="en-US" sz="2000" dirty="0"/>
              <a:t>わ</a:t>
            </a:r>
            <a:r>
              <a:rPr lang="ja-JP" altLang="en-US" sz="2000" dirty="0" smtClean="0"/>
              <a:t>せた最善の策をラオス政府や他の開発パートナーとともに計画、実施し、それがいずれ現地の人々だけで維持・発展できるような支援を目指しています。</a:t>
            </a:r>
            <a:endParaRPr lang="en-US" altLang="ja-JP" sz="2000" dirty="0" smtClean="0"/>
          </a:p>
          <a:p>
            <a:endParaRPr lang="en-US" altLang="ja-JP" sz="2000" dirty="0"/>
          </a:p>
          <a:p>
            <a:r>
              <a:rPr lang="ja-JP" altLang="en-US" sz="2000" dirty="0" smtClean="0"/>
              <a:t>その一環として、妊産婦・新生児の死亡削減のために、産科医や助産師のトレーニングを行って来ました。</a:t>
            </a:r>
            <a:endParaRPr lang="en-US" altLang="ja-JP" sz="2000" dirty="0" smtClean="0"/>
          </a:p>
          <a:p>
            <a:endParaRPr lang="en-US" altLang="ja-JP" sz="2000" dirty="0" smtClean="0"/>
          </a:p>
          <a:p>
            <a:r>
              <a:rPr lang="ja-JP" altLang="en-US" sz="2000" dirty="0"/>
              <a:t>今後</a:t>
            </a:r>
            <a:r>
              <a:rPr lang="ja-JP" altLang="en-US" sz="2000" dirty="0" smtClean="0"/>
              <a:t>はより持続的な人材育成を目指して、卒業前の医学生や看護助産師学生を指導するための教育カリキュラムの改定や教員のトレーニングなどを予定しています。</a:t>
            </a:r>
            <a:endParaRPr lang="en-US" altLang="ja-JP" sz="2000" dirty="0" smtClean="0"/>
          </a:p>
        </p:txBody>
      </p:sp>
    </p:spTree>
    <p:extLst>
      <p:ext uri="{BB962C8B-B14F-4D97-AF65-F5344CB8AC3E}">
        <p14:creationId xmlns:p14="http://schemas.microsoft.com/office/powerpoint/2010/main" val="3033541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609600"/>
          </a:xfrm>
        </p:spPr>
        <p:txBody>
          <a:bodyPr>
            <a:normAutofit/>
          </a:bodyPr>
          <a:lstStyle/>
          <a:p>
            <a:r>
              <a:rPr lang="ja-JP" altLang="en-US" sz="2200" dirty="0" smtClean="0"/>
              <a:t>妊</a:t>
            </a:r>
            <a:r>
              <a:rPr lang="ja-JP" altLang="en-US" sz="2200" dirty="0"/>
              <a:t>産婦死亡、新生児死亡の減</a:t>
            </a:r>
            <a:r>
              <a:rPr lang="ja-JP" altLang="en-US" sz="2200" dirty="0" smtClean="0"/>
              <a:t>少のための取り組みの例</a:t>
            </a:r>
            <a:endParaRPr lang="en-US" sz="2200" dirty="0"/>
          </a:p>
        </p:txBody>
      </p:sp>
      <p:sp>
        <p:nvSpPr>
          <p:cNvPr id="5" name="TextBox 4"/>
          <p:cNvSpPr txBox="1"/>
          <p:nvPr/>
        </p:nvSpPr>
        <p:spPr>
          <a:xfrm>
            <a:off x="190500" y="662968"/>
            <a:ext cx="647700" cy="369332"/>
          </a:xfrm>
          <a:prstGeom prst="rect">
            <a:avLst/>
          </a:prstGeom>
          <a:solidFill>
            <a:schemeClr val="bg1"/>
          </a:solidFill>
          <a:ln>
            <a:solidFill>
              <a:schemeClr val="bg1"/>
            </a:solidFill>
          </a:ln>
        </p:spPr>
        <p:txBody>
          <a:bodyPr wrap="square" rtlCol="0">
            <a:spAutoFit/>
          </a:bodyPr>
          <a:lstStyle/>
          <a:p>
            <a:pPr algn="ctr"/>
            <a:r>
              <a:rPr lang="ja-JP" altLang="en-US" dirty="0" smtClean="0"/>
              <a:t>妊娠</a:t>
            </a:r>
            <a:endParaRPr lang="en-US" dirty="0"/>
          </a:p>
        </p:txBody>
      </p:sp>
      <p:sp>
        <p:nvSpPr>
          <p:cNvPr id="6" name="TextBox 5"/>
          <p:cNvSpPr txBox="1"/>
          <p:nvPr/>
        </p:nvSpPr>
        <p:spPr>
          <a:xfrm>
            <a:off x="3657600" y="762000"/>
            <a:ext cx="704850" cy="369332"/>
          </a:xfrm>
          <a:prstGeom prst="rect">
            <a:avLst/>
          </a:prstGeom>
          <a:solidFill>
            <a:schemeClr val="bg1"/>
          </a:solidFill>
          <a:ln>
            <a:solidFill>
              <a:schemeClr val="bg1"/>
            </a:solidFill>
          </a:ln>
        </p:spPr>
        <p:txBody>
          <a:bodyPr wrap="square" rtlCol="0">
            <a:spAutoFit/>
          </a:bodyPr>
          <a:lstStyle/>
          <a:p>
            <a:pPr algn="ctr"/>
            <a:r>
              <a:rPr lang="ja-JP" altLang="en-US" dirty="0" smtClean="0"/>
              <a:t>出産</a:t>
            </a:r>
            <a:endParaRPr lang="en-US" dirty="0"/>
          </a:p>
        </p:txBody>
      </p:sp>
      <p:sp>
        <p:nvSpPr>
          <p:cNvPr id="7" name="TextBox 6"/>
          <p:cNvSpPr txBox="1"/>
          <p:nvPr/>
        </p:nvSpPr>
        <p:spPr>
          <a:xfrm>
            <a:off x="152400" y="6231093"/>
            <a:ext cx="8915400" cy="646331"/>
          </a:xfrm>
          <a:prstGeom prst="rect">
            <a:avLst/>
          </a:prstGeom>
          <a:noFill/>
        </p:spPr>
        <p:txBody>
          <a:bodyPr wrap="square" rtlCol="0">
            <a:spAutoFit/>
          </a:bodyPr>
          <a:lstStyle/>
          <a:p>
            <a:pPr algn="ctr"/>
            <a:r>
              <a:rPr lang="ja-JP" altLang="en-US" dirty="0" smtClean="0"/>
              <a:t>妊婦そして新生児が安全で適切なケアを受けられるように、</a:t>
            </a:r>
            <a:endParaRPr lang="en-US" altLang="ja-JP" dirty="0" smtClean="0"/>
          </a:p>
          <a:p>
            <a:pPr algn="ctr"/>
            <a:r>
              <a:rPr lang="ja-JP" altLang="en-US" dirty="0" smtClean="0"/>
              <a:t>妊娠から出産後までの連続したケアをサポートするプログラムの支援を行っている</a:t>
            </a:r>
            <a:endParaRPr lang="en-US" dirty="0"/>
          </a:p>
        </p:txBody>
      </p:sp>
      <p:sp>
        <p:nvSpPr>
          <p:cNvPr id="11" name="TextBox 10"/>
          <p:cNvSpPr txBox="1"/>
          <p:nvPr/>
        </p:nvSpPr>
        <p:spPr>
          <a:xfrm>
            <a:off x="304800" y="1034079"/>
            <a:ext cx="2895600" cy="369332"/>
          </a:xfrm>
          <a:prstGeom prst="rect">
            <a:avLst/>
          </a:prstGeom>
          <a:noFill/>
          <a:ln>
            <a:solidFill>
              <a:schemeClr val="tx2"/>
            </a:solidFill>
          </a:ln>
        </p:spPr>
        <p:txBody>
          <a:bodyPr wrap="square" rtlCol="0">
            <a:spAutoFit/>
          </a:bodyPr>
          <a:lstStyle/>
          <a:p>
            <a:pPr algn="ctr"/>
            <a:r>
              <a:rPr lang="ja-JP" altLang="en-US" dirty="0" smtClean="0"/>
              <a:t>妊産婦健診プログラム</a:t>
            </a:r>
            <a:endParaRPr lang="en-US" dirty="0"/>
          </a:p>
        </p:txBody>
      </p:sp>
      <p:sp>
        <p:nvSpPr>
          <p:cNvPr id="16" name="TextBox 15"/>
          <p:cNvSpPr txBox="1"/>
          <p:nvPr/>
        </p:nvSpPr>
        <p:spPr>
          <a:xfrm>
            <a:off x="2562225" y="1600200"/>
            <a:ext cx="2895600" cy="369332"/>
          </a:xfrm>
          <a:prstGeom prst="rect">
            <a:avLst/>
          </a:prstGeom>
          <a:noFill/>
          <a:ln>
            <a:solidFill>
              <a:schemeClr val="tx2"/>
            </a:solidFill>
          </a:ln>
        </p:spPr>
        <p:txBody>
          <a:bodyPr wrap="square" rtlCol="0">
            <a:spAutoFit/>
          </a:bodyPr>
          <a:lstStyle/>
          <a:p>
            <a:pPr algn="ctr"/>
            <a:r>
              <a:rPr lang="ja-JP" altLang="en-US" dirty="0"/>
              <a:t>産</a:t>
            </a:r>
            <a:r>
              <a:rPr lang="ja-JP" altLang="en-US" dirty="0" smtClean="0"/>
              <a:t>科緊急ケアプログラム</a:t>
            </a:r>
            <a:endParaRPr lang="en-US" dirty="0"/>
          </a:p>
        </p:txBody>
      </p:sp>
      <p:sp>
        <p:nvSpPr>
          <p:cNvPr id="19" name="TextBox 18"/>
          <p:cNvSpPr txBox="1"/>
          <p:nvPr/>
        </p:nvSpPr>
        <p:spPr>
          <a:xfrm>
            <a:off x="5638800" y="952643"/>
            <a:ext cx="3238500" cy="369332"/>
          </a:xfrm>
          <a:prstGeom prst="rect">
            <a:avLst/>
          </a:prstGeom>
          <a:noFill/>
          <a:ln>
            <a:solidFill>
              <a:schemeClr val="tx2"/>
            </a:solidFill>
          </a:ln>
        </p:spPr>
        <p:txBody>
          <a:bodyPr wrap="square" rtlCol="0">
            <a:spAutoFit/>
          </a:bodyPr>
          <a:lstStyle/>
          <a:p>
            <a:pPr algn="ctr"/>
            <a:r>
              <a:rPr lang="ja-JP" altLang="en-US" dirty="0" smtClean="0"/>
              <a:t>早期必須新生児ケアプログラム</a:t>
            </a:r>
            <a:endParaRPr lang="en-US" dirty="0"/>
          </a:p>
        </p:txBody>
      </p:sp>
      <p:cxnSp>
        <p:nvCxnSpPr>
          <p:cNvPr id="9" name="Straight Arrow Connector 8"/>
          <p:cNvCxnSpPr/>
          <p:nvPr/>
        </p:nvCxnSpPr>
        <p:spPr>
          <a:xfrm>
            <a:off x="145002" y="662968"/>
            <a:ext cx="87894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04800" y="1563132"/>
            <a:ext cx="2080559" cy="2780268"/>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定期妊産婦健診で適切なケアを提供し、妊娠・出産に関わるリスクと早期の異常を見つけ、適切な介入を行えるよう、ガイドラインの策定と、主に助産師を対象にトレーニングを行っている</a:t>
            </a:r>
            <a:endParaRPr lang="en-GB" dirty="0">
              <a:solidFill>
                <a:schemeClr val="tx1"/>
              </a:solidFill>
            </a:endParaRPr>
          </a:p>
        </p:txBody>
      </p:sp>
      <p:sp>
        <p:nvSpPr>
          <p:cNvPr id="31" name="Rectangle 30"/>
          <p:cNvSpPr/>
          <p:nvPr/>
        </p:nvSpPr>
        <p:spPr>
          <a:xfrm>
            <a:off x="2672509" y="4114799"/>
            <a:ext cx="2589306" cy="192890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妊産</a:t>
            </a:r>
            <a:r>
              <a:rPr lang="ja-JP" altLang="en-US" dirty="0" smtClean="0">
                <a:solidFill>
                  <a:schemeClr val="tx1"/>
                </a:solidFill>
              </a:rPr>
              <a:t>婦</a:t>
            </a:r>
            <a:r>
              <a:rPr lang="ja-JP" altLang="en-US" dirty="0">
                <a:solidFill>
                  <a:schemeClr val="tx1"/>
                </a:solidFill>
              </a:rPr>
              <a:t>死</a:t>
            </a:r>
            <a:r>
              <a:rPr lang="ja-JP" altLang="en-US" dirty="0" smtClean="0">
                <a:solidFill>
                  <a:schemeClr val="tx1"/>
                </a:solidFill>
              </a:rPr>
              <a:t>亡につながる出産の前後での異常を早期に見つけ出し、適切な早期介入、搬送、そして治療を提供できるようガイドラインの策定とトレーニングを行っている</a:t>
            </a:r>
            <a:endParaRPr lang="en-GB" dirty="0">
              <a:solidFill>
                <a:schemeClr val="tx1"/>
              </a:solidFill>
            </a:endParaRPr>
          </a:p>
        </p:txBody>
      </p:sp>
      <p:sp>
        <p:nvSpPr>
          <p:cNvPr id="32" name="Rectangle 31"/>
          <p:cNvSpPr/>
          <p:nvPr/>
        </p:nvSpPr>
        <p:spPr>
          <a:xfrm>
            <a:off x="5638801" y="3352800"/>
            <a:ext cx="3295650" cy="162410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出</a:t>
            </a:r>
            <a:r>
              <a:rPr lang="ja-JP" altLang="en-US" dirty="0" smtClean="0">
                <a:solidFill>
                  <a:schemeClr val="tx1"/>
                </a:solidFill>
              </a:rPr>
              <a:t>産</a:t>
            </a:r>
            <a:r>
              <a:rPr lang="ja-JP" altLang="en-US" dirty="0">
                <a:solidFill>
                  <a:schemeClr val="tx1"/>
                </a:solidFill>
              </a:rPr>
              <a:t>直</a:t>
            </a:r>
            <a:r>
              <a:rPr lang="ja-JP" altLang="en-US" dirty="0" smtClean="0">
                <a:solidFill>
                  <a:schemeClr val="tx1"/>
                </a:solidFill>
              </a:rPr>
              <a:t>後の新生児の蘇生や、適切な新生児ケア、また早期母子接触・早期母乳栄養をすすめ、</a:t>
            </a:r>
            <a:r>
              <a:rPr lang="ja-JP" altLang="en-US" dirty="0">
                <a:solidFill>
                  <a:schemeClr val="tx1"/>
                </a:solidFill>
              </a:rPr>
              <a:t>これら</a:t>
            </a:r>
            <a:r>
              <a:rPr lang="ja-JP" altLang="en-US" dirty="0" smtClean="0">
                <a:solidFill>
                  <a:schemeClr val="tx1"/>
                </a:solidFill>
              </a:rPr>
              <a:t>を適切に施行できるようにトレーニングを行っている</a:t>
            </a:r>
            <a:endParaRPr lang="en-GB" dirty="0">
              <a:solidFill>
                <a:schemeClr val="tx1"/>
              </a:solidFill>
            </a:endParaRPr>
          </a:p>
        </p:txBody>
      </p:sp>
      <p:pic>
        <p:nvPicPr>
          <p:cNvPr id="1026" name="Picture 2" descr="C:\Users\asaid\Dropbox\WHO MNCH\SOs and other programs\SO4\Photo\STS contact\IMG_482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1433743"/>
            <a:ext cx="2760216" cy="18401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8164" y="2057400"/>
            <a:ext cx="2656261" cy="1992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087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584</TotalTime>
  <Words>857</Words>
  <Application>Microsoft Office PowerPoint</Application>
  <PresentationFormat>On-screen Show (4:3)</PresentationFormat>
  <Paragraphs>48</Paragraphs>
  <Slides>4</Slides>
  <Notes>2</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ラオスでは毎日…</vt:lpstr>
      <vt:lpstr>ラオスの妊産婦死亡の80％はこれら３つが原因</vt:lpstr>
      <vt:lpstr>ＷＨＯラオス事務所の支援実績と今後の予定</vt:lpstr>
      <vt:lpstr>妊産婦死亡、新生児死亡の減少のための取り組みの例</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wprouser</dc:creator>
  <cp:lastModifiedBy>KUBOTA, Shogo (LAO)</cp:lastModifiedBy>
  <cp:revision>35</cp:revision>
  <dcterms:created xsi:type="dcterms:W3CDTF">2018-09-14T00:55:50Z</dcterms:created>
  <dcterms:modified xsi:type="dcterms:W3CDTF">2018-09-21T02:00:43Z</dcterms:modified>
</cp:coreProperties>
</file>