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7"/>
  </p:notesMasterIdLst>
  <p:handoutMasterIdLst>
    <p:handoutMasterId r:id="rId18"/>
  </p:handoutMasterIdLst>
  <p:sldIdLst>
    <p:sldId id="256" r:id="rId5"/>
    <p:sldId id="257" r:id="rId6"/>
    <p:sldId id="258" r:id="rId7"/>
    <p:sldId id="259" r:id="rId8"/>
    <p:sldId id="260" r:id="rId9"/>
    <p:sldId id="261" r:id="rId10"/>
    <p:sldId id="262" r:id="rId11"/>
    <p:sldId id="263" r:id="rId12"/>
    <p:sldId id="265" r:id="rId13"/>
    <p:sldId id="264" r:id="rId14"/>
    <p:sldId id="266" r:id="rId15"/>
    <p:sldId id="267" r:id="rId16"/>
  </p:sldIdLst>
  <p:sldSz cx="12188825"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87050" autoAdjust="0"/>
  </p:normalViewPr>
  <p:slideViewPr>
    <p:cSldViewPr>
      <p:cViewPr varScale="1">
        <p:scale>
          <a:sx n="65" d="100"/>
          <a:sy n="65" d="100"/>
        </p:scale>
        <p:origin x="1170"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89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ja-JP" altLang="en-US" dirty="0">
              <a:latin typeface="ＭＳ Ｐ明朝" panose="02020600040205080304" pitchFamily="18" charset="-128"/>
              <a:ea typeface="ＭＳ Ｐ明朝" panose="02020600040205080304" pitchFamily="18"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1B5D128-1787-4431-9E3A-BFD39ED2CA81}" type="datetime1">
              <a:rPr lang="ja-JP" altLang="en-US" smtClean="0">
                <a:latin typeface="ＭＳ Ｐ明朝" panose="02020600040205080304" pitchFamily="18" charset="-128"/>
                <a:ea typeface="ＭＳ Ｐ明朝" panose="02020600040205080304" pitchFamily="18" charset="-128"/>
              </a:rPr>
              <a:t>2017/8/4</a:t>
            </a:fld>
            <a:endParaRPr lang="ja-JP" altLang="en-US" dirty="0">
              <a:latin typeface="ＭＳ Ｐ明朝" panose="02020600040205080304" pitchFamily="18" charset="-128"/>
              <a:ea typeface="ＭＳ Ｐ明朝" panose="02020600040205080304" pitchFamily="18"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ja-JP" altLang="en-US"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en-US" altLang="ja-JP">
                <a:latin typeface="ＭＳ Ｐ明朝" panose="02020600040205080304" pitchFamily="18" charset="-128"/>
                <a:ea typeface="ＭＳ Ｐ明朝" panose="02020600040205080304" pitchFamily="18" charset="-128"/>
              </a:rPr>
              <a:pPr algn="r" rtl="0"/>
              <a:t>‹#›</a:t>
            </a:fld>
            <a:endParaRPr lang="en-US" altLang="ja-JP"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ＭＳ Ｐ明朝" panose="02020600040205080304" pitchFamily="18" charset="-128"/>
                <a:ea typeface="ＭＳ Ｐ明朝" panose="02020600040205080304" pitchFamily="18" charset="-128"/>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ＭＳ Ｐ明朝" panose="02020600040205080304" pitchFamily="18" charset="-128"/>
                <a:ea typeface="ＭＳ Ｐ明朝" panose="02020600040205080304" pitchFamily="18" charset="-128"/>
              </a:defRPr>
            </a:lvl1pPr>
          </a:lstStyle>
          <a:p>
            <a:fld id="{424A2488-EC48-491C-86CB-DB5778855DE6}" type="datetime1">
              <a:rPr lang="ja-JP" altLang="en-US" smtClean="0"/>
              <a:pPr/>
              <a:t>2017/8/4</a:t>
            </a:fld>
            <a:endParaRPr lang="ja-JP" alt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ＭＳ Ｐ明朝" panose="02020600040205080304" pitchFamily="18" charset="-128"/>
                <a:ea typeface="ＭＳ Ｐ明朝" panose="02020600040205080304" pitchFamily="18"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ＭＳ Ｐ明朝" panose="02020600040205080304" pitchFamily="18" charset="-128"/>
                <a:ea typeface="ＭＳ Ｐ明朝" panose="02020600040205080304" pitchFamily="18" charset="-128"/>
              </a:defRPr>
            </a:lvl1pPr>
          </a:lstStyle>
          <a:p>
            <a:fld id="{8DE0FDE7-FE71-46E3-9512-437B13AD5F46}" type="slidenum">
              <a:rPr lang="en-US" altLang="ja-JP" smtClean="0"/>
              <a:pPr/>
              <a:t>‹#›</a:t>
            </a:fld>
            <a:endParaRPr lang="en-US" altLang="ja-JP"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明朝" panose="02020600040205080304" pitchFamily="18" charset="-128"/>
        <a:ea typeface="ＭＳ Ｐ明朝" panose="02020600040205080304" pitchFamily="18" charset="-128"/>
        <a:cs typeface="+mn-cs"/>
      </a:defRPr>
    </a:lvl1pPr>
    <a:lvl2pPr marL="457200" algn="l" defTabSz="914400" rtl="0" eaLnBrk="1" latinLnBrk="0" hangingPunct="1">
      <a:defRPr sz="1200" kern="1200">
        <a:solidFill>
          <a:schemeClr val="tx1"/>
        </a:solidFill>
        <a:latin typeface="ＭＳ Ｐ明朝" panose="02020600040205080304" pitchFamily="18" charset="-128"/>
        <a:ea typeface="ＭＳ Ｐ明朝" panose="02020600040205080304" pitchFamily="18" charset="-128"/>
        <a:cs typeface="+mn-cs"/>
      </a:defRPr>
    </a:lvl2pPr>
    <a:lvl3pPr marL="914400" algn="l" defTabSz="914400" rtl="0" eaLnBrk="1" latinLnBrk="0" hangingPunct="1">
      <a:defRPr sz="1200" kern="1200">
        <a:solidFill>
          <a:schemeClr val="tx1"/>
        </a:solidFill>
        <a:latin typeface="ＭＳ Ｐ明朝" panose="02020600040205080304" pitchFamily="18" charset="-128"/>
        <a:ea typeface="ＭＳ Ｐ明朝" panose="02020600040205080304" pitchFamily="18" charset="-128"/>
        <a:cs typeface="+mn-cs"/>
      </a:defRPr>
    </a:lvl3pPr>
    <a:lvl4pPr marL="1371600" algn="l" defTabSz="914400" rtl="0" eaLnBrk="1" latinLnBrk="0" hangingPunct="1">
      <a:defRPr sz="1200" kern="1200">
        <a:solidFill>
          <a:schemeClr val="tx1"/>
        </a:solidFill>
        <a:latin typeface="ＭＳ Ｐ明朝" panose="02020600040205080304" pitchFamily="18" charset="-128"/>
        <a:ea typeface="ＭＳ Ｐ明朝" panose="02020600040205080304" pitchFamily="18" charset="-128"/>
        <a:cs typeface="+mn-cs"/>
      </a:defRPr>
    </a:lvl4pPr>
    <a:lvl5pPr marL="1828800" algn="l" defTabSz="914400" rtl="0" eaLnBrk="1" latinLnBrk="0" hangingPunct="1">
      <a:defRPr sz="1200" kern="1200">
        <a:solidFill>
          <a:schemeClr val="tx1"/>
        </a:solidFill>
        <a:latin typeface="ＭＳ Ｐ明朝" panose="02020600040205080304" pitchFamily="18" charset="-128"/>
        <a:ea typeface="ＭＳ Ｐ明朝" panose="02020600040205080304"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algn="r" rtl="0"/>
            <a:fld id="{8DE0FDE7-FE71-46E3-9512-437B13AD5F46}" type="slidenum">
              <a:rPr lang="en-US" altLang="ja-JP" smtClean="0">
                <a:latin typeface="ＭＳ Ｐ明朝" panose="02020600040205080304" pitchFamily="18" charset="-128"/>
                <a:ea typeface="ＭＳ Ｐ明朝" panose="02020600040205080304" pitchFamily="18" charset="-128"/>
              </a:rPr>
              <a:pPr algn="r" rtl="0"/>
              <a:t>1</a:t>
            </a:fld>
            <a:endParaRPr lang="en-US" altLang="ja-JP"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3674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10</a:t>
            </a:fld>
            <a:endParaRPr lang="en-US" altLang="ja-JP" dirty="0"/>
          </a:p>
        </p:txBody>
      </p:sp>
    </p:spTree>
    <p:extLst>
      <p:ext uri="{BB962C8B-B14F-4D97-AF65-F5344CB8AC3E}">
        <p14:creationId xmlns:p14="http://schemas.microsoft.com/office/powerpoint/2010/main" val="170387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当委員会も何も考えていなかった。</a:t>
            </a:r>
            <a:endParaRPr kumimoji="1" lang="en-US" altLang="ja-JP" dirty="0" smtClean="0"/>
          </a:p>
          <a:p>
            <a:r>
              <a:rPr kumimoji="1" lang="ja-JP" altLang="en-US" dirty="0" smtClean="0"/>
              <a:t>この頃から、この問題を気にするようになった</a:t>
            </a:r>
            <a:endParaRPr kumimoji="1" lang="en-US" altLang="ja-JP" dirty="0" smtClean="0"/>
          </a:p>
          <a:p>
            <a:r>
              <a:rPr kumimoji="1" lang="ja-JP" altLang="en-US" dirty="0" smtClean="0"/>
              <a:t>高校生の写真を、ＨＰにアップすることに対する戸惑い</a:t>
            </a:r>
            <a:endParaRPr kumimoji="1" lang="en-US" altLang="ja-JP" dirty="0" smtClean="0"/>
          </a:p>
          <a:p>
            <a:r>
              <a:rPr kumimoji="1" lang="ja-JP" altLang="en-US" dirty="0" smtClean="0"/>
              <a:t>ゲッティからの警告</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11</a:t>
            </a:fld>
            <a:endParaRPr lang="en-US" altLang="ja-JP" dirty="0"/>
          </a:p>
        </p:txBody>
      </p:sp>
      <p:sp>
        <p:nvSpPr>
          <p:cNvPr id="6" name="テキスト ボックス 5"/>
          <p:cNvSpPr txBox="1"/>
          <p:nvPr/>
        </p:nvSpPr>
        <p:spPr>
          <a:xfrm>
            <a:off x="836712" y="1115616"/>
            <a:ext cx="877163" cy="369332"/>
          </a:xfrm>
          <a:prstGeom prst="rect">
            <a:avLst/>
          </a:prstGeom>
          <a:noFill/>
        </p:spPr>
        <p:txBody>
          <a:bodyPr wrap="none" rtlCol="0">
            <a:spAutoFit/>
          </a:bodyPr>
          <a:lstStyle/>
          <a:p>
            <a:r>
              <a:rPr kumimoji="1" lang="ja-JP" altLang="en-US" dirty="0" smtClean="0"/>
              <a:t>最後に</a:t>
            </a:r>
            <a:endParaRPr kumimoji="1" lang="ja-JP" altLang="en-US" dirty="0"/>
          </a:p>
        </p:txBody>
      </p:sp>
    </p:spTree>
    <p:extLst>
      <p:ext uri="{BB962C8B-B14F-4D97-AF65-F5344CB8AC3E}">
        <p14:creationId xmlns:p14="http://schemas.microsoft.com/office/powerpoint/2010/main" val="60477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その頃はＭｙＲｏｔａｒｙもなかった。</a:t>
            </a:r>
            <a:endParaRPr kumimoji="1" lang="en-US" altLang="ja-JP" dirty="0" smtClean="0"/>
          </a:p>
          <a:p>
            <a:r>
              <a:rPr kumimoji="1" lang="ja-JP" altLang="en-US" dirty="0" smtClean="0"/>
              <a:t>ＭｙＲｏｔａｒｙは</a:t>
            </a:r>
            <a:r>
              <a:rPr kumimoji="1" lang="en-US" altLang="ja-JP" dirty="0" smtClean="0"/>
              <a:t>2012-13</a:t>
            </a:r>
            <a:r>
              <a:rPr kumimoji="1" lang="ja-JP" altLang="en-US" dirty="0" smtClean="0"/>
              <a:t>年度から始まったと聞いている。</a:t>
            </a:r>
            <a:endParaRPr kumimoji="1" lang="en-US" altLang="ja-JP" dirty="0" smtClean="0"/>
          </a:p>
          <a:p>
            <a:r>
              <a:rPr kumimoji="1" lang="ja-JP" altLang="en-US" dirty="0" smtClean="0"/>
              <a:t>同じような不便、疑問を多くの人が感じていたということ。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2</a:t>
            </a:fld>
            <a:endParaRPr lang="en-US" altLang="ja-JP" dirty="0"/>
          </a:p>
        </p:txBody>
      </p:sp>
    </p:spTree>
    <p:extLst>
      <p:ext uri="{BB962C8B-B14F-4D97-AF65-F5344CB8AC3E}">
        <p14:creationId xmlns:p14="http://schemas.microsoft.com/office/powerpoint/2010/main" val="3567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若い頃から、原理、原則、根本から考えるということを心がけてきた</a:t>
            </a:r>
            <a:r>
              <a:rPr kumimoji="1" lang="ja-JP" altLang="en-US" dirty="0" smtClean="0"/>
              <a:t>。</a:t>
            </a:r>
            <a:endParaRPr kumimoji="1" lang="en-US" altLang="ja-JP" dirty="0" smtClean="0"/>
          </a:p>
          <a:p>
            <a:r>
              <a:rPr kumimoji="1" lang="ja-JP" altLang="en-US" dirty="0" smtClean="0"/>
              <a:t>組織を維持、発展させるためには「陰徳」じゃ駄目なんだ</a:t>
            </a:r>
            <a:endParaRPr kumimoji="1" lang="en-US" altLang="ja-JP" dirty="0" smtClean="0"/>
          </a:p>
          <a:p>
            <a:r>
              <a:rPr kumimoji="1" lang="ja-JP" altLang="en-US" dirty="0" smtClean="0"/>
              <a:t>特に今日は「地区レベルでの情報発信」のために集まっていただいた</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3</a:t>
            </a:fld>
            <a:endParaRPr lang="en-US" altLang="ja-JP" dirty="0"/>
          </a:p>
        </p:txBody>
      </p:sp>
    </p:spTree>
    <p:extLst>
      <p:ext uri="{BB962C8B-B14F-4D97-AF65-F5344CB8AC3E}">
        <p14:creationId xmlns:p14="http://schemas.microsoft.com/office/powerpoint/2010/main" val="151198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2015-16</a:t>
            </a:r>
            <a:r>
              <a:rPr kumimoji="1" lang="ja-JP" altLang="en-US" dirty="0" smtClean="0"/>
              <a:t>年度までの地区ＨＰ</a:t>
            </a:r>
            <a:endParaRPr kumimoji="1" lang="en-US" altLang="ja-JP" dirty="0" smtClean="0"/>
          </a:p>
          <a:p>
            <a:r>
              <a:rPr kumimoji="1" lang="ja-JP" altLang="en-US" dirty="0" smtClean="0"/>
              <a:t>殆どが内向けの情報</a:t>
            </a:r>
            <a:endParaRPr kumimoji="1" lang="en-US" altLang="ja-JP" dirty="0" smtClean="0"/>
          </a:p>
          <a:p>
            <a:r>
              <a:rPr kumimoji="1" lang="ja-JP" altLang="en-US" dirty="0" smtClean="0"/>
              <a:t>ガバナー公式訪問、ＩＭの予定、例会変更、ガバナーメッセージ、地区概要など</a:t>
            </a:r>
            <a:endParaRPr kumimoji="1" lang="en-US" altLang="ja-JP" dirty="0" smtClean="0"/>
          </a:p>
          <a:p>
            <a:r>
              <a:rPr kumimoji="1" lang="en-US" altLang="ja-JP" dirty="0" smtClean="0"/>
              <a:t>2014-15</a:t>
            </a:r>
            <a:r>
              <a:rPr kumimoji="1" lang="ja-JP" altLang="en-US" dirty="0" smtClean="0"/>
              <a:t>年度から地区広報委員会独自で、外部向けの公共イメージを向上させるためのＨＰを立ち上げたら、ダブルスタンダードであると横やりが入った。</a:t>
            </a:r>
            <a:endParaRPr kumimoji="1" lang="en-US" altLang="ja-JP" dirty="0" smtClean="0"/>
          </a:p>
          <a:p>
            <a:r>
              <a:rPr kumimoji="1" lang="ja-JP" altLang="en-US" dirty="0" smtClean="0"/>
              <a:t>地区フェイスブック</a:t>
            </a:r>
            <a:endParaRPr kumimoji="1" lang="en-US" altLang="ja-JP" dirty="0" smtClean="0"/>
          </a:p>
          <a:p>
            <a:r>
              <a:rPr kumimoji="1" lang="ja-JP" altLang="en-US" dirty="0" smtClean="0"/>
              <a:t>どなたでも投稿していただける。</a:t>
            </a:r>
            <a:endParaRPr kumimoji="1" lang="en-US" altLang="ja-JP" dirty="0" smtClean="0"/>
          </a:p>
          <a:p>
            <a:r>
              <a:rPr kumimoji="1" lang="ja-JP" altLang="en-US" dirty="0" smtClean="0"/>
              <a:t>残念ながらこれまでは、刀根ガバナー、杉田副幹事長と、当委員会メンバーのみ。</a:t>
            </a:r>
            <a:endParaRPr kumimoji="1" lang="en-US" altLang="ja-JP" dirty="0" smtClean="0"/>
          </a:p>
          <a:p>
            <a:r>
              <a:rPr kumimoji="1" lang="ja-JP" altLang="en-US" dirty="0" smtClean="0"/>
              <a:t>地区委員会事業の取材。後にも触れますが、本当に勉強になり、多くのものを得ることができた。ただ、地区広報委員会ができることはほんの一部に留まる。</a:t>
            </a:r>
            <a:endParaRPr kumimoji="1" lang="en-US" altLang="ja-JP" dirty="0" smtClean="0"/>
          </a:p>
          <a:p>
            <a:r>
              <a:rPr kumimoji="1" lang="ja-JP" altLang="en-US" dirty="0" smtClean="0"/>
              <a:t>ネット広告はおそらく我が国では初の取り組みと思う。</a:t>
            </a:r>
            <a:endParaRPr kumimoji="1" lang="en-US" altLang="ja-JP" dirty="0" smtClean="0"/>
          </a:p>
          <a:p>
            <a:r>
              <a:rPr kumimoji="1" lang="ja-JP" altLang="en-US" dirty="0" smtClean="0"/>
              <a:t>前年度はフェイスブックを利用して行った。</a:t>
            </a:r>
            <a:endParaRPr kumimoji="1" lang="en-US" altLang="ja-JP" dirty="0" smtClean="0"/>
          </a:p>
          <a:p>
            <a:r>
              <a:rPr kumimoji="1" lang="ja-JP" altLang="en-US" dirty="0" smtClean="0"/>
              <a:t>広報の対象を絞ることができる</a:t>
            </a:r>
            <a:endParaRPr kumimoji="1" lang="en-US" altLang="ja-JP" dirty="0" smtClean="0"/>
          </a:p>
          <a:p>
            <a:r>
              <a:rPr kumimoji="1" lang="ja-JP" altLang="en-US" dirty="0" smtClean="0"/>
              <a:t>結果が数値としてわかる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4</a:t>
            </a:fld>
            <a:endParaRPr lang="en-US" altLang="ja-JP" dirty="0"/>
          </a:p>
        </p:txBody>
      </p:sp>
    </p:spTree>
    <p:extLst>
      <p:ext uri="{BB962C8B-B14F-4D97-AF65-F5344CB8AC3E}">
        <p14:creationId xmlns:p14="http://schemas.microsoft.com/office/powerpoint/2010/main" val="89892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中国や韓国の学生に対しては、米山奨学金の支給を見合わせるべきという極端な意見。</a:t>
            </a:r>
            <a:endParaRPr kumimoji="1" lang="en-US" altLang="ja-JP" dirty="0" smtClean="0"/>
          </a:p>
          <a:p>
            <a:r>
              <a:rPr kumimoji="1" lang="ja-JP" altLang="en-US" dirty="0" smtClean="0"/>
              <a:t>その心情も理解できる。</a:t>
            </a:r>
            <a:endParaRPr kumimoji="1" lang="en-US" altLang="ja-JP" dirty="0" smtClean="0"/>
          </a:p>
          <a:p>
            <a:r>
              <a:rPr kumimoji="1" lang="ja-JP" altLang="en-US" dirty="0" smtClean="0"/>
              <a:t>でも、中国や韓国の一部の方からも良識のある意見が。</a:t>
            </a:r>
            <a:endParaRPr kumimoji="1" lang="en-US" altLang="ja-JP" dirty="0" smtClean="0"/>
          </a:p>
          <a:p>
            <a:r>
              <a:rPr kumimoji="1" lang="ja-JP" altLang="en-US" dirty="0" smtClean="0"/>
              <a:t>長きにわたって、ロータリーは米山奨学金という形で、国際貢献をしてきたことをもっとＰＲすべきと思った</a:t>
            </a:r>
            <a:r>
              <a:rPr kumimoji="1" lang="ja-JP" altLang="en-US" dirty="0" smtClean="0"/>
              <a:t>。</a:t>
            </a:r>
            <a:endParaRPr kumimoji="1" lang="en-US" altLang="ja-JP" dirty="0" smtClean="0"/>
          </a:p>
          <a:p>
            <a:r>
              <a:rPr kumimoji="1" lang="ja-JP" altLang="en-US" dirty="0" smtClean="0"/>
              <a:t>うちはネパールの女の子。</a:t>
            </a:r>
            <a:endParaRPr kumimoji="1" lang="en-US" altLang="ja-JP" dirty="0" smtClean="0"/>
          </a:p>
          <a:p>
            <a:r>
              <a:rPr kumimoji="1" lang="ja-JP" altLang="en-US" dirty="0" smtClean="0"/>
              <a:t>余談だが、韓国からの女の子とか、可哀想に思った。</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5</a:t>
            </a:fld>
            <a:endParaRPr lang="en-US" altLang="ja-JP" dirty="0"/>
          </a:p>
        </p:txBody>
      </p:sp>
    </p:spTree>
    <p:extLst>
      <p:ext uri="{BB962C8B-B14F-4D97-AF65-F5344CB8AC3E}">
        <p14:creationId xmlns:p14="http://schemas.microsoft.com/office/powerpoint/2010/main" val="151067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幹事をやっていた年度。</a:t>
            </a:r>
            <a:endParaRPr kumimoji="1" lang="en-US" altLang="ja-JP" dirty="0" smtClean="0"/>
          </a:p>
          <a:p>
            <a:r>
              <a:rPr kumimoji="1" lang="ja-JP" altLang="en-US" dirty="0" smtClean="0"/>
              <a:t>その前年だったら、更に有意義だったと思う。</a:t>
            </a:r>
            <a:endParaRPr kumimoji="1" lang="en-US" altLang="ja-JP" dirty="0" smtClean="0"/>
          </a:p>
          <a:p>
            <a:r>
              <a:rPr kumimoji="1" lang="ja-JP" altLang="en-US" dirty="0" smtClean="0"/>
              <a:t>奈良大宮は、毎年ＲＬＩに参加してきた。でも、直前会長や直前幹事が参加するという情報は無かった。情報不足、認識不足。</a:t>
            </a:r>
            <a:endParaRPr kumimoji="1" lang="en-US" altLang="ja-JP" dirty="0" smtClean="0"/>
          </a:p>
          <a:p>
            <a:r>
              <a:rPr kumimoji="1" lang="ja-JP" altLang="en-US" dirty="0" smtClean="0"/>
              <a:t>多くの人と情報交換ができ、問題を共有できた。</a:t>
            </a:r>
            <a:endParaRPr kumimoji="1" lang="en-US" altLang="ja-JP" dirty="0" smtClean="0"/>
          </a:p>
          <a:p>
            <a:r>
              <a:rPr kumimoji="1" lang="ja-JP" altLang="en-US" dirty="0" smtClean="0"/>
              <a:t>本気で広報に取り組むのであれば、ＴＶ広告をしたらどうか？</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6</a:t>
            </a:fld>
            <a:endParaRPr lang="en-US" altLang="ja-JP" dirty="0"/>
          </a:p>
        </p:txBody>
      </p:sp>
    </p:spTree>
    <p:extLst>
      <p:ext uri="{BB962C8B-B14F-4D97-AF65-F5344CB8AC3E}">
        <p14:creationId xmlns:p14="http://schemas.microsoft.com/office/powerpoint/2010/main" val="242169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2015-16</a:t>
            </a:r>
            <a:r>
              <a:rPr kumimoji="1" lang="ja-JP" altLang="en-US" dirty="0" smtClean="0"/>
              <a:t>年度はクラブ幹事をしていて、娘をＲＹＬＡに差し出した</a:t>
            </a:r>
            <a:endParaRPr kumimoji="1" lang="en-US" altLang="ja-JP" dirty="0" smtClean="0"/>
          </a:p>
          <a:p>
            <a:r>
              <a:rPr kumimoji="1" lang="ja-JP" altLang="en-US" dirty="0" smtClean="0"/>
              <a:t>なぜ</a:t>
            </a:r>
            <a:r>
              <a:rPr kumimoji="1" lang="ja-JP" altLang="en-US" dirty="0" smtClean="0"/>
              <a:t>、</a:t>
            </a:r>
            <a:r>
              <a:rPr kumimoji="1" lang="en-US" altLang="ja-JP" dirty="0" smtClean="0"/>
              <a:t>2015-16</a:t>
            </a:r>
            <a:r>
              <a:rPr kumimoji="1" lang="ja-JP" altLang="en-US" dirty="0" smtClean="0"/>
              <a:t>年度の情報は、これだけ活き活きとして、状況がよくわかるのだろう？</a:t>
            </a:r>
            <a:endParaRPr kumimoji="1" lang="en-US" altLang="ja-JP" dirty="0" smtClean="0"/>
          </a:p>
          <a:p>
            <a:r>
              <a:rPr kumimoji="1" lang="ja-JP" altLang="en-US" dirty="0" smtClean="0"/>
              <a:t>活性化された人がいた？楽しかった</a:t>
            </a:r>
            <a:r>
              <a:rPr kumimoji="1" lang="ja-JP" altLang="en-US" dirty="0" smtClean="0"/>
              <a:t>？</a:t>
            </a:r>
            <a:endParaRPr kumimoji="1" lang="en-US" altLang="ja-JP" dirty="0" smtClean="0"/>
          </a:p>
          <a:p>
            <a:r>
              <a:rPr kumimoji="1" lang="ja-JP" altLang="en-US" dirty="0" smtClean="0"/>
              <a:t>ちなみにうちの娘はロータリーフェローズです</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7</a:t>
            </a:fld>
            <a:endParaRPr lang="en-US" altLang="ja-JP" dirty="0"/>
          </a:p>
        </p:txBody>
      </p:sp>
    </p:spTree>
    <p:extLst>
      <p:ext uri="{BB962C8B-B14F-4D97-AF65-F5344CB8AC3E}">
        <p14:creationId xmlns:p14="http://schemas.microsoft.com/office/powerpoint/2010/main" val="92746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でも、その素晴らしさが、殆どのロータリアンに伝わっていない。</a:t>
            </a:r>
            <a:endParaRPr kumimoji="1" lang="en-US" altLang="ja-JP" dirty="0" smtClean="0"/>
          </a:p>
          <a:p>
            <a:r>
              <a:rPr kumimoji="1" lang="ja-JP" altLang="en-US" dirty="0" smtClean="0"/>
              <a:t>私も知らなかった</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8</a:t>
            </a:fld>
            <a:endParaRPr lang="en-US" altLang="ja-JP" dirty="0"/>
          </a:p>
        </p:txBody>
      </p:sp>
    </p:spTree>
    <p:extLst>
      <p:ext uri="{BB962C8B-B14F-4D97-AF65-F5344CB8AC3E}">
        <p14:creationId xmlns:p14="http://schemas.microsoft.com/office/powerpoint/2010/main" val="195437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実際に奈良大宮ＲＣのことを考えてみる</a:t>
            </a:r>
            <a:endParaRPr kumimoji="1" lang="en-US" altLang="ja-JP" dirty="0" smtClean="0"/>
          </a:p>
          <a:p>
            <a:r>
              <a:rPr kumimoji="1" lang="ja-JP" altLang="en-US" dirty="0" smtClean="0"/>
              <a:t>現実の会員増強は、まずはベースに口コミがあって、あとは会員のネットワーク</a:t>
            </a:r>
            <a:endParaRPr kumimoji="1" lang="en-US" altLang="ja-JP" dirty="0" smtClean="0"/>
          </a:p>
          <a:p>
            <a:r>
              <a:rPr kumimoji="1" lang="ja-JP" altLang="en-US" dirty="0" smtClean="0"/>
              <a:t>よい口コミのために、まずは親睦と奉仕</a:t>
            </a:r>
            <a:endParaRPr kumimoji="1" lang="en-US" altLang="ja-JP" dirty="0" smtClean="0"/>
          </a:p>
          <a:p>
            <a:r>
              <a:rPr kumimoji="1" lang="ja-JP" altLang="en-US" dirty="0" smtClean="0"/>
              <a:t>あとはロータリーを知ること、自クラブを知ること</a:t>
            </a:r>
            <a:endParaRPr kumimoji="1" lang="ja-JP" altLang="en-US" dirty="0"/>
          </a:p>
        </p:txBody>
      </p:sp>
      <p:sp>
        <p:nvSpPr>
          <p:cNvPr id="4" name="スライド番号プレースホルダー 3"/>
          <p:cNvSpPr>
            <a:spLocks noGrp="1"/>
          </p:cNvSpPr>
          <p:nvPr>
            <p:ph type="sldNum" sz="quarter" idx="10"/>
          </p:nvPr>
        </p:nvSpPr>
        <p:spPr/>
        <p:txBody>
          <a:bodyPr/>
          <a:lstStyle/>
          <a:p>
            <a:fld id="{8DE0FDE7-FE71-46E3-9512-437B13AD5F46}" type="slidenum">
              <a:rPr lang="en-US" altLang="ja-JP" smtClean="0"/>
              <a:pPr/>
              <a:t>9</a:t>
            </a:fld>
            <a:endParaRPr lang="en-US" altLang="ja-JP" dirty="0"/>
          </a:p>
        </p:txBody>
      </p:sp>
    </p:spTree>
    <p:extLst>
      <p:ext uri="{BB962C8B-B14F-4D97-AF65-F5344CB8AC3E}">
        <p14:creationId xmlns:p14="http://schemas.microsoft.com/office/powerpoint/2010/main" val="369979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74812" y="1524000"/>
            <a:ext cx="8839201" cy="3200400"/>
          </a:xfrm>
        </p:spPr>
        <p:txBody>
          <a:bodyPr rtlCol="0">
            <a:noAutofit/>
          </a:bodyPr>
          <a:lstStyle>
            <a:lvl1pPr algn="l" rtl="0">
              <a:defRPr sz="5400"/>
            </a:lvl1pPr>
          </a:lstStyle>
          <a:p>
            <a:pPr rtl="0"/>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ja-JP" altLang="en-US" smtClean="0"/>
              <a:t>マスター サブタイトルの書式設定</a:t>
            </a:r>
            <a:endParaRPr lang="ja-JP" altLang="en-US" dirty="0"/>
          </a:p>
        </p:txBody>
      </p:sp>
    </p:spTree>
    <p:extLst>
      <p:ext uri="{BB962C8B-B14F-4D97-AF65-F5344CB8AC3E}">
        <p14:creationId xmlns:p14="http://schemas.microsoft.com/office/powerpoint/2010/main" val="30666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キャプション付きの他の図">
    <p:spTree>
      <p:nvGrpSpPr>
        <p:cNvPr id="1" name=""/>
        <p:cNvGrpSpPr/>
        <p:nvPr/>
      </p:nvGrpSpPr>
      <p:grpSpPr>
        <a:xfrm>
          <a:off x="0" y="0"/>
          <a:ext cx="0" cy="0"/>
          <a:chOff x="0" y="0"/>
          <a:chExt cx="0" cy="0"/>
        </a:xfrm>
      </p:grpSpPr>
      <p:sp>
        <p:nvSpPr>
          <p:cNvPr id="10" name="長方形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11" name="長方形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2" name="タイトル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ja-JP" altLang="en-US" smtClean="0"/>
              <a:t>マスター タイトルの書式設定</a:t>
            </a:r>
            <a:endParaRPr lang="ja-JP" altLang="en-US" dirty="0"/>
          </a:p>
        </p:txBody>
      </p:sp>
      <p:sp>
        <p:nvSpPr>
          <p:cNvPr id="4" name="テキスト プレースホルダー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ja-JP" altLang="en-US" smtClean="0"/>
              <a:t>マスター テキストの書式設定</a:t>
            </a:r>
          </a:p>
        </p:txBody>
      </p:sp>
      <p:sp>
        <p:nvSpPr>
          <p:cNvPr id="3" name="図プレースホルダー 2" descr="画像を追加する空のプレースホルダー。プレースホルダーをクリックし、追加する画像を選択します。&#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smtClean="0"/>
              <a:t>図を追加</a:t>
            </a:r>
            <a:endParaRPr lang="ja-JP" altLang="en-US" dirty="0"/>
          </a:p>
        </p:txBody>
      </p:sp>
      <p:sp>
        <p:nvSpPr>
          <p:cNvPr id="6" name="フッター プレースホルダー 5"/>
          <p:cNvSpPr>
            <a:spLocks noGrp="1"/>
          </p:cNvSpPr>
          <p:nvPr>
            <p:ph type="ftr" sz="quarter" idx="11"/>
          </p:nvPr>
        </p:nvSpPr>
        <p:spPr/>
        <p:txBody>
          <a:bodyPr rtlCol="0"/>
          <a:lstStyle>
            <a:lvl1pPr algn="l" rtl="0">
              <a:defRPr sz="1100"/>
            </a:lvl1pPr>
          </a:lstStyle>
          <a:p>
            <a:pPr rtl="0"/>
            <a:endParaRPr lang="ja-JP" altLang="en-US" dirty="0"/>
          </a:p>
        </p:txBody>
      </p:sp>
      <p:sp>
        <p:nvSpPr>
          <p:cNvPr id="5" name="日付プレースホルダー 4"/>
          <p:cNvSpPr>
            <a:spLocks noGrp="1"/>
          </p:cNvSpPr>
          <p:nvPr>
            <p:ph type="dt" sz="half" idx="10"/>
          </p:nvPr>
        </p:nvSpPr>
        <p:spPr/>
        <p:txBody>
          <a:bodyPr rtlCol="0"/>
          <a:lstStyle>
            <a:lvl1pPr algn="r" rtl="0">
              <a:defRPr sz="1100"/>
            </a:lvl1pPr>
          </a:lstStyle>
          <a:p>
            <a:fld id="{D66CCA5D-4596-476A-B86D-261F45556210}" type="datetime1">
              <a:rPr lang="ja-JP" altLang="en-US" smtClean="0"/>
              <a:pPr/>
              <a:t>2017/8/4</a:t>
            </a:fld>
            <a:endParaRPr lang="ja-JP" altLang="en-US" dirty="0"/>
          </a:p>
        </p:txBody>
      </p:sp>
      <p:sp>
        <p:nvSpPr>
          <p:cNvPr id="7" name="スライド番号プレースホルダー 6"/>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324844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フッター プレースホルダー 4"/>
          <p:cNvSpPr>
            <a:spLocks noGrp="1"/>
          </p:cNvSpPr>
          <p:nvPr>
            <p:ph type="ftr" sz="quarter" idx="11"/>
          </p:nvPr>
        </p:nvSpPr>
        <p:spPr/>
        <p:txBody>
          <a:bodyPr rtlCol="0"/>
          <a:lstStyle>
            <a:lvl1pPr algn="l" rtl="0">
              <a:defRPr sz="1100"/>
            </a:lvl1pPr>
          </a:lstStyle>
          <a:p>
            <a:pPr rtl="0"/>
            <a:endParaRPr lang="ja-JP" altLang="en-US" dirty="0"/>
          </a:p>
        </p:txBody>
      </p:sp>
      <p:sp>
        <p:nvSpPr>
          <p:cNvPr id="4" name="日付プレースホルダー 3"/>
          <p:cNvSpPr>
            <a:spLocks noGrp="1"/>
          </p:cNvSpPr>
          <p:nvPr>
            <p:ph type="dt" sz="half" idx="10"/>
          </p:nvPr>
        </p:nvSpPr>
        <p:spPr/>
        <p:txBody>
          <a:bodyPr rtlCol="0"/>
          <a:lstStyle>
            <a:lvl1pPr algn="r" rtl="0">
              <a:defRPr sz="1100"/>
            </a:lvl1pPr>
          </a:lstStyle>
          <a:p>
            <a:fld id="{6B24853C-B8FA-4064-9E6C-C3AA5D58DB4B}" type="datetime1">
              <a:rPr lang="ja-JP" altLang="en-US" smtClean="0"/>
              <a:pPr/>
              <a:t>2017/8/4</a:t>
            </a:fld>
            <a:endParaRPr lang="ja-JP" altLang="en-US" dirty="0"/>
          </a:p>
        </p:txBody>
      </p:sp>
      <p:sp>
        <p:nvSpPr>
          <p:cNvPr id="6" name="スライド番号プレースホルダー 5"/>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22525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75812" y="685801"/>
            <a:ext cx="1219201" cy="5486400"/>
          </a:xfrm>
        </p:spPr>
        <p:txBody>
          <a:bodyPr vert="eaVert" rtlCol="0">
            <a:normAutofit/>
          </a:bodyPr>
          <a:lstStyle>
            <a:lvl1pPr>
              <a:defRPr sz="3900"/>
            </a:lvl1pPr>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フッター プレースホルダー 4"/>
          <p:cNvSpPr>
            <a:spLocks noGrp="1"/>
          </p:cNvSpPr>
          <p:nvPr>
            <p:ph type="ftr" sz="quarter" idx="11"/>
          </p:nvPr>
        </p:nvSpPr>
        <p:spPr/>
        <p:txBody>
          <a:bodyPr rtlCol="0"/>
          <a:lstStyle>
            <a:lvl1pPr algn="l" rtl="0">
              <a:defRPr sz="1100"/>
            </a:lvl1pPr>
          </a:lstStyle>
          <a:p>
            <a:pPr rtl="0"/>
            <a:endParaRPr lang="ja-JP" altLang="en-US" dirty="0"/>
          </a:p>
        </p:txBody>
      </p:sp>
      <p:sp>
        <p:nvSpPr>
          <p:cNvPr id="4" name="日付プレースホルダー 3"/>
          <p:cNvSpPr>
            <a:spLocks noGrp="1"/>
          </p:cNvSpPr>
          <p:nvPr>
            <p:ph type="dt" sz="half" idx="10"/>
          </p:nvPr>
        </p:nvSpPr>
        <p:spPr/>
        <p:txBody>
          <a:bodyPr rtlCol="0"/>
          <a:lstStyle>
            <a:lvl1pPr algn="r" rtl="0">
              <a:defRPr sz="1100"/>
            </a:lvl1pPr>
          </a:lstStyle>
          <a:p>
            <a:fld id="{3947768C-3B51-42C6-8C8E-BFD6CBB2376E}" type="datetime1">
              <a:rPr lang="ja-JP" altLang="en-US" smtClean="0"/>
              <a:pPr/>
              <a:t>2017/8/4</a:t>
            </a:fld>
            <a:endParaRPr lang="ja-JP" altLang="en-US" dirty="0"/>
          </a:p>
        </p:txBody>
      </p:sp>
      <p:sp>
        <p:nvSpPr>
          <p:cNvPr id="6" name="スライド番号プレースホルダー 5"/>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4210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フッター プレースホルダー 4"/>
          <p:cNvSpPr>
            <a:spLocks noGrp="1"/>
          </p:cNvSpPr>
          <p:nvPr>
            <p:ph type="ftr" sz="quarter" idx="11"/>
          </p:nvPr>
        </p:nvSpPr>
        <p:spPr/>
        <p:txBody>
          <a:bodyPr rtlCol="0"/>
          <a:lstStyle>
            <a:lvl1pPr algn="l" rtl="0">
              <a:defRPr sz="1100"/>
            </a:lvl1pPr>
          </a:lstStyle>
          <a:p>
            <a:pPr rtl="0"/>
            <a:endParaRPr lang="ja-JP" altLang="en-US" dirty="0"/>
          </a:p>
        </p:txBody>
      </p:sp>
      <p:sp>
        <p:nvSpPr>
          <p:cNvPr id="4" name="日付プレースホルダー 3"/>
          <p:cNvSpPr>
            <a:spLocks noGrp="1"/>
          </p:cNvSpPr>
          <p:nvPr>
            <p:ph type="dt" sz="half" idx="10"/>
          </p:nvPr>
        </p:nvSpPr>
        <p:spPr/>
        <p:txBody>
          <a:bodyPr rtlCol="0"/>
          <a:lstStyle>
            <a:lvl1pPr algn="r" rtl="0">
              <a:defRPr sz="1100"/>
            </a:lvl1pPr>
          </a:lstStyle>
          <a:p>
            <a:fld id="{B53F0293-A421-41B4-ACEA-61150F924561}" type="datetime1">
              <a:rPr lang="ja-JP" altLang="en-US" smtClean="0"/>
              <a:pPr/>
              <a:t>2017/8/4</a:t>
            </a:fld>
            <a:endParaRPr lang="ja-JP" altLang="en-US" dirty="0"/>
          </a:p>
        </p:txBody>
      </p:sp>
      <p:sp>
        <p:nvSpPr>
          <p:cNvPr id="6" name="スライド番号プレースホルダー 5"/>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96238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ja-JP" altLang="en-US" smtClean="0"/>
              <a:t>マスター テキストの書式設定</a:t>
            </a:r>
          </a:p>
        </p:txBody>
      </p:sp>
      <p:sp>
        <p:nvSpPr>
          <p:cNvPr id="5" name="フッター プレースホルダー 4"/>
          <p:cNvSpPr>
            <a:spLocks noGrp="1"/>
          </p:cNvSpPr>
          <p:nvPr>
            <p:ph type="ftr" sz="quarter" idx="11"/>
          </p:nvPr>
        </p:nvSpPr>
        <p:spPr/>
        <p:txBody>
          <a:bodyPr rtlCol="0"/>
          <a:lstStyle>
            <a:lvl1pPr algn="l" rtl="0">
              <a:defRPr sz="1100"/>
            </a:lvl1pPr>
          </a:lstStyle>
          <a:p>
            <a:pPr rtl="0"/>
            <a:endParaRPr lang="ja-JP" altLang="en-US" dirty="0"/>
          </a:p>
        </p:txBody>
      </p:sp>
      <p:sp>
        <p:nvSpPr>
          <p:cNvPr id="4" name="日付プレースホルダー 3"/>
          <p:cNvSpPr>
            <a:spLocks noGrp="1"/>
          </p:cNvSpPr>
          <p:nvPr>
            <p:ph type="dt" sz="half" idx="10"/>
          </p:nvPr>
        </p:nvSpPr>
        <p:spPr/>
        <p:txBody>
          <a:bodyPr rtlCol="0"/>
          <a:lstStyle>
            <a:lvl1pPr algn="r" rtl="0">
              <a:defRPr sz="1100"/>
            </a:lvl1pPr>
          </a:lstStyle>
          <a:p>
            <a:fld id="{9AE63DD7-AE2D-4896-9414-230E10F4357A}" type="datetime1">
              <a:rPr lang="ja-JP" altLang="en-US" smtClean="0"/>
              <a:pPr/>
              <a:t>2017/8/4</a:t>
            </a:fld>
            <a:endParaRPr lang="ja-JP" altLang="en-US" dirty="0"/>
          </a:p>
        </p:txBody>
      </p:sp>
      <p:sp>
        <p:nvSpPr>
          <p:cNvPr id="6" name="スライド番号プレースホルダー 5"/>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2963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6" name="フッター プレースホルダー 5"/>
          <p:cNvSpPr>
            <a:spLocks noGrp="1"/>
          </p:cNvSpPr>
          <p:nvPr>
            <p:ph type="ftr" sz="quarter" idx="11"/>
          </p:nvPr>
        </p:nvSpPr>
        <p:spPr/>
        <p:txBody>
          <a:bodyPr rtlCol="0"/>
          <a:lstStyle>
            <a:lvl1pPr algn="l" rtl="0">
              <a:defRPr sz="1100"/>
            </a:lvl1pPr>
          </a:lstStyle>
          <a:p>
            <a:pPr rtl="0"/>
            <a:endParaRPr lang="ja-JP" altLang="en-US" dirty="0"/>
          </a:p>
        </p:txBody>
      </p:sp>
      <p:sp>
        <p:nvSpPr>
          <p:cNvPr id="5" name="日付プレースホルダー 4"/>
          <p:cNvSpPr>
            <a:spLocks noGrp="1"/>
          </p:cNvSpPr>
          <p:nvPr>
            <p:ph type="dt" sz="half" idx="10"/>
          </p:nvPr>
        </p:nvSpPr>
        <p:spPr/>
        <p:txBody>
          <a:bodyPr rtlCol="0"/>
          <a:lstStyle>
            <a:lvl1pPr algn="r" rtl="0">
              <a:defRPr sz="1100"/>
            </a:lvl1pPr>
          </a:lstStyle>
          <a:p>
            <a:fld id="{A35317F1-28D6-4900-BB81-16B70ADAB3FD}" type="datetime1">
              <a:rPr lang="ja-JP" altLang="en-US" smtClean="0"/>
              <a:pPr/>
              <a:t>2017/8/4</a:t>
            </a:fld>
            <a:endParaRPr lang="ja-JP" altLang="en-US" dirty="0"/>
          </a:p>
        </p:txBody>
      </p:sp>
      <p:sp>
        <p:nvSpPr>
          <p:cNvPr id="7" name="スライド番号プレースホルダー 6"/>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27359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4" name="コンテンツ プレースホルダー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6" name="コンテンツ プレースホルダー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8" name="フッター プレースホルダー 7"/>
          <p:cNvSpPr>
            <a:spLocks noGrp="1"/>
          </p:cNvSpPr>
          <p:nvPr>
            <p:ph type="ftr" sz="quarter" idx="11"/>
          </p:nvPr>
        </p:nvSpPr>
        <p:spPr/>
        <p:txBody>
          <a:bodyPr rtlCol="0"/>
          <a:lstStyle>
            <a:lvl1pPr algn="l" rtl="0">
              <a:defRPr sz="1100"/>
            </a:lvl1pPr>
          </a:lstStyle>
          <a:p>
            <a:pPr rtl="0"/>
            <a:endParaRPr lang="ja-JP" altLang="en-US" dirty="0"/>
          </a:p>
        </p:txBody>
      </p:sp>
      <p:sp>
        <p:nvSpPr>
          <p:cNvPr id="7" name="日付プレースホルダー 6"/>
          <p:cNvSpPr>
            <a:spLocks noGrp="1"/>
          </p:cNvSpPr>
          <p:nvPr>
            <p:ph type="dt" sz="half" idx="10"/>
          </p:nvPr>
        </p:nvSpPr>
        <p:spPr/>
        <p:txBody>
          <a:bodyPr rtlCol="0"/>
          <a:lstStyle>
            <a:lvl1pPr algn="r" rtl="0">
              <a:defRPr sz="1100"/>
            </a:lvl1pPr>
          </a:lstStyle>
          <a:p>
            <a:fld id="{01C762FA-83E4-4D68-B3D7-59E55AB9E15F}" type="datetime1">
              <a:rPr lang="ja-JP" altLang="en-US" smtClean="0"/>
              <a:pPr/>
              <a:t>2017/8/4</a:t>
            </a:fld>
            <a:endParaRPr lang="ja-JP" altLang="en-US" dirty="0"/>
          </a:p>
        </p:txBody>
      </p:sp>
      <p:sp>
        <p:nvSpPr>
          <p:cNvPr id="9" name="スライド番号プレースホルダー 8"/>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35741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4" name="フッター プレースホルダー 3"/>
          <p:cNvSpPr>
            <a:spLocks noGrp="1"/>
          </p:cNvSpPr>
          <p:nvPr>
            <p:ph type="ftr" sz="quarter" idx="11"/>
          </p:nvPr>
        </p:nvSpPr>
        <p:spPr/>
        <p:txBody>
          <a:bodyPr rtlCol="0"/>
          <a:lstStyle>
            <a:lvl1pPr algn="l" rtl="0">
              <a:defRPr sz="1100"/>
            </a:lvl1pPr>
          </a:lstStyle>
          <a:p>
            <a:pPr rtl="0"/>
            <a:endParaRPr lang="ja-JP" altLang="en-US" dirty="0"/>
          </a:p>
        </p:txBody>
      </p:sp>
      <p:sp>
        <p:nvSpPr>
          <p:cNvPr id="3" name="日付プレースホルダー 2"/>
          <p:cNvSpPr>
            <a:spLocks noGrp="1"/>
          </p:cNvSpPr>
          <p:nvPr>
            <p:ph type="dt" sz="half" idx="10"/>
          </p:nvPr>
        </p:nvSpPr>
        <p:spPr/>
        <p:txBody>
          <a:bodyPr rtlCol="0"/>
          <a:lstStyle>
            <a:lvl1pPr algn="r" rtl="0">
              <a:defRPr sz="1100"/>
            </a:lvl1pPr>
          </a:lstStyle>
          <a:p>
            <a:fld id="{963D9C05-D33D-4288-AA06-E56C83090F98}" type="datetime1">
              <a:rPr lang="ja-JP" altLang="en-US" smtClean="0"/>
              <a:pPr/>
              <a:t>2017/8/4</a:t>
            </a:fld>
            <a:endParaRPr lang="ja-JP" altLang="en-US" dirty="0"/>
          </a:p>
        </p:txBody>
      </p:sp>
      <p:sp>
        <p:nvSpPr>
          <p:cNvPr id="5" name="スライド番号プレースホルダー 4"/>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241399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lgn="l" rtl="0">
              <a:defRPr sz="1100"/>
            </a:lvl1pPr>
          </a:lstStyle>
          <a:p>
            <a:pPr rtl="0"/>
            <a:endParaRPr lang="ja-JP" altLang="en-US" dirty="0"/>
          </a:p>
        </p:txBody>
      </p:sp>
      <p:sp>
        <p:nvSpPr>
          <p:cNvPr id="2" name="日付プレースホルダー 1"/>
          <p:cNvSpPr>
            <a:spLocks noGrp="1"/>
          </p:cNvSpPr>
          <p:nvPr>
            <p:ph type="dt" sz="half" idx="10"/>
          </p:nvPr>
        </p:nvSpPr>
        <p:spPr/>
        <p:txBody>
          <a:bodyPr rtlCol="0"/>
          <a:lstStyle>
            <a:lvl1pPr algn="r" rtl="0">
              <a:defRPr sz="1100"/>
            </a:lvl1pPr>
          </a:lstStyle>
          <a:p>
            <a:fld id="{C67976D5-F606-42C8-BA3E-053203523562}" type="datetime1">
              <a:rPr lang="ja-JP" altLang="en-US" smtClean="0"/>
              <a:pPr/>
              <a:t>2017/8/4</a:t>
            </a:fld>
            <a:endParaRPr lang="ja-JP" altLang="en-US" dirty="0"/>
          </a:p>
        </p:txBody>
      </p:sp>
      <p:sp>
        <p:nvSpPr>
          <p:cNvPr id="4" name="スライド番号プレースホルダー 3"/>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33274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0" name="長方形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11" name="長方形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2" name="タイトル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ja-JP" altLang="en-US" smtClean="0"/>
              <a:t>マスター タイトルの書式設定</a:t>
            </a:r>
            <a:endParaRPr lang="ja-JP" altLang="en-US" dirty="0"/>
          </a:p>
        </p:txBody>
      </p:sp>
      <p:sp>
        <p:nvSpPr>
          <p:cNvPr id="4" name="テキスト プレースホルダー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ja-JP" altLang="en-US" smtClean="0"/>
              <a:t>マスター テキストの書式設定</a:t>
            </a:r>
          </a:p>
        </p:txBody>
      </p:sp>
      <p:sp>
        <p:nvSpPr>
          <p:cNvPr id="3" name="コンテンツ プレースホルダー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6" name="フッター プレースホルダー 5"/>
          <p:cNvSpPr>
            <a:spLocks noGrp="1"/>
          </p:cNvSpPr>
          <p:nvPr>
            <p:ph type="ftr" sz="quarter" idx="11"/>
          </p:nvPr>
        </p:nvSpPr>
        <p:spPr/>
        <p:txBody>
          <a:bodyPr rtlCol="0"/>
          <a:lstStyle>
            <a:lvl1pPr algn="l" rtl="0">
              <a:defRPr sz="1100"/>
            </a:lvl1pPr>
          </a:lstStyle>
          <a:p>
            <a:pPr rtl="0"/>
            <a:endParaRPr lang="ja-JP" altLang="en-US" dirty="0"/>
          </a:p>
        </p:txBody>
      </p:sp>
      <p:sp>
        <p:nvSpPr>
          <p:cNvPr id="5" name="日付プレースホルダー 4"/>
          <p:cNvSpPr>
            <a:spLocks noGrp="1"/>
          </p:cNvSpPr>
          <p:nvPr>
            <p:ph type="dt" sz="half" idx="10"/>
          </p:nvPr>
        </p:nvSpPr>
        <p:spPr/>
        <p:txBody>
          <a:bodyPr rtlCol="0"/>
          <a:lstStyle>
            <a:lvl1pPr algn="r" rtl="0">
              <a:defRPr sz="1100"/>
            </a:lvl1pPr>
          </a:lstStyle>
          <a:p>
            <a:r>
              <a:rPr lang="en-US" altLang="ja-JP" smtClean="0"/>
              <a:t>2016/11/9</a:t>
            </a:r>
            <a:endParaRPr lang="ja-JP" altLang="en-US" dirty="0"/>
          </a:p>
        </p:txBody>
      </p:sp>
      <p:sp>
        <p:nvSpPr>
          <p:cNvPr id="7" name="スライド番号プレースホルダー 6"/>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56398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2" name="長方形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13" name="長方形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dirty="0"/>
          </a:p>
        </p:txBody>
      </p:sp>
      <p:sp>
        <p:nvSpPr>
          <p:cNvPr id="2" name="タイトル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ja-JP" altLang="en-US" smtClean="0"/>
              <a:t>マスター タイトルの書式設定</a:t>
            </a:r>
            <a:endParaRPr lang="ja-JP" altLang="en-US" dirty="0"/>
          </a:p>
        </p:txBody>
      </p:sp>
      <p:sp>
        <p:nvSpPr>
          <p:cNvPr id="4" name="テキスト プレースホルダー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ja-JP" altLang="en-US" smtClean="0"/>
              <a:t>マスター テキストの書式設定</a:t>
            </a:r>
          </a:p>
        </p:txBody>
      </p:sp>
      <p:sp>
        <p:nvSpPr>
          <p:cNvPr id="3" name="図プレースホルダー 2" descr="画像を追加する空のプレースホルダー。プレースホルダーをクリックし、追加する画像を選択します。&#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smtClean="0"/>
              <a:t>図を追加</a:t>
            </a:r>
            <a:endParaRPr lang="ja-JP" altLang="en-US" dirty="0"/>
          </a:p>
        </p:txBody>
      </p:sp>
      <p:sp>
        <p:nvSpPr>
          <p:cNvPr id="6" name="フッター プレースホルダー 5"/>
          <p:cNvSpPr>
            <a:spLocks noGrp="1"/>
          </p:cNvSpPr>
          <p:nvPr>
            <p:ph type="ftr" sz="quarter" idx="11"/>
          </p:nvPr>
        </p:nvSpPr>
        <p:spPr/>
        <p:txBody>
          <a:bodyPr rtlCol="0"/>
          <a:lstStyle>
            <a:lvl1pPr algn="l" rtl="0">
              <a:defRPr sz="1100"/>
            </a:lvl1pPr>
          </a:lstStyle>
          <a:p>
            <a:pPr rtl="0"/>
            <a:endParaRPr lang="ja-JP" altLang="en-US" dirty="0"/>
          </a:p>
        </p:txBody>
      </p:sp>
      <p:sp>
        <p:nvSpPr>
          <p:cNvPr id="5" name="日付プレースホルダー 4"/>
          <p:cNvSpPr>
            <a:spLocks noGrp="1"/>
          </p:cNvSpPr>
          <p:nvPr>
            <p:ph type="dt" sz="half" idx="10"/>
          </p:nvPr>
        </p:nvSpPr>
        <p:spPr/>
        <p:txBody>
          <a:bodyPr rtlCol="0"/>
          <a:lstStyle>
            <a:lvl1pPr algn="r" rtl="0">
              <a:defRPr sz="1100"/>
            </a:lvl1pPr>
          </a:lstStyle>
          <a:p>
            <a:fld id="{6FC5072E-76CA-4620-A5B5-DA7E24ACEAB9}" type="datetime1">
              <a:rPr lang="ja-JP" altLang="en-US" smtClean="0"/>
              <a:pPr/>
              <a:t>2017/8/4</a:t>
            </a:fld>
            <a:endParaRPr lang="ja-JP" altLang="en-US" dirty="0"/>
          </a:p>
        </p:txBody>
      </p:sp>
      <p:sp>
        <p:nvSpPr>
          <p:cNvPr id="7" name="スライド番号プレースホルダー 6"/>
          <p:cNvSpPr>
            <a:spLocks noGrp="1"/>
          </p:cNvSpPr>
          <p:nvPr>
            <p:ph type="sldNum" sz="quarter" idx="12"/>
          </p:nvPr>
        </p:nvSpPr>
        <p:spPr/>
        <p:txBody>
          <a:bodyPr rtlCol="0"/>
          <a:lstStyle>
            <a:lvl1pPr algn="r" rtl="0">
              <a:defRPr sz="1100"/>
            </a:lvl1pPr>
          </a:lstStyle>
          <a:p>
            <a:fld id="{299542E4-2CCF-42F6-9D92-ED568035133D}" type="slidenum">
              <a:rPr lang="en-US" altLang="ja-JP" smtClean="0"/>
              <a:pPr/>
              <a:t>‹#›</a:t>
            </a:fld>
            <a:endParaRPr lang="ja-JP" altLang="en-US" dirty="0"/>
          </a:p>
        </p:txBody>
      </p:sp>
    </p:spTree>
    <p:extLst>
      <p:ext uri="{BB962C8B-B14F-4D97-AF65-F5344CB8AC3E}">
        <p14:creationId xmlns:p14="http://schemas.microsoft.com/office/powerpoint/2010/main" val="1160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フッター プレースホルダー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latin typeface="ＭＳ Ｐ明朝" panose="02020600040205080304" pitchFamily="18" charset="-128"/>
                <a:ea typeface="ＭＳ Ｐ明朝" panose="02020600040205080304" pitchFamily="18" charset="-128"/>
              </a:defRPr>
            </a:lvl1pPr>
          </a:lstStyle>
          <a:p>
            <a:endParaRPr lang="ja-JP" altLang="en-US" dirty="0"/>
          </a:p>
        </p:txBody>
      </p:sp>
      <p:sp>
        <p:nvSpPr>
          <p:cNvPr id="4" name="日付プレースホルダー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latin typeface="ＭＳ Ｐ明朝" panose="02020600040205080304" pitchFamily="18" charset="-128"/>
                <a:ea typeface="ＭＳ Ｐ明朝" panose="02020600040205080304" pitchFamily="18" charset="-128"/>
              </a:defRPr>
            </a:lvl1pPr>
          </a:lstStyle>
          <a:p>
            <a:fld id="{25A703B8-69C2-482A-884F-5384F13C3CE2}" type="datetime1">
              <a:rPr lang="ja-JP" altLang="en-US" smtClean="0"/>
              <a:pPr/>
              <a:t>2017/8/4</a:t>
            </a:fld>
            <a:endParaRPr lang="ja-JP" altLang="en-US" dirty="0"/>
          </a:p>
        </p:txBody>
      </p:sp>
      <p:sp>
        <p:nvSpPr>
          <p:cNvPr id="6" name="スライド番号プレースホルダー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rtl="0">
              <a:defRPr sz="1000">
                <a:solidFill>
                  <a:schemeClr val="tx1">
                    <a:tint val="75000"/>
                  </a:schemeClr>
                </a:solidFill>
                <a:latin typeface="ＭＳ Ｐ明朝" panose="02020600040205080304" pitchFamily="18" charset="-128"/>
                <a:ea typeface="ＭＳ Ｐ明朝" panose="02020600040205080304" pitchFamily="18" charset="-128"/>
              </a:defRPr>
            </a:lvl1pPr>
          </a:lstStyle>
          <a:p>
            <a:fld id="{299542E4-2CCF-42F6-9D92-ED568035133D}" type="slidenum">
              <a:rPr lang="en-US" altLang="ja-JP" smtClean="0"/>
              <a:pPr/>
              <a:t>‹#›</a:t>
            </a:fld>
            <a:endParaRPr lang="en-US" altLang="ja-JP" dirty="0"/>
          </a:p>
        </p:txBody>
      </p:sp>
    </p:spTree>
    <p:extLst>
      <p:ext uri="{BB962C8B-B14F-4D97-AF65-F5344CB8AC3E}">
        <p14:creationId xmlns:p14="http://schemas.microsoft.com/office/powerpoint/2010/main" val="2334451935"/>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kumimoji="1" sz="4000" kern="1200">
          <a:solidFill>
            <a:schemeClr val="tx1"/>
          </a:solidFill>
          <a:latin typeface="ＭＳ Ｐ明朝" panose="02020600040205080304" pitchFamily="18" charset="-128"/>
          <a:ea typeface="ＭＳ Ｐ明朝" panose="02020600040205080304" pitchFamily="18" charset="-128"/>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kumimoji="1" sz="2400" kern="1200">
          <a:solidFill>
            <a:schemeClr val="tx1"/>
          </a:solidFill>
          <a:latin typeface="ＭＳ Ｐ明朝" panose="02020600040205080304" pitchFamily="18" charset="-128"/>
          <a:ea typeface="ＭＳ Ｐ明朝" panose="02020600040205080304" pitchFamily="18" charset="-128"/>
          <a:cs typeface="+mn-cs"/>
        </a:defRPr>
      </a:lvl1pPr>
      <a:lvl2pPr marL="594360" indent="-228600" algn="l" defTabSz="914400" rtl="0" eaLnBrk="1" latinLnBrk="0" hangingPunct="1">
        <a:lnSpc>
          <a:spcPct val="90000"/>
        </a:lnSpc>
        <a:spcBef>
          <a:spcPts val="800"/>
        </a:spcBef>
        <a:buFont typeface="Century" pitchFamily="18" charset="0"/>
        <a:buChar char="–"/>
        <a:defRPr kumimoji="1" sz="2000" kern="1200">
          <a:solidFill>
            <a:schemeClr val="tx1"/>
          </a:solidFill>
          <a:latin typeface="ＭＳ Ｐ明朝" panose="02020600040205080304" pitchFamily="18" charset="-128"/>
          <a:ea typeface="ＭＳ Ｐ明朝" panose="02020600040205080304" pitchFamily="18" charset="-128"/>
          <a:cs typeface="+mn-cs"/>
        </a:defRPr>
      </a:lvl2pPr>
      <a:lvl3pPr marL="960120" indent="-228600" algn="l" defTabSz="914400" rtl="0" eaLnBrk="1" latinLnBrk="0" hangingPunct="1">
        <a:lnSpc>
          <a:spcPct val="90000"/>
        </a:lnSpc>
        <a:spcBef>
          <a:spcPts val="600"/>
        </a:spcBef>
        <a:buFont typeface="Arial" pitchFamily="34" charset="0"/>
        <a:buChar char="•"/>
        <a:defRPr kumimoji="1" sz="1800" kern="1200">
          <a:solidFill>
            <a:schemeClr val="tx1"/>
          </a:solidFill>
          <a:latin typeface="ＭＳ Ｐ明朝" panose="02020600040205080304" pitchFamily="18" charset="-128"/>
          <a:ea typeface="ＭＳ Ｐ明朝" panose="02020600040205080304" pitchFamily="18" charset="-128"/>
          <a:cs typeface="+mn-cs"/>
        </a:defRPr>
      </a:lvl3pPr>
      <a:lvl4pPr marL="1325880" indent="-228600" algn="l" defTabSz="914400" rtl="0" eaLnBrk="1" latinLnBrk="0" hangingPunct="1">
        <a:lnSpc>
          <a:spcPct val="90000"/>
        </a:lnSpc>
        <a:spcBef>
          <a:spcPts val="600"/>
        </a:spcBef>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4pPr>
      <a:lvl5pPr marL="1691640" indent="-228600" algn="l" defTabSz="914400" rtl="0" eaLnBrk="1" latinLnBrk="0" hangingPunct="1">
        <a:lnSpc>
          <a:spcPct val="90000"/>
        </a:lnSpc>
        <a:spcBef>
          <a:spcPts val="600"/>
        </a:spcBef>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5pPr>
      <a:lvl6pPr marL="2057400" indent="-228600" algn="l" defTabSz="914400" rtl="0" eaLnBrk="1" latinLnBrk="0" hangingPunct="1">
        <a:spcBef>
          <a:spcPts val="600"/>
        </a:spcBef>
        <a:buFont typeface="Arial" pitchFamily="34" charset="0"/>
        <a:buChar char="–"/>
        <a:defRPr kumimoji="1"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sz="16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58404" y="4221088"/>
            <a:ext cx="8135560" cy="1754326"/>
          </a:xfrm>
          <a:prstGeom prst="rect">
            <a:avLst/>
          </a:prstGeom>
          <a:noFill/>
        </p:spPr>
        <p:txBody>
          <a:bodyPr wrap="none" rtlCol="0">
            <a:spAutoFit/>
          </a:bodyPr>
          <a:lstStyle/>
          <a:p>
            <a:pPr algn="ctr"/>
            <a:r>
              <a:rPr kumimoji="1" lang="ja-JP" altLang="en-US" sz="3600" dirty="0" smtClean="0">
                <a:latin typeface="HG正楷書体-PRO" panose="03000600000000000000" pitchFamily="66" charset="-128"/>
                <a:ea typeface="HG正楷書体-PRO" panose="03000600000000000000" pitchFamily="66" charset="-128"/>
              </a:rPr>
              <a:t>国際ロータリー第</a:t>
            </a:r>
            <a:r>
              <a:rPr kumimoji="1" lang="en-US" altLang="ja-JP" sz="3600" dirty="0" smtClean="0">
                <a:latin typeface="HG正楷書体-PRO" panose="03000600000000000000" pitchFamily="66" charset="-128"/>
                <a:ea typeface="HG正楷書体-PRO" panose="03000600000000000000" pitchFamily="66" charset="-128"/>
              </a:rPr>
              <a:t>2650</a:t>
            </a:r>
            <a:r>
              <a:rPr kumimoji="1" lang="ja-JP" altLang="en-US" sz="3600" dirty="0" smtClean="0">
                <a:latin typeface="HG正楷書体-PRO" panose="03000600000000000000" pitchFamily="66" charset="-128"/>
                <a:ea typeface="HG正楷書体-PRO" panose="03000600000000000000" pitchFamily="66" charset="-128"/>
              </a:rPr>
              <a:t>地区広報委員会</a:t>
            </a:r>
            <a:endParaRPr kumimoji="1" lang="en-US" altLang="ja-JP" sz="3600" dirty="0" smtClean="0">
              <a:latin typeface="HG正楷書体-PRO" panose="03000600000000000000" pitchFamily="66" charset="-128"/>
              <a:ea typeface="HG正楷書体-PRO" panose="03000600000000000000" pitchFamily="66" charset="-128"/>
            </a:endParaRPr>
          </a:p>
          <a:p>
            <a:pPr algn="ctr"/>
            <a:r>
              <a:rPr kumimoji="1" lang="ja-JP" altLang="en-US" sz="3600" dirty="0" smtClean="0">
                <a:latin typeface="HG正楷書体-PRO" panose="03000600000000000000" pitchFamily="66" charset="-128"/>
                <a:ea typeface="HG正楷書体-PRO" panose="03000600000000000000" pitchFamily="66" charset="-128"/>
              </a:rPr>
              <a:t>委員長　　髙野　治</a:t>
            </a:r>
            <a:endParaRPr kumimoji="1" lang="en-US" altLang="ja-JP" sz="3600" dirty="0" smtClean="0">
              <a:latin typeface="HG正楷書体-PRO" panose="03000600000000000000" pitchFamily="66" charset="-128"/>
              <a:ea typeface="HG正楷書体-PRO" panose="03000600000000000000" pitchFamily="66" charset="-128"/>
            </a:endParaRPr>
          </a:p>
          <a:p>
            <a:pPr algn="ctr"/>
            <a:r>
              <a:rPr kumimoji="1" lang="ja-JP" altLang="en-US" sz="3600" dirty="0" smtClean="0">
                <a:latin typeface="HG正楷書体-PRO" panose="03000600000000000000" pitchFamily="66" charset="-128"/>
                <a:ea typeface="HG正楷書体-PRO" panose="03000600000000000000" pitchFamily="66" charset="-128"/>
              </a:rPr>
              <a:t>（奈良大宮ロータリークラブ）</a:t>
            </a:r>
            <a:endParaRPr kumimoji="1" lang="ja-JP" altLang="en-US" sz="3600" dirty="0">
              <a:latin typeface="HG正楷書体-PRO" panose="03000600000000000000" pitchFamily="66" charset="-128"/>
              <a:ea typeface="HG正楷書体-PRO" panose="03000600000000000000" pitchFamily="66" charset="-128"/>
            </a:endParaRPr>
          </a:p>
        </p:txBody>
      </p:sp>
      <p:pic>
        <p:nvPicPr>
          <p:cNvPr id="7" name="図 6"/>
          <p:cNvPicPr>
            <a:picLocks noChangeAspect="1"/>
          </p:cNvPicPr>
          <p:nvPr/>
        </p:nvPicPr>
        <p:blipFill>
          <a:blip r:embed="rId3"/>
          <a:stretch>
            <a:fillRect/>
          </a:stretch>
        </p:blipFill>
        <p:spPr>
          <a:xfrm>
            <a:off x="549796" y="476672"/>
            <a:ext cx="4858933" cy="1109568"/>
          </a:xfrm>
          <a:prstGeom prst="rect">
            <a:avLst/>
          </a:prstGeom>
        </p:spPr>
      </p:pic>
      <p:sp>
        <p:nvSpPr>
          <p:cNvPr id="8" name="テキスト ボックス 7"/>
          <p:cNvSpPr txBox="1"/>
          <p:nvPr/>
        </p:nvSpPr>
        <p:spPr>
          <a:xfrm>
            <a:off x="1701924" y="2492896"/>
            <a:ext cx="8648521" cy="1015663"/>
          </a:xfrm>
          <a:prstGeom prst="rect">
            <a:avLst/>
          </a:prstGeom>
          <a:noFill/>
        </p:spPr>
        <p:txBody>
          <a:bodyPr wrap="none" rtlCol="0">
            <a:spAutoFit/>
          </a:bodyPr>
          <a:lstStyle/>
          <a:p>
            <a:r>
              <a:rPr kumimoji="1" lang="ja-JP" altLang="en-US" sz="6000" dirty="0" smtClean="0">
                <a:latin typeface="HG正楷書体-PRO" panose="03000600000000000000" pitchFamily="66" charset="-128"/>
                <a:ea typeface="HG正楷書体-PRO" panose="03000600000000000000" pitchFamily="66" charset="-128"/>
              </a:rPr>
              <a:t>地区レベルでの情報発信</a:t>
            </a:r>
            <a:endParaRPr kumimoji="1" lang="ja-JP" altLang="en-US" sz="6000" dirty="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7788" y="598919"/>
            <a:ext cx="3877985"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皆さんにお願いしたいこと</a:t>
            </a:r>
          </a:p>
        </p:txBody>
      </p:sp>
      <p:sp>
        <p:nvSpPr>
          <p:cNvPr id="3" name="テキスト ボックス 2"/>
          <p:cNvSpPr txBox="1"/>
          <p:nvPr/>
        </p:nvSpPr>
        <p:spPr>
          <a:xfrm>
            <a:off x="896814" y="2533514"/>
            <a:ext cx="5109091"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事業の状況を発信していただきたい</a:t>
            </a:r>
          </a:p>
        </p:txBody>
      </p:sp>
      <p:sp>
        <p:nvSpPr>
          <p:cNvPr id="4" name="テキスト ボックス 3"/>
          <p:cNvSpPr txBox="1"/>
          <p:nvPr/>
        </p:nvSpPr>
        <p:spPr>
          <a:xfrm>
            <a:off x="896814" y="3413305"/>
            <a:ext cx="6955750"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ロータリーの情報、知識を掲載していただきたい</a:t>
            </a:r>
          </a:p>
        </p:txBody>
      </p:sp>
      <p:sp>
        <p:nvSpPr>
          <p:cNvPr id="8" name="テキスト ボックス 7"/>
          <p:cNvSpPr txBox="1"/>
          <p:nvPr/>
        </p:nvSpPr>
        <p:spPr>
          <a:xfrm>
            <a:off x="896814" y="4293096"/>
            <a:ext cx="4368504"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1</a:t>
            </a:r>
            <a:r>
              <a:rPr kumimoji="1" lang="ja-JP" altLang="en-US" sz="2400" dirty="0" err="1" smtClean="0">
                <a:latin typeface="HG正楷書体-PRO" panose="03000600000000000000" pitchFamily="66" charset="-128"/>
                <a:ea typeface="HG正楷書体-PRO" panose="03000600000000000000" pitchFamily="66" charset="-128"/>
              </a:rPr>
              <a:t>つは</a:t>
            </a:r>
            <a:r>
              <a:rPr kumimoji="1" lang="ja-JP" altLang="en-US" sz="2400" dirty="0" smtClean="0">
                <a:latin typeface="HG正楷書体-PRO" panose="03000600000000000000" pitchFamily="66" charset="-128"/>
                <a:ea typeface="HG正楷書体-PRO" panose="03000600000000000000" pitchFamily="66" charset="-128"/>
              </a:rPr>
              <a:t>公共イメージ向上のため</a:t>
            </a:r>
          </a:p>
        </p:txBody>
      </p:sp>
      <p:sp>
        <p:nvSpPr>
          <p:cNvPr id="9" name="テキスト ボックス 8"/>
          <p:cNvSpPr txBox="1"/>
          <p:nvPr/>
        </p:nvSpPr>
        <p:spPr>
          <a:xfrm>
            <a:off x="896814" y="5232810"/>
            <a:ext cx="4368504"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もう</a:t>
            </a:r>
            <a:r>
              <a:rPr kumimoji="1" lang="en-US" altLang="ja-JP" sz="2400" dirty="0" smtClean="0">
                <a:latin typeface="HG正楷書体-PRO" panose="03000600000000000000" pitchFamily="66" charset="-128"/>
                <a:ea typeface="HG正楷書体-PRO" panose="03000600000000000000" pitchFamily="66" charset="-128"/>
              </a:rPr>
              <a:t>1</a:t>
            </a:r>
            <a:r>
              <a:rPr kumimoji="1" lang="ja-JP" altLang="en-US" sz="2400" dirty="0" err="1" smtClean="0">
                <a:latin typeface="HG正楷書体-PRO" panose="03000600000000000000" pitchFamily="66" charset="-128"/>
                <a:ea typeface="HG正楷書体-PRO" panose="03000600000000000000" pitchFamily="66" charset="-128"/>
              </a:rPr>
              <a:t>つは</a:t>
            </a:r>
            <a:r>
              <a:rPr kumimoji="1" lang="ja-JP" altLang="en-US" sz="2400" dirty="0" smtClean="0">
                <a:latin typeface="HG正楷書体-PRO" panose="03000600000000000000" pitchFamily="66" charset="-128"/>
                <a:ea typeface="HG正楷書体-PRO" panose="03000600000000000000" pitchFamily="66" charset="-128"/>
              </a:rPr>
              <a:t>ロータリアンのため</a:t>
            </a:r>
          </a:p>
        </p:txBody>
      </p:sp>
      <p:sp>
        <p:nvSpPr>
          <p:cNvPr id="5" name="テキスト ボックス 4"/>
          <p:cNvSpPr txBox="1"/>
          <p:nvPr/>
        </p:nvSpPr>
        <p:spPr>
          <a:xfrm>
            <a:off x="877898" y="1544447"/>
            <a:ext cx="6955750"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地区のホームページやフェイスブックを利用して</a:t>
            </a:r>
            <a:endParaRPr kumimoji="1" lang="ja-JP" altLang="en-US" sz="2400" dirty="0" smtClean="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5703000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1804" y="474946"/>
            <a:ext cx="172354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エピローグ</a:t>
            </a:r>
          </a:p>
        </p:txBody>
      </p:sp>
      <p:sp>
        <p:nvSpPr>
          <p:cNvPr id="3" name="テキスト ボックス 2"/>
          <p:cNvSpPr txBox="1"/>
          <p:nvPr/>
        </p:nvSpPr>
        <p:spPr>
          <a:xfrm>
            <a:off x="980441" y="1370400"/>
            <a:ext cx="4801314"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個人情報、肖像権、著作権の問題</a:t>
            </a:r>
          </a:p>
        </p:txBody>
      </p:sp>
      <p:sp>
        <p:nvSpPr>
          <p:cNvPr id="4" name="テキスト ボックス 3"/>
          <p:cNvSpPr txBox="1"/>
          <p:nvPr/>
        </p:nvSpPr>
        <p:spPr>
          <a:xfrm>
            <a:off x="980441" y="2216767"/>
            <a:ext cx="9865096"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これまでも取材の時に、司会の方に一言、ことわりを入れていただくようお願いしてきた</a:t>
            </a:r>
          </a:p>
        </p:txBody>
      </p:sp>
      <p:sp>
        <p:nvSpPr>
          <p:cNvPr id="5" name="テキスト ボックス 4"/>
          <p:cNvSpPr txBox="1"/>
          <p:nvPr/>
        </p:nvSpPr>
        <p:spPr>
          <a:xfrm>
            <a:off x="1006129" y="3466836"/>
            <a:ext cx="849463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実を言うと、インターアクト地区大会は、取材を断念した。</a:t>
            </a:r>
          </a:p>
        </p:txBody>
      </p:sp>
      <p:sp>
        <p:nvSpPr>
          <p:cNvPr id="6" name="テキスト ボックス 5"/>
          <p:cNvSpPr txBox="1"/>
          <p:nvPr/>
        </p:nvSpPr>
        <p:spPr>
          <a:xfrm>
            <a:off x="1006129" y="4311754"/>
            <a:ext cx="6340197" cy="830997"/>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案内状、依頼状に一言入れていただきたい</a:t>
            </a:r>
            <a:endParaRPr kumimoji="1" lang="en-US" altLang="ja-JP" sz="2400" dirty="0" smtClean="0">
              <a:latin typeface="HG正楷書体-PRO" panose="03000600000000000000" pitchFamily="66" charset="-128"/>
              <a:ea typeface="HG正楷書体-PRO" panose="03000600000000000000" pitchFamily="66" charset="-128"/>
            </a:endParaRPr>
          </a:p>
          <a:p>
            <a:r>
              <a:rPr kumimoji="1" lang="ja-JP" altLang="en-US" sz="2400" dirty="0" smtClean="0">
                <a:latin typeface="HG正楷書体-PRO" panose="03000600000000000000" pitchFamily="66" charset="-128"/>
                <a:ea typeface="HG正楷書体-PRO" panose="03000600000000000000" pitchFamily="66" charset="-128"/>
              </a:rPr>
              <a:t>司会のアナウンスに一言入れていただきたい</a:t>
            </a:r>
          </a:p>
        </p:txBody>
      </p:sp>
      <p:sp>
        <p:nvSpPr>
          <p:cNvPr id="7" name="テキスト ボックス 6"/>
          <p:cNvSpPr txBox="1"/>
          <p:nvPr/>
        </p:nvSpPr>
        <p:spPr>
          <a:xfrm>
            <a:off x="1006129" y="5332926"/>
            <a:ext cx="849463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プロのライターや写真家の、著作物や写真を勝手に使わない</a:t>
            </a:r>
          </a:p>
        </p:txBody>
      </p:sp>
      <p:sp>
        <p:nvSpPr>
          <p:cNvPr id="8" name="テキスト ボックス 7"/>
          <p:cNvSpPr txBox="1"/>
          <p:nvPr/>
        </p:nvSpPr>
        <p:spPr>
          <a:xfrm>
            <a:off x="1006129" y="6085511"/>
            <a:ext cx="1064906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ロータリーの友事務所の資料と当委員会の資料にも目を通してください。</a:t>
            </a:r>
          </a:p>
        </p:txBody>
      </p:sp>
    </p:spTree>
    <p:extLst>
      <p:ext uri="{BB962C8B-B14F-4D97-AF65-F5344CB8AC3E}">
        <p14:creationId xmlns:p14="http://schemas.microsoft.com/office/powerpoint/2010/main" val="27916746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5154" y="3573016"/>
            <a:ext cx="10187404" cy="1015663"/>
          </a:xfrm>
          <a:prstGeom prst="rect">
            <a:avLst/>
          </a:prstGeom>
          <a:noFill/>
        </p:spPr>
        <p:txBody>
          <a:bodyPr wrap="none" rtlCol="0">
            <a:spAutoFit/>
          </a:bodyPr>
          <a:lstStyle/>
          <a:p>
            <a:r>
              <a:rPr kumimoji="1" lang="ja-JP" altLang="en-US" sz="6000" dirty="0" smtClean="0">
                <a:latin typeface="HG正楷書体-PRO" panose="03000600000000000000" pitchFamily="66" charset="-128"/>
                <a:ea typeface="HG正楷書体-PRO" panose="03000600000000000000" pitchFamily="66" charset="-128"/>
              </a:rPr>
              <a:t>ご静聴有り難うございました</a:t>
            </a:r>
          </a:p>
        </p:txBody>
      </p:sp>
      <p:sp>
        <p:nvSpPr>
          <p:cNvPr id="2" name="テキスト ボックス 1"/>
          <p:cNvSpPr txBox="1"/>
          <p:nvPr/>
        </p:nvSpPr>
        <p:spPr>
          <a:xfrm>
            <a:off x="1731540" y="1700808"/>
            <a:ext cx="8494633" cy="1200329"/>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皆様の協力をいただかないと、当委員会は成り立ちません。</a:t>
            </a:r>
            <a:endParaRPr kumimoji="1" lang="en-US" altLang="ja-JP" sz="2400" dirty="0" smtClean="0">
              <a:latin typeface="HG正楷書体-PRO" panose="03000600000000000000" pitchFamily="66" charset="-128"/>
              <a:ea typeface="HG正楷書体-PRO" panose="03000600000000000000" pitchFamily="66" charset="-128"/>
            </a:endParaRPr>
          </a:p>
          <a:p>
            <a:pPr algn="ctr"/>
            <a:r>
              <a:rPr kumimoji="1" lang="ja-JP" altLang="en-US" sz="2400" dirty="0" smtClean="0">
                <a:latin typeface="HG正楷書体-PRO" panose="03000600000000000000" pitchFamily="66" charset="-128"/>
                <a:ea typeface="HG正楷書体-PRO" panose="03000600000000000000" pitchFamily="66" charset="-128"/>
              </a:rPr>
              <a:t>地区レベルの情報発信ができません。</a:t>
            </a:r>
            <a:endParaRPr kumimoji="1" lang="en-US" altLang="ja-JP" sz="2400" dirty="0" smtClean="0">
              <a:latin typeface="HG正楷書体-PRO" panose="03000600000000000000" pitchFamily="66" charset="-128"/>
              <a:ea typeface="HG正楷書体-PRO" panose="03000600000000000000" pitchFamily="66" charset="-128"/>
            </a:endParaRPr>
          </a:p>
          <a:p>
            <a:pPr algn="ctr"/>
            <a:r>
              <a:rPr kumimoji="1" lang="ja-JP" altLang="en-US" sz="2400" dirty="0" smtClean="0">
                <a:latin typeface="HG正楷書体-PRO" panose="03000600000000000000" pitchFamily="66" charset="-128"/>
                <a:ea typeface="HG正楷書体-PRO" panose="03000600000000000000" pitchFamily="66" charset="-128"/>
              </a:rPr>
              <a:t>どうか宜しくお願いします。</a:t>
            </a:r>
            <a:endParaRPr kumimoji="1" lang="ja-JP" altLang="en-US" sz="2400" dirty="0" smtClean="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12245295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8102" y="572256"/>
            <a:ext cx="172354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プロローグ</a:t>
            </a:r>
            <a:endParaRPr kumimoji="1" lang="ja-JP" altLang="en-US" sz="2400" dirty="0">
              <a:latin typeface="HG正楷書体-PRO" panose="03000600000000000000" pitchFamily="66" charset="-128"/>
              <a:ea typeface="HG正楷書体-PRO" panose="03000600000000000000" pitchFamily="66" charset="-128"/>
            </a:endParaRPr>
          </a:p>
        </p:txBody>
      </p:sp>
      <p:sp>
        <p:nvSpPr>
          <p:cNvPr id="3" name="テキスト ボックス 2"/>
          <p:cNvSpPr txBox="1"/>
          <p:nvPr/>
        </p:nvSpPr>
        <p:spPr>
          <a:xfrm>
            <a:off x="765820" y="1281841"/>
            <a:ext cx="7285969"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2011-12</a:t>
            </a:r>
            <a:r>
              <a:rPr kumimoji="1" lang="ja-JP" altLang="en-US" sz="2400" dirty="0" smtClean="0">
                <a:latin typeface="HG正楷書体-PRO" panose="03000600000000000000" pitchFamily="66" charset="-128"/>
                <a:ea typeface="HG正楷書体-PRO" panose="03000600000000000000" pitchFamily="66" charset="-128"/>
              </a:rPr>
              <a:t>年度　ＶＴＴ委員会に出向した</a:t>
            </a:r>
            <a:r>
              <a:rPr kumimoji="1" lang="ja-JP" altLang="en-US" sz="2400" dirty="0" smtClean="0">
                <a:latin typeface="HG正楷書体-PRO" panose="03000600000000000000" pitchFamily="66" charset="-128"/>
                <a:ea typeface="HG正楷書体-PRO" panose="03000600000000000000" pitchFamily="66" charset="-128"/>
              </a:rPr>
              <a:t>ときのこと</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4" name="テキスト ボックス 3"/>
          <p:cNvSpPr txBox="1"/>
          <p:nvPr/>
        </p:nvSpPr>
        <p:spPr>
          <a:xfrm>
            <a:off x="1009208" y="1991426"/>
            <a:ext cx="3262432"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ＶＴＴって何だろう？</a:t>
            </a:r>
          </a:p>
        </p:txBody>
      </p:sp>
      <p:sp>
        <p:nvSpPr>
          <p:cNvPr id="5" name="テキスト ボックス 4"/>
          <p:cNvSpPr txBox="1"/>
          <p:nvPr/>
        </p:nvSpPr>
        <p:spPr>
          <a:xfrm>
            <a:off x="1009208" y="2556982"/>
            <a:ext cx="7272808"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言葉の定義や、活動の状況を知りたくて、ネットを探したが有用な情報は無かった</a:t>
            </a:r>
          </a:p>
        </p:txBody>
      </p:sp>
      <p:sp>
        <p:nvSpPr>
          <p:cNvPr id="6" name="テキスト ボックス 5"/>
          <p:cNvSpPr txBox="1"/>
          <p:nvPr/>
        </p:nvSpPr>
        <p:spPr>
          <a:xfrm>
            <a:off x="1009208" y="3970622"/>
            <a:ext cx="4185761"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そのときに、ふと気がついた</a:t>
            </a:r>
          </a:p>
        </p:txBody>
      </p:sp>
      <p:sp>
        <p:nvSpPr>
          <p:cNvPr id="7" name="テキスト ボックス 6"/>
          <p:cNvSpPr txBox="1"/>
          <p:nvPr/>
        </p:nvSpPr>
        <p:spPr>
          <a:xfrm>
            <a:off x="1009208" y="4869160"/>
            <a:ext cx="10225136"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広報、広報って言うけれど、その有用な媒体であるＨＰを利用しての広報って、殆どできていないんじゃないか</a:t>
            </a:r>
          </a:p>
        </p:txBody>
      </p:sp>
    </p:spTree>
    <p:extLst>
      <p:ext uri="{BB962C8B-B14F-4D97-AF65-F5344CB8AC3E}">
        <p14:creationId xmlns:p14="http://schemas.microsoft.com/office/powerpoint/2010/main" val="34796513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9796" y="836712"/>
            <a:ext cx="9748181"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2013-14</a:t>
            </a:r>
            <a:r>
              <a:rPr kumimoji="1" lang="ja-JP" altLang="en-US" sz="2400" dirty="0" smtClean="0">
                <a:latin typeface="HG正楷書体-PRO" panose="03000600000000000000" pitchFamily="66" charset="-128"/>
                <a:ea typeface="HG正楷書体-PRO" panose="03000600000000000000" pitchFamily="66" charset="-128"/>
              </a:rPr>
              <a:t>坂本ガバナー年度に地区広報委員会に配属</a:t>
            </a:r>
            <a:r>
              <a:rPr kumimoji="1" lang="ja-JP" altLang="en-US" sz="2400" dirty="0" smtClean="0">
                <a:latin typeface="HG正楷書体-PRO" panose="03000600000000000000" pitchFamily="66" charset="-128"/>
                <a:ea typeface="HG正楷書体-PRO" panose="03000600000000000000" pitchFamily="66" charset="-128"/>
              </a:rPr>
              <a:t>されたときのこと</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3" name="テキスト ボックス 2"/>
          <p:cNvSpPr txBox="1"/>
          <p:nvPr/>
        </p:nvSpPr>
        <p:spPr>
          <a:xfrm>
            <a:off x="729280" y="1663690"/>
            <a:ext cx="634019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地区の広報委員会って何をするところなの？</a:t>
            </a:r>
          </a:p>
        </p:txBody>
      </p:sp>
      <p:sp>
        <p:nvSpPr>
          <p:cNvPr id="4" name="テキスト ボックス 3"/>
          <p:cNvSpPr txBox="1"/>
          <p:nvPr/>
        </p:nvSpPr>
        <p:spPr>
          <a:xfrm>
            <a:off x="1053852" y="2386402"/>
            <a:ext cx="4839786"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地区内各クラブの広報活動支援</a:t>
            </a:r>
          </a:p>
        </p:txBody>
      </p:sp>
      <p:sp>
        <p:nvSpPr>
          <p:cNvPr id="5" name="テキスト ボックス 4"/>
          <p:cNvSpPr txBox="1"/>
          <p:nvPr/>
        </p:nvSpPr>
        <p:spPr>
          <a:xfrm>
            <a:off x="1037363" y="2917213"/>
            <a:ext cx="391645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地区レベルでの情報発信</a:t>
            </a:r>
          </a:p>
        </p:txBody>
      </p:sp>
      <p:sp>
        <p:nvSpPr>
          <p:cNvPr id="6" name="テキスト ボックス 5"/>
          <p:cNvSpPr txBox="1"/>
          <p:nvPr/>
        </p:nvSpPr>
        <p:spPr>
          <a:xfrm>
            <a:off x="1037363" y="3448024"/>
            <a:ext cx="5455340"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HG正楷書体-PRO" panose="03000600000000000000" pitchFamily="66" charset="-128"/>
                <a:ea typeface="HG正楷書体-PRO" panose="03000600000000000000" pitchFamily="66" charset="-128"/>
              </a:rPr>
              <a:t>ＲＩの広報戦略の啓蒙と現実的</a:t>
            </a:r>
            <a:r>
              <a:rPr kumimoji="1" lang="ja-JP" altLang="en-US" sz="2400" dirty="0" smtClean="0">
                <a:latin typeface="HG正楷書体-PRO" panose="03000600000000000000" pitchFamily="66" charset="-128"/>
                <a:ea typeface="HG正楷書体-PRO" panose="03000600000000000000" pitchFamily="66" charset="-128"/>
              </a:rPr>
              <a:t>対処</a:t>
            </a:r>
            <a:endParaRPr kumimoji="1" lang="ja-JP" altLang="en-US" sz="2400" dirty="0">
              <a:latin typeface="HG正楷書体-PRO" panose="03000600000000000000" pitchFamily="66" charset="-128"/>
              <a:ea typeface="HG正楷書体-PRO" panose="03000600000000000000" pitchFamily="66" charset="-128"/>
            </a:endParaRPr>
          </a:p>
        </p:txBody>
      </p:sp>
      <p:sp>
        <p:nvSpPr>
          <p:cNvPr id="7" name="テキスト ボックス 6"/>
          <p:cNvSpPr txBox="1"/>
          <p:nvPr/>
        </p:nvSpPr>
        <p:spPr>
          <a:xfrm>
            <a:off x="729280" y="4678828"/>
            <a:ext cx="3877985"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何のために広報するのか？</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8" name="テキスト ボックス 7"/>
          <p:cNvSpPr txBox="1"/>
          <p:nvPr/>
        </p:nvSpPr>
        <p:spPr>
          <a:xfrm>
            <a:off x="1053852" y="5332446"/>
            <a:ext cx="972573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最大の目的は会員増強し、組織を維持、できれば発展させていくため</a:t>
            </a:r>
            <a:endParaRPr kumimoji="1" lang="ja-JP" altLang="en-US" sz="2400" dirty="0" smtClean="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39330971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grpId="1" nodeType="clickEffect">
                                  <p:stCondLst>
                                    <p:cond delay="0"/>
                                  </p:stCondLst>
                                  <p:childTnLst>
                                    <p:animRot by="21600000">
                                      <p:cBhvr>
                                        <p:cTn id="4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9796" y="620688"/>
            <a:ext cx="3570208"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地区レベルでの情報発信</a:t>
            </a:r>
          </a:p>
        </p:txBody>
      </p:sp>
      <p:sp>
        <p:nvSpPr>
          <p:cNvPr id="3" name="テキスト ボックス 2"/>
          <p:cNvSpPr txBox="1"/>
          <p:nvPr/>
        </p:nvSpPr>
        <p:spPr>
          <a:xfrm>
            <a:off x="1000240" y="1455167"/>
            <a:ext cx="2669320"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2016-17</a:t>
            </a:r>
            <a:r>
              <a:rPr kumimoji="1" lang="ja-JP" altLang="en-US" sz="2400" dirty="0" smtClean="0">
                <a:latin typeface="HG正楷書体-PRO" panose="03000600000000000000" pitchFamily="66" charset="-128"/>
                <a:ea typeface="HG正楷書体-PRO" panose="03000600000000000000" pitchFamily="66" charset="-128"/>
              </a:rPr>
              <a:t>年度から</a:t>
            </a:r>
          </a:p>
        </p:txBody>
      </p:sp>
      <p:sp>
        <p:nvSpPr>
          <p:cNvPr id="4" name="テキスト ボックス 3"/>
          <p:cNvSpPr txBox="1"/>
          <p:nvPr/>
        </p:nvSpPr>
        <p:spPr>
          <a:xfrm>
            <a:off x="1303010" y="2319262"/>
            <a:ext cx="391645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地区ホームページの一新</a:t>
            </a:r>
          </a:p>
        </p:txBody>
      </p:sp>
      <p:sp>
        <p:nvSpPr>
          <p:cNvPr id="5" name="テキスト ボックス 4"/>
          <p:cNvSpPr txBox="1"/>
          <p:nvPr/>
        </p:nvSpPr>
        <p:spPr>
          <a:xfrm>
            <a:off x="1303010" y="3183357"/>
            <a:ext cx="4224233"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地区フェイスブックの開始</a:t>
            </a:r>
          </a:p>
        </p:txBody>
      </p:sp>
      <p:sp>
        <p:nvSpPr>
          <p:cNvPr id="6" name="テキスト ボックス 5"/>
          <p:cNvSpPr txBox="1"/>
          <p:nvPr/>
        </p:nvSpPr>
        <p:spPr>
          <a:xfrm>
            <a:off x="1299251" y="4017836"/>
            <a:ext cx="391645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地区委員会事業への取材</a:t>
            </a:r>
          </a:p>
        </p:txBody>
      </p:sp>
      <p:sp>
        <p:nvSpPr>
          <p:cNvPr id="7" name="テキスト ボックス 6"/>
          <p:cNvSpPr txBox="1"/>
          <p:nvPr/>
        </p:nvSpPr>
        <p:spPr>
          <a:xfrm>
            <a:off x="1299251" y="4881931"/>
            <a:ext cx="391645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latin typeface="HG正楷書体-PRO" panose="03000600000000000000" pitchFamily="66" charset="-128"/>
                <a:ea typeface="HG正楷書体-PRO" panose="03000600000000000000" pitchFamily="66" charset="-128"/>
              </a:rPr>
              <a:t>ネット広告への取り組み</a:t>
            </a:r>
          </a:p>
        </p:txBody>
      </p:sp>
    </p:spTree>
    <p:extLst>
      <p:ext uri="{BB962C8B-B14F-4D97-AF65-F5344CB8AC3E}">
        <p14:creationId xmlns:p14="http://schemas.microsoft.com/office/powerpoint/2010/main" val="6298730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0249" y="461863"/>
            <a:ext cx="9398727"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2012</a:t>
            </a:r>
            <a:r>
              <a:rPr kumimoji="1" lang="ja-JP" altLang="en-US" sz="2400" dirty="0" smtClean="0">
                <a:latin typeface="HG正楷書体-PRO" panose="03000600000000000000" pitchFamily="66" charset="-128"/>
                <a:ea typeface="HG正楷書体-PRO" panose="03000600000000000000" pitchFamily="66" charset="-128"/>
              </a:rPr>
              <a:t>年</a:t>
            </a:r>
            <a:r>
              <a:rPr kumimoji="1" lang="en-US" altLang="ja-JP" sz="2400" dirty="0" smtClean="0">
                <a:latin typeface="HG正楷書体-PRO" panose="03000600000000000000" pitchFamily="66" charset="-128"/>
                <a:ea typeface="HG正楷書体-PRO" panose="03000600000000000000" pitchFamily="66" charset="-128"/>
              </a:rPr>
              <a:t>4</a:t>
            </a:r>
            <a:r>
              <a:rPr kumimoji="1" lang="ja-JP" altLang="en-US" sz="2400" dirty="0" smtClean="0">
                <a:latin typeface="HG正楷書体-PRO" panose="03000600000000000000" pitchFamily="66" charset="-128"/>
                <a:ea typeface="HG正楷書体-PRO" panose="03000600000000000000" pitchFamily="66" charset="-128"/>
              </a:rPr>
              <a:t>月から</a:t>
            </a:r>
            <a:r>
              <a:rPr kumimoji="1" lang="en-US" altLang="ja-JP" sz="2400" dirty="0" smtClean="0">
                <a:latin typeface="HG正楷書体-PRO" panose="03000600000000000000" pitchFamily="66" charset="-128"/>
                <a:ea typeface="HG正楷書体-PRO" panose="03000600000000000000" pitchFamily="66" charset="-128"/>
              </a:rPr>
              <a:t>2013</a:t>
            </a:r>
            <a:r>
              <a:rPr kumimoji="1" lang="ja-JP" altLang="en-US" sz="2400" dirty="0" smtClean="0">
                <a:latin typeface="HG正楷書体-PRO" panose="03000600000000000000" pitchFamily="66" charset="-128"/>
                <a:ea typeface="HG正楷書体-PRO" panose="03000600000000000000" pitchFamily="66" charset="-128"/>
              </a:rPr>
              <a:t>年</a:t>
            </a:r>
            <a:r>
              <a:rPr kumimoji="1" lang="en-US" altLang="ja-JP" sz="2400" dirty="0" smtClean="0">
                <a:latin typeface="HG正楷書体-PRO" panose="03000600000000000000" pitchFamily="66" charset="-128"/>
                <a:ea typeface="HG正楷書体-PRO" panose="03000600000000000000" pitchFamily="66" charset="-128"/>
              </a:rPr>
              <a:t>3</a:t>
            </a:r>
            <a:r>
              <a:rPr kumimoji="1" lang="ja-JP" altLang="en-US" sz="2400" dirty="0" smtClean="0">
                <a:latin typeface="HG正楷書体-PRO" panose="03000600000000000000" pitchFamily="66" charset="-128"/>
                <a:ea typeface="HG正楷書体-PRO" panose="03000600000000000000" pitchFamily="66" charset="-128"/>
              </a:rPr>
              <a:t>月まで米山カウンセラーをした</a:t>
            </a:r>
            <a:r>
              <a:rPr kumimoji="1" lang="ja-JP" altLang="en-US" sz="2400" dirty="0" smtClean="0">
                <a:latin typeface="HG正楷書体-PRO" panose="03000600000000000000" pitchFamily="66" charset="-128"/>
                <a:ea typeface="HG正楷書体-PRO" panose="03000600000000000000" pitchFamily="66" charset="-128"/>
              </a:rPr>
              <a:t>ときのこと</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6" name="テキスト ボックス 5"/>
          <p:cNvSpPr txBox="1"/>
          <p:nvPr/>
        </p:nvSpPr>
        <p:spPr>
          <a:xfrm>
            <a:off x="909836" y="1354558"/>
            <a:ext cx="8061822"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4</a:t>
            </a:r>
            <a:r>
              <a:rPr kumimoji="1" lang="ja-JP" altLang="en-US" sz="2400" dirty="0" smtClean="0">
                <a:latin typeface="HG正楷書体-PRO" panose="03000600000000000000" pitchFamily="66" charset="-128"/>
                <a:ea typeface="HG正楷書体-PRO" panose="03000600000000000000" pitchFamily="66" charset="-128"/>
              </a:rPr>
              <a:t>月の米山</a:t>
            </a:r>
            <a:r>
              <a:rPr kumimoji="1" lang="ja-JP" altLang="en-US" sz="2400" dirty="0">
                <a:latin typeface="HG正楷書体-PRO" panose="03000600000000000000" pitchFamily="66" charset="-128"/>
                <a:ea typeface="HG正楷書体-PRO" panose="03000600000000000000" pitchFamily="66" charset="-128"/>
              </a:rPr>
              <a:t>奨学生・カウンセラーのオリエンテーション</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7" name="テキスト ボックス 6"/>
          <p:cNvSpPr txBox="1"/>
          <p:nvPr/>
        </p:nvSpPr>
        <p:spPr>
          <a:xfrm>
            <a:off x="897131" y="2290662"/>
            <a:ext cx="972573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ロータリーって、なんて素晴らしい事業をしているのだろうと思った</a:t>
            </a:r>
          </a:p>
        </p:txBody>
      </p:sp>
      <p:sp>
        <p:nvSpPr>
          <p:cNvPr id="8" name="テキスト ボックス 7"/>
          <p:cNvSpPr txBox="1"/>
          <p:nvPr/>
        </p:nvSpPr>
        <p:spPr>
          <a:xfrm>
            <a:off x="909836" y="3183357"/>
            <a:ext cx="4185761"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折しも日中関係は最悪の状態</a:t>
            </a:r>
          </a:p>
        </p:txBody>
      </p:sp>
      <p:sp>
        <p:nvSpPr>
          <p:cNvPr id="9" name="テキスト ボックス 8"/>
          <p:cNvSpPr txBox="1"/>
          <p:nvPr/>
        </p:nvSpPr>
        <p:spPr>
          <a:xfrm>
            <a:off x="915463" y="4191469"/>
            <a:ext cx="1034129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ロータリアンでも米山のことをよく知っている人はどれくらいいるのか</a:t>
            </a:r>
          </a:p>
        </p:txBody>
      </p:sp>
      <p:sp>
        <p:nvSpPr>
          <p:cNvPr id="10" name="テキスト ボックス 9"/>
          <p:cNvSpPr txBox="1"/>
          <p:nvPr/>
        </p:nvSpPr>
        <p:spPr>
          <a:xfrm>
            <a:off x="909836" y="5199581"/>
            <a:ext cx="9581723"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ロータリーがこのような事業に長年取り組んでいることをもっと世間に知ってもらいたい</a:t>
            </a:r>
          </a:p>
        </p:txBody>
      </p:sp>
    </p:spTree>
    <p:extLst>
      <p:ext uri="{BB962C8B-B14F-4D97-AF65-F5344CB8AC3E}">
        <p14:creationId xmlns:p14="http://schemas.microsoft.com/office/powerpoint/2010/main" val="4265378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4912" y="708099"/>
            <a:ext cx="5825634" cy="461665"/>
          </a:xfrm>
          <a:prstGeom prst="rect">
            <a:avLst/>
          </a:prstGeom>
          <a:noFill/>
        </p:spPr>
        <p:txBody>
          <a:bodyPr wrap="none" rtlCol="0">
            <a:spAutoFit/>
          </a:bodyPr>
          <a:lstStyle/>
          <a:p>
            <a:r>
              <a:rPr kumimoji="1" lang="en-US" altLang="ja-JP" sz="2400" dirty="0" smtClean="0">
                <a:latin typeface="HG正楷書体-PRO" panose="03000600000000000000" pitchFamily="66" charset="-128"/>
                <a:ea typeface="HG正楷書体-PRO" panose="03000600000000000000" pitchFamily="66" charset="-128"/>
              </a:rPr>
              <a:t>2015-16</a:t>
            </a:r>
            <a:r>
              <a:rPr kumimoji="1" lang="ja-JP" altLang="en-US" sz="2400" dirty="0" smtClean="0">
                <a:latin typeface="HG正楷書体-PRO" panose="03000600000000000000" pitchFamily="66" charset="-128"/>
                <a:ea typeface="HG正楷書体-PRO" panose="03000600000000000000" pitchFamily="66" charset="-128"/>
              </a:rPr>
              <a:t>年度</a:t>
            </a:r>
            <a:r>
              <a:rPr kumimoji="1" lang="en-US" altLang="ja-JP" sz="2400" dirty="0" smtClean="0">
                <a:latin typeface="HG正楷書体-PRO" panose="03000600000000000000" pitchFamily="66" charset="-128"/>
                <a:ea typeface="HG正楷書体-PRO" panose="03000600000000000000" pitchFamily="66" charset="-128"/>
              </a:rPr>
              <a:t>R.L.I.</a:t>
            </a:r>
            <a:r>
              <a:rPr kumimoji="1" lang="ja-JP" altLang="en-US" sz="2400" dirty="0" smtClean="0">
                <a:latin typeface="HG正楷書体-PRO" panose="03000600000000000000" pitchFamily="66" charset="-128"/>
                <a:ea typeface="HG正楷書体-PRO" panose="03000600000000000000" pitchFamily="66" charset="-128"/>
              </a:rPr>
              <a:t>に参加</a:t>
            </a:r>
            <a:r>
              <a:rPr kumimoji="1" lang="ja-JP" altLang="en-US" sz="2400" dirty="0" smtClean="0">
                <a:latin typeface="HG正楷書体-PRO" panose="03000600000000000000" pitchFamily="66" charset="-128"/>
                <a:ea typeface="HG正楷書体-PRO" panose="03000600000000000000" pitchFamily="66" charset="-128"/>
              </a:rPr>
              <a:t>したときのこと</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3" name="テキスト ボックス 2"/>
          <p:cNvSpPr txBox="1"/>
          <p:nvPr/>
        </p:nvSpPr>
        <p:spPr>
          <a:xfrm>
            <a:off x="1026226" y="1466154"/>
            <a:ext cx="303320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地区</a:t>
            </a:r>
            <a:r>
              <a:rPr kumimoji="1" lang="en-US" altLang="ja-JP" sz="2400" dirty="0" smtClean="0">
                <a:latin typeface="HG正楷書体-PRO" panose="03000600000000000000" pitchFamily="66" charset="-128"/>
                <a:ea typeface="HG正楷書体-PRO" panose="03000600000000000000" pitchFamily="66" charset="-128"/>
              </a:rPr>
              <a:t>R.L.I.</a:t>
            </a:r>
            <a:r>
              <a:rPr kumimoji="1" lang="ja-JP" altLang="en-US" sz="2400" dirty="0" smtClean="0">
                <a:latin typeface="HG正楷書体-PRO" panose="03000600000000000000" pitchFamily="66" charset="-128"/>
                <a:ea typeface="HG正楷書体-PRO" panose="03000600000000000000" pitchFamily="66" charset="-128"/>
              </a:rPr>
              <a:t>田中委員長</a:t>
            </a:r>
          </a:p>
        </p:txBody>
      </p:sp>
      <p:sp>
        <p:nvSpPr>
          <p:cNvPr id="4" name="テキスト ボックス 3"/>
          <p:cNvSpPr txBox="1"/>
          <p:nvPr/>
        </p:nvSpPr>
        <p:spPr>
          <a:xfrm>
            <a:off x="1026226" y="2264823"/>
            <a:ext cx="9496510"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a:t>
            </a:r>
            <a:r>
              <a:rPr kumimoji="1" lang="en-US" altLang="ja-JP" sz="2400" dirty="0" smtClean="0">
                <a:latin typeface="HG正楷書体-PRO" panose="03000600000000000000" pitchFamily="66" charset="-128"/>
                <a:ea typeface="HG正楷書体-PRO" panose="03000600000000000000" pitchFamily="66" charset="-128"/>
              </a:rPr>
              <a:t>R.L.I</a:t>
            </a:r>
            <a:r>
              <a:rPr kumimoji="1" lang="en-US" altLang="ja-JP" sz="2400" dirty="0" smtClean="0">
                <a:latin typeface="HG正楷書体-PRO" panose="03000600000000000000" pitchFamily="66" charset="-128"/>
                <a:ea typeface="HG正楷書体-PRO" panose="03000600000000000000" pitchFamily="66" charset="-128"/>
              </a:rPr>
              <a:t>.</a:t>
            </a:r>
            <a:r>
              <a:rPr kumimoji="1" lang="ja-JP" altLang="en-US" sz="2400" dirty="0" smtClean="0">
                <a:latin typeface="HG正楷書体-PRO" panose="03000600000000000000" pitchFamily="66" charset="-128"/>
                <a:ea typeface="HG正楷書体-PRO" panose="03000600000000000000" pitchFamily="66" charset="-128"/>
              </a:rPr>
              <a:t>は本当に役に立つんだ。騙されたと思って参加して</a:t>
            </a:r>
            <a:r>
              <a:rPr kumimoji="1" lang="ja-JP" altLang="en-US" sz="2400" dirty="0" smtClean="0">
                <a:latin typeface="HG正楷書体-PRO" panose="03000600000000000000" pitchFamily="66" charset="-128"/>
                <a:ea typeface="HG正楷書体-PRO" panose="03000600000000000000" pitchFamily="66" charset="-128"/>
              </a:rPr>
              <a:t>ほしい」</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5" name="テキスト ボックス 4"/>
          <p:cNvSpPr txBox="1"/>
          <p:nvPr/>
        </p:nvSpPr>
        <p:spPr>
          <a:xfrm>
            <a:off x="1026226" y="3063492"/>
            <a:ext cx="6647974"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早速調べようとする⇒でも、情報があまりない</a:t>
            </a:r>
          </a:p>
        </p:txBody>
      </p:sp>
      <p:sp>
        <p:nvSpPr>
          <p:cNvPr id="6" name="テキスト ボックス 5"/>
          <p:cNvSpPr txBox="1"/>
          <p:nvPr/>
        </p:nvSpPr>
        <p:spPr>
          <a:xfrm>
            <a:off x="1050990" y="3657757"/>
            <a:ext cx="818685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クラブ内では、朝から夕方まで缶詰にされて大変との声</a:t>
            </a:r>
          </a:p>
        </p:txBody>
      </p:sp>
      <p:sp>
        <p:nvSpPr>
          <p:cNvPr id="7" name="テキスト ボックス 6"/>
          <p:cNvSpPr txBox="1"/>
          <p:nvPr/>
        </p:nvSpPr>
        <p:spPr>
          <a:xfrm>
            <a:off x="1026226" y="4504120"/>
            <a:ext cx="5109091"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実際に参加すると本当に素晴らしい</a:t>
            </a:r>
          </a:p>
        </p:txBody>
      </p:sp>
      <p:sp>
        <p:nvSpPr>
          <p:cNvPr id="8" name="テキスト ボックス 7"/>
          <p:cNvSpPr txBox="1"/>
          <p:nvPr/>
        </p:nvSpPr>
        <p:spPr>
          <a:xfrm>
            <a:off x="1050990" y="5239832"/>
            <a:ext cx="941796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役に立つ情報・知識、多くの人との出会い、自分のレベルアップ</a:t>
            </a:r>
          </a:p>
        </p:txBody>
      </p:sp>
      <p:sp>
        <p:nvSpPr>
          <p:cNvPr id="9" name="テキスト ボックス 8"/>
          <p:cNvSpPr txBox="1"/>
          <p:nvPr/>
        </p:nvSpPr>
        <p:spPr>
          <a:xfrm>
            <a:off x="1050990" y="5944748"/>
            <a:ext cx="8802410"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余談ですがＲＬＩの参加がネット</a:t>
            </a:r>
            <a:r>
              <a:rPr kumimoji="1" lang="ja-JP" altLang="en-US" sz="2400" dirty="0" smtClean="0">
                <a:latin typeface="HG正楷書体-PRO" panose="03000600000000000000" pitchFamily="66" charset="-128"/>
                <a:ea typeface="HG正楷書体-PRO" panose="03000600000000000000" pitchFamily="66" charset="-128"/>
              </a:rPr>
              <a:t>広告の取り組みにつながる</a:t>
            </a:r>
          </a:p>
        </p:txBody>
      </p:sp>
    </p:spTree>
    <p:extLst>
      <p:ext uri="{BB962C8B-B14F-4D97-AF65-F5344CB8AC3E}">
        <p14:creationId xmlns:p14="http://schemas.microsoft.com/office/powerpoint/2010/main" val="32295433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4735" y="487399"/>
            <a:ext cx="8824852"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同じく</a:t>
            </a:r>
            <a:r>
              <a:rPr kumimoji="1" lang="en-US" altLang="ja-JP" sz="2400" dirty="0" smtClean="0">
                <a:latin typeface="HG正楷書体-PRO" panose="03000600000000000000" pitchFamily="66" charset="-128"/>
                <a:ea typeface="HG正楷書体-PRO" panose="03000600000000000000" pitchFamily="66" charset="-128"/>
              </a:rPr>
              <a:t>2015-16</a:t>
            </a:r>
            <a:r>
              <a:rPr kumimoji="1" lang="ja-JP" altLang="en-US" sz="2400" dirty="0" smtClean="0">
                <a:latin typeface="HG正楷書体-PRO" panose="03000600000000000000" pitchFamily="66" charset="-128"/>
                <a:ea typeface="HG正楷書体-PRO" panose="03000600000000000000" pitchFamily="66" charset="-128"/>
              </a:rPr>
              <a:t>年度うちの娘がＲＹＬＡに参加</a:t>
            </a:r>
            <a:r>
              <a:rPr kumimoji="1" lang="ja-JP" altLang="en-US" sz="2400" dirty="0" smtClean="0">
                <a:latin typeface="HG正楷書体-PRO" panose="03000600000000000000" pitchFamily="66" charset="-128"/>
                <a:ea typeface="HG正楷書体-PRO" panose="03000600000000000000" pitchFamily="66" charset="-128"/>
              </a:rPr>
              <a:t>したときのこと</a:t>
            </a:r>
            <a:endParaRPr kumimoji="1" lang="ja-JP" altLang="en-US" sz="2400" dirty="0" smtClean="0">
              <a:latin typeface="HG正楷書体-PRO" panose="03000600000000000000" pitchFamily="66" charset="-128"/>
              <a:ea typeface="HG正楷書体-PRO" panose="03000600000000000000" pitchFamily="66" charset="-128"/>
            </a:endParaRPr>
          </a:p>
        </p:txBody>
      </p:sp>
      <p:sp>
        <p:nvSpPr>
          <p:cNvPr id="3" name="テキスト ボックス 2"/>
          <p:cNvSpPr txBox="1"/>
          <p:nvPr/>
        </p:nvSpPr>
        <p:spPr>
          <a:xfrm>
            <a:off x="765820" y="1366304"/>
            <a:ext cx="726352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毎年、クラブ</a:t>
            </a:r>
            <a:r>
              <a:rPr kumimoji="1" lang="ja-JP" altLang="en-US" sz="2400" dirty="0" smtClean="0">
                <a:latin typeface="HG正楷書体-PRO" panose="03000600000000000000" pitchFamily="66" charset="-128"/>
                <a:ea typeface="HG正楷書体-PRO" panose="03000600000000000000" pitchFamily="66" charset="-128"/>
              </a:rPr>
              <a:t>としてＲＹＬＡに参加させるのが負担</a:t>
            </a:r>
          </a:p>
        </p:txBody>
      </p:sp>
      <p:sp>
        <p:nvSpPr>
          <p:cNvPr id="4" name="テキスト ボックス 3"/>
          <p:cNvSpPr txBox="1"/>
          <p:nvPr/>
        </p:nvSpPr>
        <p:spPr>
          <a:xfrm>
            <a:off x="765820" y="2291020"/>
            <a:ext cx="757130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でも、参加した人は、一様に素晴らしかったという。</a:t>
            </a:r>
          </a:p>
        </p:txBody>
      </p:sp>
      <p:sp>
        <p:nvSpPr>
          <p:cNvPr id="5" name="テキスト ボックス 4"/>
          <p:cNvSpPr txBox="1"/>
          <p:nvPr/>
        </p:nvSpPr>
        <p:spPr>
          <a:xfrm>
            <a:off x="765820" y="3215736"/>
            <a:ext cx="7879080"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ＲＹＬＡの素晴らしさをわかりやすく発信できないか？</a:t>
            </a:r>
          </a:p>
        </p:txBody>
      </p:sp>
      <p:sp>
        <p:nvSpPr>
          <p:cNvPr id="6" name="テキスト ボックス 5"/>
          <p:cNvSpPr txBox="1"/>
          <p:nvPr/>
        </p:nvSpPr>
        <p:spPr>
          <a:xfrm>
            <a:off x="765820" y="4266185"/>
            <a:ext cx="972573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受講する立場としては、事前にＲＹＬＡのことをよく知っておきたい</a:t>
            </a:r>
          </a:p>
        </p:txBody>
      </p:sp>
      <p:sp>
        <p:nvSpPr>
          <p:cNvPr id="7" name="テキスト ボックス 6"/>
          <p:cNvSpPr txBox="1"/>
          <p:nvPr/>
        </p:nvSpPr>
        <p:spPr>
          <a:xfrm>
            <a:off x="793151" y="5145090"/>
            <a:ext cx="9863598"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今、「ＲＹＬＡ　</a:t>
            </a:r>
            <a:r>
              <a:rPr kumimoji="1" lang="en-US" altLang="ja-JP" sz="2400" dirty="0" smtClean="0">
                <a:latin typeface="HG正楷書体-PRO" panose="03000600000000000000" pitchFamily="66" charset="-128"/>
                <a:ea typeface="HG正楷書体-PRO" panose="03000600000000000000" pitchFamily="66" charset="-128"/>
              </a:rPr>
              <a:t>2650</a:t>
            </a:r>
            <a:r>
              <a:rPr kumimoji="1" lang="ja-JP" altLang="en-US" sz="2400" dirty="0" smtClean="0">
                <a:latin typeface="HG正楷書体-PRO" panose="03000600000000000000" pitchFamily="66" charset="-128"/>
                <a:ea typeface="HG正楷書体-PRO" panose="03000600000000000000" pitchFamily="66" charset="-128"/>
              </a:rPr>
              <a:t>」と検索すると、</a:t>
            </a:r>
            <a:r>
              <a:rPr kumimoji="1" lang="en-US" altLang="ja-JP" sz="2400" dirty="0" smtClean="0">
                <a:latin typeface="HG正楷書体-PRO" panose="03000600000000000000" pitchFamily="66" charset="-128"/>
                <a:ea typeface="HG正楷書体-PRO" panose="03000600000000000000" pitchFamily="66" charset="-128"/>
              </a:rPr>
              <a:t>2015-16</a:t>
            </a:r>
            <a:r>
              <a:rPr kumimoji="1" lang="ja-JP" altLang="en-US" sz="2400" dirty="0" smtClean="0">
                <a:latin typeface="HG正楷書体-PRO" panose="03000600000000000000" pitchFamily="66" charset="-128"/>
                <a:ea typeface="HG正楷書体-PRO" panose="03000600000000000000" pitchFamily="66" charset="-128"/>
              </a:rPr>
              <a:t>年度の情報が・・・</a:t>
            </a:r>
          </a:p>
        </p:txBody>
      </p:sp>
      <p:sp>
        <p:nvSpPr>
          <p:cNvPr id="8" name="テキスト ボックス 7"/>
          <p:cNvSpPr txBox="1"/>
          <p:nvPr/>
        </p:nvSpPr>
        <p:spPr>
          <a:xfrm>
            <a:off x="765820" y="5938240"/>
            <a:ext cx="5416868"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でも、ＲＹＬＡのことがよくわかる。</a:t>
            </a:r>
          </a:p>
        </p:txBody>
      </p:sp>
    </p:spTree>
    <p:extLst>
      <p:ext uri="{BB962C8B-B14F-4D97-AF65-F5344CB8AC3E}">
        <p14:creationId xmlns:p14="http://schemas.microsoft.com/office/powerpoint/2010/main" val="17792441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1804" y="476672"/>
            <a:ext cx="7571303"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昨年度、いくつかの委員会事業の取材に伺いました。</a:t>
            </a:r>
          </a:p>
        </p:txBody>
      </p:sp>
      <p:sp>
        <p:nvSpPr>
          <p:cNvPr id="3" name="テキスト ボックス 2"/>
          <p:cNvSpPr txBox="1"/>
          <p:nvPr/>
        </p:nvSpPr>
        <p:spPr>
          <a:xfrm>
            <a:off x="837828" y="1182868"/>
            <a:ext cx="5724644"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青少年交換って、本当に素晴らしいよね</a:t>
            </a:r>
          </a:p>
        </p:txBody>
      </p:sp>
      <p:sp>
        <p:nvSpPr>
          <p:cNvPr id="4" name="テキスト ボックス 3"/>
          <p:cNvSpPr txBox="1"/>
          <p:nvPr/>
        </p:nvSpPr>
        <p:spPr>
          <a:xfrm>
            <a:off x="811484" y="1944413"/>
            <a:ext cx="4801314"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涙が出そうになるくらい感動した</a:t>
            </a:r>
          </a:p>
        </p:txBody>
      </p:sp>
      <p:sp>
        <p:nvSpPr>
          <p:cNvPr id="5" name="テキスト ボックス 4"/>
          <p:cNvSpPr txBox="1"/>
          <p:nvPr/>
        </p:nvSpPr>
        <p:spPr>
          <a:xfrm>
            <a:off x="775691" y="2621328"/>
            <a:ext cx="818685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それ以来、私は自クラブで青少年交換の復活を叫んでいる</a:t>
            </a:r>
          </a:p>
        </p:txBody>
      </p:sp>
      <p:sp>
        <p:nvSpPr>
          <p:cNvPr id="6" name="テキスト ボックス 5"/>
          <p:cNvSpPr txBox="1"/>
          <p:nvPr/>
        </p:nvSpPr>
        <p:spPr>
          <a:xfrm>
            <a:off x="811484" y="3353590"/>
            <a:ext cx="818685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ロータリーだからこそ取り組むことができる事業だと思う</a:t>
            </a:r>
          </a:p>
        </p:txBody>
      </p:sp>
      <p:sp>
        <p:nvSpPr>
          <p:cNvPr id="7" name="テキスト ボックス 6"/>
          <p:cNvSpPr txBox="1"/>
          <p:nvPr/>
        </p:nvSpPr>
        <p:spPr>
          <a:xfrm>
            <a:off x="780887" y="4112822"/>
            <a:ext cx="9725739"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それ以外にもローターアクト、ロータリーフェローズ、米山等の取材</a:t>
            </a:r>
          </a:p>
        </p:txBody>
      </p:sp>
      <p:sp>
        <p:nvSpPr>
          <p:cNvPr id="8" name="テキスト ボックス 7"/>
          <p:cNvSpPr txBox="1"/>
          <p:nvPr/>
        </p:nvSpPr>
        <p:spPr>
          <a:xfrm>
            <a:off x="775691" y="4872054"/>
            <a:ext cx="726352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どれも本当に素晴らしい事業で、情報発信に努めた</a:t>
            </a:r>
          </a:p>
        </p:txBody>
      </p:sp>
      <p:sp>
        <p:nvSpPr>
          <p:cNvPr id="9" name="テキスト ボックス 8"/>
          <p:cNvSpPr txBox="1"/>
          <p:nvPr/>
        </p:nvSpPr>
        <p:spPr>
          <a:xfrm>
            <a:off x="837828" y="5634840"/>
            <a:ext cx="634019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でも、当委員会が取材できるのはほんの一部</a:t>
            </a:r>
            <a:endParaRPr kumimoji="1" lang="ja-JP" altLang="en-US" sz="2400" dirty="0" smtClean="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39438952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9836" y="4753522"/>
            <a:ext cx="9110186"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私も含めて、ロータリアンはロータリーのことを知らなすぎる</a:t>
            </a:r>
          </a:p>
        </p:txBody>
      </p:sp>
      <p:sp>
        <p:nvSpPr>
          <p:cNvPr id="3" name="テキスト ボックス 2"/>
          <p:cNvSpPr txBox="1"/>
          <p:nvPr/>
        </p:nvSpPr>
        <p:spPr>
          <a:xfrm>
            <a:off x="405780" y="476672"/>
            <a:ext cx="3262432"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近頃のＲＩの広報戦略</a:t>
            </a:r>
          </a:p>
        </p:txBody>
      </p:sp>
      <p:sp>
        <p:nvSpPr>
          <p:cNvPr id="4" name="テキスト ボックス 3"/>
          <p:cNvSpPr txBox="1"/>
          <p:nvPr/>
        </p:nvSpPr>
        <p:spPr>
          <a:xfrm>
            <a:off x="909836" y="1308397"/>
            <a:ext cx="6696744"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イメージ、エッセンス、ストーリー、ボイス、アイデンティティー、中核的価値観・・・</a:t>
            </a:r>
          </a:p>
        </p:txBody>
      </p:sp>
      <p:sp>
        <p:nvSpPr>
          <p:cNvPr id="5" name="テキスト ボックス 4"/>
          <p:cNvSpPr txBox="1"/>
          <p:nvPr/>
        </p:nvSpPr>
        <p:spPr>
          <a:xfrm>
            <a:off x="909836" y="2509454"/>
            <a:ext cx="9577064" cy="830997"/>
          </a:xfrm>
          <a:prstGeom prst="rect">
            <a:avLst/>
          </a:prstGeom>
          <a:noFill/>
        </p:spPr>
        <p:txBody>
          <a:bodyPr wrap="squar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もっともっと、自分たちの声で、メンバー全員で、ロータリーのこと、自クラブのことを伝えていこう</a:t>
            </a:r>
          </a:p>
        </p:txBody>
      </p:sp>
      <p:sp>
        <p:nvSpPr>
          <p:cNvPr id="6" name="テキスト ボックス 5"/>
          <p:cNvSpPr txBox="1"/>
          <p:nvPr/>
        </p:nvSpPr>
        <p:spPr>
          <a:xfrm>
            <a:off x="909836" y="3816154"/>
            <a:ext cx="10956846"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そのためには、ロータリーのこと、自クラブのことをもっと知る必要がある。</a:t>
            </a:r>
          </a:p>
        </p:txBody>
      </p:sp>
      <p:sp>
        <p:nvSpPr>
          <p:cNvPr id="7" name="テキスト ボックス 6"/>
          <p:cNvSpPr txBox="1"/>
          <p:nvPr/>
        </p:nvSpPr>
        <p:spPr>
          <a:xfrm>
            <a:off x="909836" y="5690890"/>
            <a:ext cx="8186857" cy="461665"/>
          </a:xfrm>
          <a:prstGeom prst="rect">
            <a:avLst/>
          </a:prstGeom>
          <a:noFill/>
        </p:spPr>
        <p:txBody>
          <a:bodyPr wrap="none" rtlCol="0">
            <a:spAutoFit/>
          </a:bodyPr>
          <a:lstStyle/>
          <a:p>
            <a:r>
              <a:rPr kumimoji="1" lang="ja-JP" altLang="en-US" sz="2400" dirty="0" smtClean="0">
                <a:latin typeface="HG正楷書体-PRO" panose="03000600000000000000" pitchFamily="66" charset="-128"/>
                <a:ea typeface="HG正楷書体-PRO" panose="03000600000000000000" pitchFamily="66" charset="-128"/>
              </a:rPr>
              <a:t>近頃、私は最大の広報は口コミだと思うようになってきた</a:t>
            </a:r>
          </a:p>
        </p:txBody>
      </p:sp>
    </p:spTree>
    <p:extLst>
      <p:ext uri="{BB962C8B-B14F-4D97-AF65-F5344CB8AC3E}">
        <p14:creationId xmlns:p14="http://schemas.microsoft.com/office/powerpoint/2010/main" val="18249723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テーマ1">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kumimoji="1" sz="2400" dirty="0" smtClean="0">
            <a:latin typeface="HG正楷書体-PRO" panose="03000600000000000000" pitchFamily="66" charset="-128"/>
            <a:ea typeface="HG正楷書体-PRO" panose="03000600000000000000" pitchFamily="66" charset="-128"/>
          </a:defRPr>
        </a:defPPr>
      </a:lstStyle>
    </a:txDef>
  </a:objectDefaults>
  <a:extraClrSchemeLst/>
  <a:extLst>
    <a:ext uri="{05A4C25C-085E-4340-85A3-A5531E510DB2}">
      <thm15:themeFamily xmlns:thm15="http://schemas.microsoft.com/office/thememl/2012/main" name="テーマ1" id="{33848910-CDAD-4391-AFF6-F71D5B966EF1}" vid="{A1826C3E-89AD-4753-A278-92337D15B728}"/>
    </a:ext>
  </a:extLst>
</a:theme>
</file>

<file path=ppt/theme/theme2.xml><?xml version="1.0" encoding="utf-8"?>
<a:theme xmlns:a="http://schemas.openxmlformats.org/drawingml/2006/main" name="Office テーマ">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4873beb7-5857-4685-be1f-d57550cc96cc"/>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526</TotalTime>
  <Words>1367</Words>
  <Application>Microsoft Office PowerPoint</Application>
  <PresentationFormat>ユーザー設定</PresentationFormat>
  <Paragraphs>131</Paragraphs>
  <Slides>12</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HG正楷書体-PRO</vt:lpstr>
      <vt:lpstr>ＭＳ Ｐ明朝</vt:lpstr>
      <vt:lpstr>Arial</vt:lpstr>
      <vt:lpstr>Century</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高野治</dc:creator>
  <cp:lastModifiedBy>高野治</cp:lastModifiedBy>
  <cp:revision>33</cp:revision>
  <dcterms:created xsi:type="dcterms:W3CDTF">2017-07-31T07:36:34Z</dcterms:created>
  <dcterms:modified xsi:type="dcterms:W3CDTF">2017-08-04T06:19:55Z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