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0" r:id="rId4"/>
    <p:sldMasterId id="2147483664" r:id="rId5"/>
    <p:sldMasterId id="2147483688" r:id="rId6"/>
    <p:sldMasterId id="2147484441" r:id="rId7"/>
  </p:sldMasterIdLst>
  <p:notesMasterIdLst>
    <p:notesMasterId r:id="rId30"/>
  </p:notesMasterIdLst>
  <p:handoutMasterIdLst>
    <p:handoutMasterId r:id="rId31"/>
  </p:handoutMasterIdLst>
  <p:sldIdLst>
    <p:sldId id="256" r:id="rId8"/>
    <p:sldId id="257" r:id="rId9"/>
    <p:sldId id="338" r:id="rId10"/>
    <p:sldId id="324" r:id="rId11"/>
    <p:sldId id="351" r:id="rId12"/>
    <p:sldId id="264" r:id="rId13"/>
    <p:sldId id="347" r:id="rId14"/>
    <p:sldId id="267" r:id="rId15"/>
    <p:sldId id="268" r:id="rId16"/>
    <p:sldId id="269" r:id="rId17"/>
    <p:sldId id="356" r:id="rId18"/>
    <p:sldId id="348" r:id="rId19"/>
    <p:sldId id="349" r:id="rId20"/>
    <p:sldId id="350" r:id="rId21"/>
    <p:sldId id="260" r:id="rId22"/>
    <p:sldId id="336" r:id="rId23"/>
    <p:sldId id="272" r:id="rId24"/>
    <p:sldId id="274" r:id="rId25"/>
    <p:sldId id="357" r:id="rId26"/>
    <p:sldId id="327" r:id="rId27"/>
    <p:sldId id="346" r:id="rId28"/>
    <p:sldId id="322" r:id="rId29"/>
  </p:sldIdLst>
  <p:sldSz cx="9144000" cy="6858000" type="screen4x3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64447CBE-7814-4DD2-AF3F-F3B5FCA1335D}">
          <p14:sldIdLst>
            <p14:sldId id="256"/>
            <p14:sldId id="257"/>
            <p14:sldId id="338"/>
            <p14:sldId id="324"/>
            <p14:sldId id="351"/>
            <p14:sldId id="264"/>
            <p14:sldId id="347"/>
            <p14:sldId id="267"/>
            <p14:sldId id="268"/>
            <p14:sldId id="269"/>
            <p14:sldId id="356"/>
            <p14:sldId id="348"/>
            <p14:sldId id="349"/>
            <p14:sldId id="350"/>
            <p14:sldId id="260"/>
            <p14:sldId id="336"/>
            <p14:sldId id="272"/>
            <p14:sldId id="274"/>
            <p14:sldId id="357"/>
            <p14:sldId id="327"/>
            <p14:sldId id="346"/>
            <p14:sldId id="3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rin Groble" initials="EG" lastIdx="0" clrIdx="0"/>
  <p:cmAuthor id="1" name="Jennifer Rotter" initials="JR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8FF"/>
    <a:srgbClr val="CCECFF"/>
    <a:srgbClr val="FFFFFF"/>
    <a:srgbClr val="D91B5C"/>
    <a:srgbClr val="872175"/>
    <a:srgbClr val="58585A"/>
    <a:srgbClr val="005DAA"/>
    <a:srgbClr val="FF7600"/>
    <a:srgbClr val="009999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26" autoAdjust="0"/>
    <p:restoredTop sz="94755" autoAdjust="0"/>
  </p:normalViewPr>
  <p:slideViewPr>
    <p:cSldViewPr>
      <p:cViewPr varScale="1">
        <p:scale>
          <a:sx n="75" d="100"/>
          <a:sy n="75" d="100"/>
        </p:scale>
        <p:origin x="150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25" d="100"/>
          <a:sy n="125" d="100"/>
        </p:scale>
        <p:origin x="1032" y="-16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19441" cy="49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23" y="2"/>
            <a:ext cx="2919441" cy="49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2661"/>
            <a:ext cx="2919441" cy="49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23" y="9372661"/>
            <a:ext cx="2919441" cy="49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fld id="{B9011CC6-2E17-42C6-BFF9-DB6DA06F87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116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19441" cy="49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323" y="2"/>
            <a:ext cx="2919441" cy="49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409" y="4687174"/>
            <a:ext cx="4938949" cy="443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2661"/>
            <a:ext cx="2919441" cy="49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23" y="9372661"/>
            <a:ext cx="2919441" cy="49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fld id="{C13D6C33-FF74-488A-BEA7-50E8802CC9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1473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charset="0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ja-JP" altLang="en-US">
              <a:latin typeface="Arial" pitchFamily="34" charset="0"/>
              <a:ea typeface="ヒラギノ角ゴ Pro W3" pitchFamily="-84" charset="-128"/>
            </a:endParaRPr>
          </a:p>
        </p:txBody>
      </p:sp>
      <p:sp>
        <p:nvSpPr>
          <p:cNvPr id="5632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3F3FCE55-1C69-4FB4-8E74-00E0995A79DB}" type="slidenum">
              <a:rPr kumimoji="1" lang="ja-JP" altLang="en-US" smtClean="0"/>
              <a:pPr>
                <a:spcBef>
                  <a:spcPct val="0"/>
                </a:spcBef>
              </a:pPr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D6C33-FF74-488A-BEA7-50E8802CC93E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8225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D6C33-FF74-488A-BEA7-50E8802CC93E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79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D6C33-FF74-488A-BEA7-50E8802CC93E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711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D6C33-FF74-488A-BEA7-50E8802CC93E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570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D6C33-FF74-488A-BEA7-50E8802CC93E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7656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ja-JP" altLang="en-US">
              <a:latin typeface="Arial" pitchFamily="34" charset="0"/>
              <a:ea typeface="ヒラギノ角ゴ Pro W3" pitchFamily="-84" charset="-128"/>
            </a:endParaRPr>
          </a:p>
        </p:txBody>
      </p:sp>
      <p:sp>
        <p:nvSpPr>
          <p:cNvPr id="54276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BDB6BEFA-235D-48A4-874D-C5C4B11FC43F}" type="slidenum">
              <a:rPr lang="en-US" altLang="ja-JP" smtClean="0"/>
              <a:pPr>
                <a:spcBef>
                  <a:spcPct val="0"/>
                </a:spcBef>
              </a:pPr>
              <a:t>15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D6C33-FF74-488A-BEA7-50E8802CC93E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308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D6C33-FF74-488A-BEA7-50E8802CC93E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190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ja-JP" altLang="en-US">
              <a:latin typeface="Arial" pitchFamily="34" charset="0"/>
              <a:ea typeface="ヒラギノ角ゴ Pro W3" pitchFamily="-84" charset="-128"/>
            </a:endParaRPr>
          </a:p>
        </p:txBody>
      </p:sp>
      <p:sp>
        <p:nvSpPr>
          <p:cNvPr id="5734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8F0FD449-510E-4B15-9E90-05D23E98CDC8}" type="slidenum">
              <a:rPr lang="en-US" altLang="ja-JP" smtClean="0"/>
              <a:pPr>
                <a:spcBef>
                  <a:spcPct val="0"/>
                </a:spcBef>
              </a:pPr>
              <a:t>18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D6C33-FF74-488A-BEA7-50E8802CC93E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118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D6C33-FF74-488A-BEA7-50E8802CC93E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169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D6C33-FF74-488A-BEA7-50E8802CC93E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9398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D6C33-FF74-488A-BEA7-50E8802CC93E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9866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D6C33-FF74-488A-BEA7-50E8802CC93E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1807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D6C33-FF74-488A-BEA7-50E8802CC93E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602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D6C33-FF74-488A-BEA7-50E8802CC93E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220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D6C33-FF74-488A-BEA7-50E8802CC93E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3347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D6C33-FF74-488A-BEA7-50E8802CC93E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281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D6C33-FF74-488A-BEA7-50E8802CC93E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782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D6C33-FF74-488A-BEA7-50E8802CC93E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341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D6C33-FF74-488A-BEA7-50E8802CC93E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6432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495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8848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330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66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5435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7255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3468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870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128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7879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5292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602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387330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714648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48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758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274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793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703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746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933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217096-F986-43D9-B6A5-7464EEE4167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sz="1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3DE788-3401-4C27-B28E-71257BA28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sz="1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24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7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0947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68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402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143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4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0098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96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260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7370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27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165850"/>
            <a:ext cx="1212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39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r>
              <a:rPr lang="en-US" altLang="en-US" sz="900">
                <a:solidFill>
                  <a:srgbClr val="BCBDC0"/>
                </a:solidFill>
                <a:latin typeface="Arial Narrow" pitchFamily="34" charset="0"/>
              </a:rPr>
              <a:t>TITLE  |  </a:t>
            </a:r>
            <a:fld id="{514EB671-5A4E-420B-AE32-08F13A49AA11}" type="slidenum">
              <a:rPr lang="en-US" altLang="en-US" sz="900">
                <a:solidFill>
                  <a:srgbClr val="BCBDC0"/>
                </a:solidFill>
                <a:latin typeface="Arial Narrow" pitchFamily="34" charset="0"/>
              </a:rPr>
              <a:pPr algn="r"/>
              <a:t>‹#›</a:t>
            </a:fld>
            <a:r>
              <a:rPr lang="en-US" altLang="en-US" sz="900">
                <a:solidFill>
                  <a:srgbClr val="BCBDC0"/>
                </a:solidFill>
                <a:latin typeface="Arial Narrow" pitchFamily="34" charset="0"/>
              </a:rPr>
              <a:t>  </a:t>
            </a:r>
            <a:endParaRPr lang="en-US" altLang="en-US" sz="900">
              <a:solidFill>
                <a:srgbClr val="958D85"/>
              </a:solidFill>
              <a:latin typeface="Arial Narrow" pitchFamily="34" charset="0"/>
            </a:endParaRP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299200"/>
            <a:ext cx="892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5" r:id="rId1"/>
    <p:sldLayoutId id="2147484426" r:id="rId2"/>
    <p:sldLayoutId id="2147484427" r:id="rId3"/>
    <p:sldLayoutId id="2147484428" r:id="rId4"/>
    <p:sldLayoutId id="2147484429" r:id="rId5"/>
    <p:sldLayoutId id="2147484417" r:id="rId6"/>
    <p:sldLayoutId id="2147484418" r:id="rId7"/>
    <p:sldLayoutId id="2147484419" r:id="rId8"/>
    <p:sldLayoutId id="2147484420" r:id="rId9"/>
    <p:sldLayoutId id="2147484421" r:id="rId10"/>
    <p:sldLayoutId id="2147484422" r:id="rId11"/>
    <p:sldLayoutId id="2147484423" r:id="rId12"/>
    <p:sldLayoutId id="2147484424" r:id="rId13"/>
    <p:sldLayoutId id="2147484430" r:id="rId14"/>
    <p:sldLayoutId id="2147484431" r:id="rId15"/>
    <p:sldLayoutId id="2147484440" r:id="rId1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5240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r>
              <a:rPr lang="en-US" altLang="en-US" sz="900">
                <a:solidFill>
                  <a:srgbClr val="BCBDC0"/>
                </a:solidFill>
                <a:latin typeface="Arial Narrow" pitchFamily="34" charset="0"/>
              </a:rPr>
              <a:t>TITLE |  </a:t>
            </a:r>
            <a:fld id="{6645EC6A-0C65-4B75-890A-3C53B2D66AA6}" type="slidenum">
              <a:rPr lang="en-US" altLang="en-US" sz="900">
                <a:solidFill>
                  <a:srgbClr val="BCBDC0"/>
                </a:solidFill>
                <a:latin typeface="Arial Narrow" pitchFamily="34" charset="0"/>
              </a:rPr>
              <a:pPr algn="r"/>
              <a:t>‹#›</a:t>
            </a:fld>
            <a:r>
              <a:rPr lang="en-US" altLang="en-US" sz="900">
                <a:solidFill>
                  <a:srgbClr val="BCBDC0"/>
                </a:solidFill>
                <a:latin typeface="Arial Narrow" pitchFamily="34" charset="0"/>
              </a:rPr>
              <a:t>  </a:t>
            </a:r>
            <a:endParaRPr lang="en-US" altLang="en-US" sz="900">
              <a:solidFill>
                <a:srgbClr val="958D85"/>
              </a:solidFill>
              <a:latin typeface="Arial Narrow" pitchFamily="34" charset="0"/>
            </a:endParaRPr>
          </a:p>
        </p:txBody>
      </p:sp>
      <p:pic>
        <p:nvPicPr>
          <p:cNvPr id="307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299200"/>
            <a:ext cx="892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87D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A302E9AD-D7B1-4BC5-B17F-F995F973BE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5969000"/>
            <a:ext cx="1212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55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4" r:id="rId2"/>
    <p:sldLayoutId id="2147484445" r:id="rId3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kenmd12phdnmc@aurora.ocn.ne.jp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rijapan@rotary.org" TargetMode="External"/><Relationship Id="rId5" Type="http://schemas.openxmlformats.org/officeDocument/2006/relationships/hyperlink" Target="mailto:yoshio@sato.name" TargetMode="External"/><Relationship Id="rId4" Type="http://schemas.openxmlformats.org/officeDocument/2006/relationships/hyperlink" Target="mailto:a1-n765@ybs.ne.jp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33400" y="4611688"/>
            <a:ext cx="8305800" cy="1636712"/>
          </a:xfrm>
        </p:spPr>
        <p:txBody>
          <a:bodyPr>
            <a:noAutofit/>
          </a:bodyPr>
          <a:lstStyle/>
          <a:p>
            <a:pPr algn="r">
              <a:defRPr/>
            </a:pPr>
            <a:r>
              <a:rPr kumimoji="1" lang="ja-JP" altLang="en-US" sz="2800" dirty="0">
                <a:solidFill>
                  <a:schemeClr val="tx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ロータリー地域財団セミナー</a:t>
            </a:r>
            <a:endParaRPr kumimoji="1" lang="en-US" altLang="ja-JP" sz="2800" dirty="0">
              <a:solidFill>
                <a:schemeClr val="tx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defRPr/>
            </a:pPr>
            <a:r>
              <a:rPr kumimoji="1" lang="ja-JP" altLang="en-US" sz="2800" dirty="0">
                <a:solidFill>
                  <a:schemeClr val="tx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第１地域 </a:t>
            </a:r>
            <a:r>
              <a:rPr kumimoji="1" lang="en-US" altLang="ja-JP" sz="2800" dirty="0">
                <a:solidFill>
                  <a:schemeClr val="tx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E/MGA</a:t>
            </a:r>
          </a:p>
          <a:p>
            <a:pPr algn="ctr">
              <a:defRPr/>
            </a:pPr>
            <a:r>
              <a:rPr kumimoji="1" lang="ja-JP" altLang="en-US" sz="2800" dirty="0">
                <a:solidFill>
                  <a:schemeClr val="tx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中谷　研一</a:t>
            </a:r>
            <a:endParaRPr kumimoji="1" lang="en-US" altLang="ja-JP" sz="2800" dirty="0">
              <a:solidFill>
                <a:schemeClr val="tx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r">
              <a:defRPr/>
            </a:pPr>
            <a:endParaRPr lang="en-US" altLang="ja-JP"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76200" y="3352800"/>
            <a:ext cx="9296400" cy="1066800"/>
          </a:xfrm>
          <a:solidFill>
            <a:schemeClr val="accent1"/>
          </a:solidFill>
        </p:spPr>
        <p:txBody>
          <a:bodyPr anchor="ctr"/>
          <a:lstStyle/>
          <a:p>
            <a:pPr>
              <a:defRPr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恒久基金の意義　　</a:t>
            </a: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2019.11.16.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-127000"/>
            <a:ext cx="2609850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681879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タイトル 1"/>
          <p:cNvSpPr>
            <a:spLocks noGrp="1"/>
          </p:cNvSpPr>
          <p:nvPr>
            <p:ph type="title"/>
          </p:nvPr>
        </p:nvSpPr>
        <p:spPr bwMode="auto">
          <a:xfrm>
            <a:off x="-76200" y="152401"/>
            <a:ext cx="9296400" cy="990600"/>
          </a:xfrm>
          <a:solidFill>
            <a:schemeClr val="accent1"/>
          </a:solidFill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冠名基金の現状（２）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685800" y="1759312"/>
            <a:ext cx="7772400" cy="33393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en-US" altLang="ja-JP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2019</a:t>
            </a:r>
            <a:r>
              <a:rPr lang="ja-JP" altLang="en-US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lang="en-US" altLang="ja-JP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lang="ja-JP" altLang="en-US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23</a:t>
            </a:r>
            <a:r>
              <a:rPr lang="ja-JP" altLang="en-US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日現在、</a:t>
            </a:r>
            <a:endParaRPr lang="en-US" altLang="ja-JP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ja-JP" altLang="en-US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日本国内には</a:t>
            </a:r>
            <a:r>
              <a:rPr lang="en-US" altLang="ja-JP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190</a:t>
            </a:r>
            <a:r>
              <a:rPr lang="ja-JP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件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en-US" altLang="ja-JP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2018-19</a:t>
            </a:r>
            <a:r>
              <a:rPr lang="ja-JP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年度に設立された冠名基金は</a:t>
            </a:r>
            <a:r>
              <a:rPr lang="en-US" altLang="ja-JP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9</a:t>
            </a:r>
            <a:r>
              <a:rPr lang="ja-JP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件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en-US" altLang="ja-JP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2019-20</a:t>
            </a:r>
            <a:r>
              <a:rPr lang="ja-JP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年度に設立された冠名基金は</a:t>
            </a:r>
            <a:r>
              <a:rPr lang="en-US" altLang="ja-JP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r>
            <a:r>
              <a:rPr lang="ja-JP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件</a:t>
            </a:r>
            <a:r>
              <a:rPr lang="ja-JP" altLang="en-US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です。</a:t>
            </a:r>
            <a:endParaRPr lang="en-US" altLang="ja-JP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003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FD5FB8-E460-4021-B047-7A80A2273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228600"/>
            <a:ext cx="9296400" cy="736600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各地域の冠名基金数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2019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23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日現在）</a:t>
            </a:r>
            <a:endParaRPr kumimoji="1" lang="ja-JP" altLang="en-US" sz="2400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9A422F9-F7E4-4001-BEA7-8ABCACB11363}"/>
              </a:ext>
            </a:extLst>
          </p:cNvPr>
          <p:cNvSpPr/>
          <p:nvPr/>
        </p:nvSpPr>
        <p:spPr>
          <a:xfrm>
            <a:off x="3327400" y="5966696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2800" kern="1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ja-JP" sz="2800" kern="1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冠名基金合計</a:t>
            </a:r>
            <a:r>
              <a:rPr lang="en-US" altLang="ja-JP" sz="2800" kern="1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190</a:t>
            </a:r>
          </a:p>
          <a:p>
            <a:pPr algn="just">
              <a:spcAft>
                <a:spcPts val="0"/>
              </a:spcAft>
            </a:pPr>
            <a:r>
              <a:rPr lang="ja-JP" altLang="en-US" sz="1200" kern="1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＊日本ロータリー平和センター基金は含まない</a:t>
            </a:r>
            <a:endParaRPr lang="ja-JP" altLang="ja-JP" sz="1200" kern="100" dirty="0">
              <a:solidFill>
                <a:schemeClr val="tx2">
                  <a:lumMod val="60000"/>
                  <a:lumOff val="4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781D39F2-4297-478A-9E95-0A3411D34F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2617897"/>
              </p:ext>
            </p:extLst>
          </p:nvPr>
        </p:nvGraphicFramePr>
        <p:xfrm>
          <a:off x="495300" y="1066261"/>
          <a:ext cx="2768600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4300">
                  <a:extLst>
                    <a:ext uri="{9D8B030D-6E8A-4147-A177-3AD203B41FA5}">
                      <a16:colId xmlns:a16="http://schemas.microsoft.com/office/drawing/2014/main" val="1747572244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71726386"/>
                    </a:ext>
                  </a:extLst>
                </a:gridCol>
              </a:tblGrid>
              <a:tr h="38511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ja-JP" altLang="en-US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１</a:t>
                      </a:r>
                      <a:r>
                        <a:rPr kumimoji="1" lang="ja-JP" altLang="en-US" sz="14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地域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冠名基金数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139428"/>
                  </a:ext>
                </a:extLst>
              </a:tr>
              <a:tr h="32586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2500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  <a:endParaRPr kumimoji="1" lang="en-US" altLang="ja-JP"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  <a:endParaRPr kumimoji="1" lang="ja-JP" altLang="en-US" sz="15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212435"/>
                  </a:ext>
                </a:extLst>
              </a:tr>
              <a:tr h="32586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2510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  <a:endParaRPr kumimoji="1" lang="ja-JP" altLang="en-US" sz="15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501021"/>
                  </a:ext>
                </a:extLst>
              </a:tr>
              <a:tr h="3110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5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2520</a:t>
                      </a:r>
                      <a:r>
                        <a:rPr kumimoji="1" lang="ja-JP" altLang="en-US" sz="15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  <a:endParaRPr kumimoji="1" lang="ja-JP" altLang="en-US" sz="15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168786"/>
                  </a:ext>
                </a:extLst>
              </a:tr>
              <a:tr h="32586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2530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sz="15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709898"/>
                  </a:ext>
                </a:extLst>
              </a:tr>
              <a:tr h="32586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2540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  <a:endParaRPr kumimoji="1" lang="ja-JP" altLang="en-US" sz="15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0865"/>
                  </a:ext>
                </a:extLst>
              </a:tr>
              <a:tr h="32586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2550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11</a:t>
                      </a:r>
                      <a:endParaRPr kumimoji="1" lang="ja-JP" altLang="en-US" sz="15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476592"/>
                  </a:ext>
                </a:extLst>
              </a:tr>
              <a:tr h="32586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2560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  <a:endParaRPr kumimoji="1" lang="ja-JP" altLang="en-US" sz="15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3282"/>
                  </a:ext>
                </a:extLst>
              </a:tr>
              <a:tr h="32586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2570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  <a:endParaRPr kumimoji="1" lang="ja-JP" altLang="en-US" sz="15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083712"/>
                  </a:ext>
                </a:extLst>
              </a:tr>
              <a:tr h="32586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2770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33</a:t>
                      </a:r>
                      <a:endParaRPr kumimoji="1" lang="ja-JP" altLang="en-US" sz="15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66039"/>
                  </a:ext>
                </a:extLst>
              </a:tr>
              <a:tr h="32586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2790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  <a:endParaRPr kumimoji="1" lang="ja-JP" altLang="en-US" sz="15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345972"/>
                  </a:ext>
                </a:extLst>
              </a:tr>
              <a:tr h="32586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2800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15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228453"/>
                  </a:ext>
                </a:extLst>
              </a:tr>
              <a:tr h="32586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2820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sz="15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683574"/>
                  </a:ext>
                </a:extLst>
              </a:tr>
              <a:tr h="32586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2830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sz="15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634963"/>
                  </a:ext>
                </a:extLst>
              </a:tr>
              <a:tr h="32586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2840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  <a:endParaRPr kumimoji="1" lang="ja-JP" altLang="en-US" sz="15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226662"/>
                  </a:ext>
                </a:extLst>
              </a:tr>
              <a:tr h="32586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小　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82</a:t>
                      </a:r>
                      <a:endParaRPr kumimoji="1" lang="ja-JP" altLang="en-US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415856"/>
                  </a:ext>
                </a:extLst>
              </a:tr>
            </a:tbl>
          </a:graphicData>
        </a:graphic>
      </p:graphicFrame>
      <p:graphicFrame>
        <p:nvGraphicFramePr>
          <p:cNvPr id="13" name="表 14">
            <a:extLst>
              <a:ext uri="{FF2B5EF4-FFF2-40B4-BE49-F238E27FC236}">
                <a16:creationId xmlns:a16="http://schemas.microsoft.com/office/drawing/2014/main" id="{619AB8D5-68FA-4370-8731-77E6C5A9B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82798"/>
              </p:ext>
            </p:extLst>
          </p:nvPr>
        </p:nvGraphicFramePr>
        <p:xfrm>
          <a:off x="6146800" y="1060568"/>
          <a:ext cx="2768600" cy="4773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4300">
                  <a:extLst>
                    <a:ext uri="{9D8B030D-6E8A-4147-A177-3AD203B41FA5}">
                      <a16:colId xmlns:a16="http://schemas.microsoft.com/office/drawing/2014/main" val="1808783089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1930646614"/>
                    </a:ext>
                  </a:extLst>
                </a:gridCol>
              </a:tblGrid>
              <a:tr h="38387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ja-JP" altLang="en-US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３</a:t>
                      </a:r>
                      <a:r>
                        <a:rPr kumimoji="1" lang="ja-JP" altLang="en-US" sz="14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地域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冠名基金数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619993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2640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781637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2650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593777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2660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1427133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2670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0057197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2680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1824313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2690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804318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2700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6557388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2710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12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1766059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2720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708378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2730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1476862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2740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8697069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小　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53</a:t>
                      </a:r>
                      <a:endParaRPr kumimoji="1" lang="ja-JP" altLang="en-US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411449"/>
                  </a:ext>
                </a:extLst>
              </a:tr>
            </a:tbl>
          </a:graphicData>
        </a:graphic>
      </p:graphicFrame>
      <p:graphicFrame>
        <p:nvGraphicFramePr>
          <p:cNvPr id="18" name="表 18">
            <a:extLst>
              <a:ext uri="{FF2B5EF4-FFF2-40B4-BE49-F238E27FC236}">
                <a16:creationId xmlns:a16="http://schemas.microsoft.com/office/drawing/2014/main" id="{E3AEAD20-023C-43F8-B9FB-26EB5F883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694792"/>
              </p:ext>
            </p:extLst>
          </p:nvPr>
        </p:nvGraphicFramePr>
        <p:xfrm>
          <a:off x="3327400" y="1060569"/>
          <a:ext cx="2768600" cy="4773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4300">
                  <a:extLst>
                    <a:ext uri="{9D8B030D-6E8A-4147-A177-3AD203B41FA5}">
                      <a16:colId xmlns:a16="http://schemas.microsoft.com/office/drawing/2014/main" val="1339153688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1044948926"/>
                    </a:ext>
                  </a:extLst>
                </a:gridCol>
              </a:tblGrid>
              <a:tr h="39337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第２地域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冠名基金数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43758"/>
                  </a:ext>
                </a:extLst>
              </a:tr>
              <a:tr h="4330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2580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  <a:endParaRPr kumimoji="1" lang="ja-JP" alt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8329755"/>
                  </a:ext>
                </a:extLst>
              </a:tr>
              <a:tr h="4330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2590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</a:t>
                      </a:r>
                      <a:endParaRPr kumimoji="1" lang="ja-JP" alt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723923"/>
                  </a:ext>
                </a:extLst>
              </a:tr>
              <a:tr h="4330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2600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895058"/>
                  </a:ext>
                </a:extLst>
              </a:tr>
              <a:tr h="4330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2610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702737"/>
                  </a:ext>
                </a:extLst>
              </a:tr>
              <a:tr h="4330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2620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389773"/>
                  </a:ext>
                </a:extLst>
              </a:tr>
              <a:tr h="4330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2630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</a:t>
                      </a:r>
                      <a:endParaRPr kumimoji="1" lang="ja-JP" alt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159474"/>
                  </a:ext>
                </a:extLst>
              </a:tr>
              <a:tr h="4330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2750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14</a:t>
                      </a:r>
                      <a:endParaRPr kumimoji="1" lang="ja-JP" alt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7532743"/>
                  </a:ext>
                </a:extLst>
              </a:tr>
              <a:tr h="4330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2760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  <a:endParaRPr kumimoji="1" lang="ja-JP" alt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684593"/>
                  </a:ext>
                </a:extLst>
              </a:tr>
              <a:tr h="4330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2780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</a:t>
                      </a:r>
                      <a:endParaRPr kumimoji="1" lang="ja-JP" alt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017976"/>
                  </a:ext>
                </a:extLst>
              </a:tr>
              <a:tr h="48279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小　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55</a:t>
                      </a:r>
                      <a:endParaRPr kumimoji="1" lang="ja-JP" altLang="en-US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0586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04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143F37-6800-4844-8E9F-8B294814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228600"/>
            <a:ext cx="9296400" cy="762000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冠名基金をつくるには・・・（１）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9EF885-8582-41D4-9F4D-C0ADEE9A8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6000"/>
            <a:ext cx="8686800" cy="5384800"/>
          </a:xfrm>
        </p:spPr>
        <p:txBody>
          <a:bodyPr/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l"/>
            </a:pPr>
            <a:r>
              <a:rPr kumimoji="1" lang="ja-JP" altLang="en-US" sz="32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冠名基金を設立する</a:t>
            </a:r>
            <a:endParaRPr kumimoji="1" lang="en-US" altLang="ja-JP" sz="32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kumimoji="1"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32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⑴支援したいプログラムを選択する</a:t>
            </a:r>
            <a:endParaRPr kumimoji="1" lang="en-US" altLang="ja-JP" sz="32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kumimoji="1" lang="ja-JP" altLang="en-US" sz="225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r>
              <a:rPr kumimoji="1" lang="ja-JP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重点分野</a:t>
            </a:r>
            <a:r>
              <a:rPr kumimoji="1" lang="ja-JP" altLang="en-US" sz="225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endParaRPr kumimoji="1" lang="en-US" altLang="ja-JP" sz="225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r>
              <a:rPr kumimoji="1" lang="ja-JP" altLang="en-US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重点分野のいずれかを支援するグローバル補助金に資金を提供</a:t>
            </a:r>
            <a:endParaRPr kumimoji="1" lang="en-US" altLang="ja-JP" sz="20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kumimoji="1" lang="ja-JP" altLang="en-US" sz="22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225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②</a:t>
            </a:r>
            <a:r>
              <a:rPr kumimoji="1" lang="ja-JP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国際財団活動資金</a:t>
            </a:r>
            <a:r>
              <a:rPr kumimoji="1" lang="en-US" altLang="ja-JP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(WF)</a:t>
            </a:r>
            <a:r>
              <a:rPr kumimoji="1" lang="ja-JP" altLang="en-US" sz="225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endParaRPr kumimoji="1" lang="en-US" altLang="ja-JP" sz="225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kumimoji="1"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重点分野全てのグローバル補助金に資金を提供</a:t>
            </a:r>
            <a:endParaRPr kumimoji="1" lang="en-US" altLang="ja-JP" sz="20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kumimoji="1" lang="ja-JP" altLang="en-US" sz="22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kumimoji="1" lang="ja-JP" altLang="en-US" sz="225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③</a:t>
            </a:r>
            <a:r>
              <a:rPr kumimoji="1" lang="ja-JP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シェア</a:t>
            </a:r>
            <a:r>
              <a:rPr kumimoji="1" lang="ja-JP" altLang="en-US" sz="225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endParaRPr kumimoji="1" lang="en-US" altLang="ja-JP" sz="225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r>
              <a:rPr kumimoji="1" lang="en-US" altLang="ja-JP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WF</a:t>
            </a:r>
            <a:r>
              <a:rPr kumimoji="1" lang="ja-JP" altLang="en-US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を支援し、地区財団活動資金</a:t>
            </a:r>
            <a:r>
              <a:rPr kumimoji="1" lang="en-US" altLang="ja-JP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(DDF)</a:t>
            </a:r>
            <a:r>
              <a:rPr kumimoji="1" lang="ja-JP" altLang="en-US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に資金を提供</a:t>
            </a:r>
            <a:endParaRPr kumimoji="1" lang="en-US" altLang="ja-JP" sz="20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kumimoji="1" lang="ja-JP" altLang="en-US" sz="225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④</a:t>
            </a:r>
            <a:r>
              <a:rPr kumimoji="1" lang="ja-JP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ロータリー平和センター</a:t>
            </a:r>
            <a:r>
              <a:rPr kumimoji="1" lang="ja-JP" altLang="en-US" sz="22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endParaRPr kumimoji="1" lang="en-US" altLang="ja-JP" sz="22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世界</a:t>
            </a:r>
            <a:r>
              <a:rPr kumimoji="1" lang="en-US" altLang="ja-JP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r>
            <a:r>
              <a:rPr kumimoji="1" lang="ja-JP" altLang="en-US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か国、</a:t>
            </a:r>
            <a:r>
              <a:rPr kumimoji="1" lang="en-US" altLang="ja-JP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7</a:t>
            </a:r>
            <a:r>
              <a:rPr kumimoji="1" lang="ja-JP" altLang="en-US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つの有名大学に設けられたロータリー平和センター</a:t>
            </a:r>
            <a:endParaRPr kumimoji="1" lang="en-US" altLang="ja-JP" sz="20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kumimoji="1" lang="ja-JP" altLang="en-US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 で紛争解決、平和研究、国際関係といった分野で学ぶためのフェロ</a:t>
            </a:r>
            <a:endParaRPr kumimoji="1" lang="en-US" altLang="ja-JP" sz="20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kumimoji="1" lang="ja-JP" altLang="en-US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 ーシップ</a:t>
            </a:r>
            <a:r>
              <a:rPr kumimoji="1" lang="en-US" altLang="ja-JP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奨学金</a:t>
            </a:r>
            <a:r>
              <a:rPr kumimoji="1" lang="en-US" altLang="ja-JP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に資金を提供</a:t>
            </a:r>
          </a:p>
        </p:txBody>
      </p:sp>
    </p:spTree>
    <p:extLst>
      <p:ext uri="{BB962C8B-B14F-4D97-AF65-F5344CB8AC3E}">
        <p14:creationId xmlns:p14="http://schemas.microsoft.com/office/powerpoint/2010/main" val="37189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D53D37-7D00-4356-948E-6AB38EEB3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228600"/>
            <a:ext cx="9296400" cy="762000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kumimoji="1" lang="ja-JP" altLang="en-US" sz="360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冠名基金をつくるには・・・（２）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7F40D6-4281-4285-9746-6B53A27F7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32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⑵ご支援方法</a:t>
            </a:r>
            <a:endParaRPr kumimoji="1" lang="en-US" altLang="ja-JP" sz="8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選択した恒久基金のプログラムに</a:t>
            </a:r>
            <a:endParaRPr kumimoji="1" lang="en-US" altLang="ja-JP" sz="24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en-US" altLang="ja-JP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</a:t>
            </a:r>
            <a:r>
              <a:rPr kumimoji="1"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r>
              <a:rPr kumimoji="1" lang="ja-JP" alt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現金で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 </a:t>
            </a:r>
            <a:r>
              <a:rPr kumimoji="1" lang="en-US" altLang="ja-JP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25,000</a:t>
            </a:r>
            <a:r>
              <a:rPr kumimoji="1" lang="ja-JP" alt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ドル以上を一括で寄付</a:t>
            </a:r>
            <a:endParaRPr kumimoji="1" lang="en-US" altLang="ja-JP" sz="3600" dirty="0">
              <a:solidFill>
                <a:schemeClr val="tx2">
                  <a:lumMod val="60000"/>
                  <a:lumOff val="4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（現金寄付）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28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r>
              <a:rPr kumimoji="1" lang="ja-JP" alt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定期的な寄付で</a:t>
            </a:r>
            <a:endParaRPr kumimoji="1" lang="en-US" altLang="ja-JP" sz="24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r>
              <a:rPr kumimoji="1" lang="ja-JP" alt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総額で</a:t>
            </a:r>
            <a:r>
              <a:rPr kumimoji="1" lang="en-US" altLang="ja-JP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25,000</a:t>
            </a:r>
            <a:r>
              <a:rPr kumimoji="1" lang="ja-JP" alt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ドルに達した時点</a:t>
            </a:r>
            <a:r>
              <a:rPr kumimoji="1"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</a:t>
            </a:r>
            <a:r>
              <a:rPr kumimoji="1" lang="ja-JP" altLang="en-US" sz="36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3600" dirty="0">
              <a:solidFill>
                <a:schemeClr val="tx2">
                  <a:lumMod val="60000"/>
                  <a:lumOff val="4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en-US" altLang="ja-JP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   </a:t>
            </a:r>
            <a:r>
              <a:rPr kumimoji="1" lang="ja-JP" alt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冠名基金の設立</a:t>
            </a:r>
            <a:r>
              <a:rPr kumimoji="1"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が可能となる。</a:t>
            </a:r>
            <a:endParaRPr kumimoji="1" lang="en-US" altLang="ja-JP" sz="24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 </a:t>
            </a:r>
            <a:r>
              <a:rPr kumimoji="1" lang="ja-JP" alt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（計画寄付）</a:t>
            </a:r>
            <a:endParaRPr kumimoji="1" lang="en-US" altLang="ja-JP" sz="3600" dirty="0">
              <a:solidFill>
                <a:schemeClr val="tx2">
                  <a:lumMod val="60000"/>
                  <a:lumOff val="4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2BDAAAF-06D9-4897-A20E-91EC51A2959F}"/>
              </a:ext>
            </a:extLst>
          </p:cNvPr>
          <p:cNvSpPr/>
          <p:nvPr/>
        </p:nvSpPr>
        <p:spPr>
          <a:xfrm>
            <a:off x="939800" y="4953000"/>
            <a:ext cx="533400" cy="914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A6714D92-4EEF-4B80-B661-E50E6529D009}"/>
              </a:ext>
            </a:extLst>
          </p:cNvPr>
          <p:cNvSpPr/>
          <p:nvPr/>
        </p:nvSpPr>
        <p:spPr>
          <a:xfrm>
            <a:off x="939800" y="2556711"/>
            <a:ext cx="533400" cy="914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74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B23E88F6-D3B3-4542-9205-0881B7662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85800"/>
            <a:ext cx="8534400" cy="5422900"/>
          </a:xfrm>
        </p:spPr>
        <p:txBody>
          <a:bodyPr/>
          <a:lstStyle/>
          <a:p>
            <a:r>
              <a:rPr kumimoji="1" lang="ja-JP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皆様からのご支援</a:t>
            </a:r>
            <a:br>
              <a:rPr kumimoji="1" lang="en-US" altLang="ja-JP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ja-JP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kumimoji="1" lang="ja-JP" altLang="en-US" sz="44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br>
              <a:rPr kumimoji="1" lang="en-US" altLang="ja-JP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ja-JP" alt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恒久基金が成長する</a:t>
            </a:r>
            <a:br>
              <a:rPr kumimoji="1" lang="en-US" altLang="ja-JP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ja-JP" altLang="en-US" sz="44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br>
              <a:rPr kumimoji="1" lang="en-US" altLang="ja-JP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ja-JP" alt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ロータリアンが世界で行う</a:t>
            </a:r>
            <a:br>
              <a:rPr kumimoji="1" lang="en-US" altLang="ja-JP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ja-JP" alt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「よいこと」が更に拡大</a:t>
            </a:r>
            <a:br>
              <a:rPr kumimoji="1" lang="en-US" altLang="ja-JP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ja-JP" alt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44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br>
              <a:rPr kumimoji="1" lang="en-US" altLang="ja-JP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ja-JP" alt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ロータリーの未来をささえる</a:t>
            </a:r>
            <a:br>
              <a:rPr kumimoji="1" lang="en-US" altLang="ja-JP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br>
              <a:rPr kumimoji="1" lang="en-US" altLang="ja-JP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br>
              <a:rPr kumimoji="1" lang="en-US" altLang="ja-JP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br>
              <a:rPr kumimoji="1" lang="en-US" altLang="ja-JP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endParaRPr kumimoji="1" lang="ja-JP" altLang="en-US" dirty="0">
              <a:solidFill>
                <a:schemeClr val="tx2">
                  <a:lumMod val="60000"/>
                  <a:lumOff val="4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52972731-4D6F-4CEE-8F51-FCE76C682FAB}"/>
              </a:ext>
            </a:extLst>
          </p:cNvPr>
          <p:cNvSpPr/>
          <p:nvPr/>
        </p:nvSpPr>
        <p:spPr>
          <a:xfrm>
            <a:off x="3657600" y="2536825"/>
            <a:ext cx="1447800" cy="533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B106AFA4-412D-4C8A-8AA4-BE0347FFF999}"/>
              </a:ext>
            </a:extLst>
          </p:cNvPr>
          <p:cNvSpPr/>
          <p:nvPr/>
        </p:nvSpPr>
        <p:spPr>
          <a:xfrm>
            <a:off x="3695700" y="4489451"/>
            <a:ext cx="1447800" cy="533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15F7FB17-D065-45A9-96E3-9AE4A72CF484}"/>
              </a:ext>
            </a:extLst>
          </p:cNvPr>
          <p:cNvSpPr/>
          <p:nvPr/>
        </p:nvSpPr>
        <p:spPr>
          <a:xfrm>
            <a:off x="3657600" y="1263650"/>
            <a:ext cx="1447800" cy="533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左カーブ 8">
            <a:extLst>
              <a:ext uri="{FF2B5EF4-FFF2-40B4-BE49-F238E27FC236}">
                <a16:creationId xmlns:a16="http://schemas.microsoft.com/office/drawing/2014/main" id="{465D9AE4-17A0-41B3-B71B-1005FE432848}"/>
              </a:ext>
            </a:extLst>
          </p:cNvPr>
          <p:cNvSpPr/>
          <p:nvPr/>
        </p:nvSpPr>
        <p:spPr>
          <a:xfrm>
            <a:off x="7772400" y="838200"/>
            <a:ext cx="1219200" cy="4800600"/>
          </a:xfrm>
          <a:prstGeom prst="curvedLeftArrow">
            <a:avLst/>
          </a:prstGeom>
          <a:solidFill>
            <a:srgbClr val="D91B5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8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803275" y="3378200"/>
            <a:ext cx="750252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1" lang="ja-JP" altLang="en-US" sz="8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kumimoji="1" lang="ja-JP" alt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支援･援助</a:t>
            </a:r>
            <a:r>
              <a:rPr kumimoji="1" lang="ja-JP" altLang="en-US" sz="8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414337"/>
            <a:ext cx="206375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8617"/>
          <a:stretch>
            <a:fillRect/>
          </a:stretch>
        </p:blipFill>
        <p:spPr bwMode="auto">
          <a:xfrm>
            <a:off x="103187" y="4764087"/>
            <a:ext cx="140017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2990850" y="696913"/>
            <a:ext cx="2981325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1" lang="ja-JP" altLang="en-US" sz="9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寄付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03362" y="5200650"/>
            <a:ext cx="80978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ja-JP" alt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と置き換てみてはいかがでしょうか</a:t>
            </a:r>
            <a:r>
              <a:rPr kumimoji="1" lang="en-US" altLang="ja-JP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!</a:t>
            </a:r>
          </a:p>
        </p:txBody>
      </p:sp>
      <p:sp>
        <p:nvSpPr>
          <p:cNvPr id="2" name="下矢印 1"/>
          <p:cNvSpPr/>
          <p:nvPr/>
        </p:nvSpPr>
        <p:spPr>
          <a:xfrm>
            <a:off x="3805238" y="2174875"/>
            <a:ext cx="838200" cy="95567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6266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C7FC64-F4F3-476E-8373-36201A16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152400"/>
            <a:ext cx="9372600" cy="990600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kumimoji="1" lang="ja-JP" altLang="en-US" sz="3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日本の認証の増加人数（匿名、レベルアップを含む）</a:t>
            </a:r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D569205C-9C61-40F1-87EE-A73A88E284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5017036"/>
              </p:ext>
            </p:extLst>
          </p:nvPr>
        </p:nvGraphicFramePr>
        <p:xfrm>
          <a:off x="457200" y="2148389"/>
          <a:ext cx="8229600" cy="312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4400">
                  <a:extLst>
                    <a:ext uri="{9D8B030D-6E8A-4147-A177-3AD203B41FA5}">
                      <a16:colId xmlns:a16="http://schemas.microsoft.com/office/drawing/2014/main" val="336546907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846305323"/>
                    </a:ext>
                  </a:extLst>
                </a:gridCol>
              </a:tblGrid>
              <a:tr h="5207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認　　　　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人　　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548307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r>
                        <a:rPr kumimoji="1" lang="ja-JP" altLang="en-US" sz="19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アーチ・クランフ・ソサエティ（</a:t>
                      </a:r>
                      <a:r>
                        <a:rPr kumimoji="1" lang="en-US" altLang="ja-JP" sz="19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AKS)</a:t>
                      </a:r>
                      <a:endParaRPr kumimoji="1" lang="ja-JP" alt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5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  <a:endParaRPr kumimoji="1" lang="ja-JP" altLang="en-US" sz="225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54236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r>
                        <a:rPr kumimoji="1" lang="ja-JP" altLang="en-US" sz="19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メジャードナー（</a:t>
                      </a:r>
                      <a:r>
                        <a:rPr kumimoji="1" lang="en-US" altLang="ja-JP" sz="19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Major Donor)</a:t>
                      </a:r>
                      <a:endParaRPr kumimoji="1" lang="ja-JP" alt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5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201</a:t>
                      </a:r>
                      <a:endParaRPr kumimoji="1" lang="ja-JP" altLang="en-US" sz="225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93879"/>
                  </a:ext>
                </a:extLst>
              </a:tr>
              <a:tr h="1041400">
                <a:tc>
                  <a:txBody>
                    <a:bodyPr/>
                    <a:lstStyle/>
                    <a:p>
                      <a:r>
                        <a:rPr kumimoji="1" lang="ja-JP" altLang="en-US" sz="19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ポール・ハリス・フェロー（</a:t>
                      </a:r>
                      <a:r>
                        <a:rPr kumimoji="1" lang="en-US" altLang="ja-JP" sz="19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PHF)</a:t>
                      </a:r>
                    </a:p>
                    <a:p>
                      <a:r>
                        <a:rPr kumimoji="1" lang="ja-JP" altLang="en-US" sz="19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マルチプル・ポール・ハリス・フェロー（</a:t>
                      </a:r>
                      <a:r>
                        <a:rPr kumimoji="1" lang="en-US" altLang="ja-JP" sz="19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MPHF)</a:t>
                      </a:r>
                      <a:endParaRPr kumimoji="1" lang="ja-JP" altLang="en-US" sz="19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5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8,449</a:t>
                      </a:r>
                      <a:endParaRPr kumimoji="1" lang="ja-JP" altLang="en-US" sz="225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9272257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r>
                        <a:rPr kumimoji="1" lang="ja-JP" altLang="en-US" sz="19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ベネファクター（</a:t>
                      </a:r>
                      <a:r>
                        <a:rPr kumimoji="1" lang="en-US" altLang="ja-JP" sz="19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Benefactor</a:t>
                      </a:r>
                      <a:r>
                        <a:rPr kumimoji="1" lang="ja-JP" altLang="en-US" sz="19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5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559</a:t>
                      </a:r>
                      <a:endParaRPr kumimoji="1" lang="ja-JP" altLang="en-US" sz="225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403156"/>
                  </a:ext>
                </a:extLst>
              </a:tr>
            </a:tbl>
          </a:graphicData>
        </a:graphic>
      </p:graphicFrame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5406B6E-56E4-4E35-93C0-C7B01CC01929}"/>
              </a:ext>
            </a:extLst>
          </p:cNvPr>
          <p:cNvSpPr/>
          <p:nvPr/>
        </p:nvSpPr>
        <p:spPr>
          <a:xfrm>
            <a:off x="5699429" y="1598111"/>
            <a:ext cx="2079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en-US" altLang="ja-JP" kern="100" dirty="0">
                <a:solidFill>
                  <a:schemeClr val="tx2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游明朝" panose="02020400000000000000" pitchFamily="18" charset="-128"/>
                <a:cs typeface="Times New Roman" panose="02020603050405020304" pitchFamily="18" charset="0"/>
              </a:rPr>
              <a:t>2018-19</a:t>
            </a:r>
            <a:r>
              <a:rPr lang="ja-JP" altLang="ja-JP" kern="100" dirty="0">
                <a:solidFill>
                  <a:schemeClr val="tx2">
                    <a:lumMod val="60000"/>
                    <a:lumOff val="40000"/>
                  </a:schemeClr>
                </a:solidFill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年度</a:t>
            </a:r>
            <a:endParaRPr lang="ja-JP" altLang="ja-JP" kern="100" dirty="0">
              <a:solidFill>
                <a:schemeClr val="tx2">
                  <a:lumMod val="60000"/>
                  <a:lumOff val="40000"/>
                </a:schemeClr>
              </a:solidFill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57702E7-CA5D-4230-A995-E9ADAA3ABDDD}"/>
              </a:ext>
            </a:extLst>
          </p:cNvPr>
          <p:cNvSpPr/>
          <p:nvPr/>
        </p:nvSpPr>
        <p:spPr>
          <a:xfrm>
            <a:off x="457200" y="5562600"/>
            <a:ext cx="82296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2600" kern="1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多くの</a:t>
            </a:r>
            <a:r>
              <a:rPr lang="ja-JP" altLang="ja-JP" sz="2600" kern="1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ロータリアンの皆様にご支援を頂きました！</a:t>
            </a:r>
          </a:p>
        </p:txBody>
      </p:sp>
    </p:spTree>
    <p:extLst>
      <p:ext uri="{BB962C8B-B14F-4D97-AF65-F5344CB8AC3E}">
        <p14:creationId xmlns:p14="http://schemas.microsoft.com/office/powerpoint/2010/main" val="29546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タイトル 1"/>
          <p:cNvSpPr>
            <a:spLocks noGrp="1"/>
          </p:cNvSpPr>
          <p:nvPr>
            <p:ph type="title"/>
          </p:nvPr>
        </p:nvSpPr>
        <p:spPr bwMode="auto">
          <a:xfrm>
            <a:off x="-76200" y="228600"/>
            <a:ext cx="9296400" cy="762000"/>
          </a:xfrm>
          <a:solidFill>
            <a:schemeClr val="accent1"/>
          </a:solidFill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kumimoji="1"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2019-20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年度新規メジャードナー（</a:t>
            </a:r>
            <a:r>
              <a:rPr kumimoji="1"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MD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）数</a:t>
            </a:r>
          </a:p>
        </p:txBody>
      </p:sp>
      <p:sp>
        <p:nvSpPr>
          <p:cNvPr id="56" name="テキスト ボックス 55"/>
          <p:cNvSpPr txBox="1">
            <a:spLocks noChangeArrowheads="1"/>
          </p:cNvSpPr>
          <p:nvPr/>
        </p:nvSpPr>
        <p:spPr bwMode="auto">
          <a:xfrm>
            <a:off x="6172200" y="5880069"/>
            <a:ext cx="2438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r" eaLnBrk="1" hangingPunct="1">
              <a:defRPr/>
            </a:pPr>
            <a:r>
              <a:rPr kumimoji="1" lang="en-US" altLang="ja-JP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※2019.10.23</a:t>
            </a:r>
            <a:r>
              <a:rPr kumimoji="1" lang="ja-JP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現在</a:t>
            </a:r>
            <a:endParaRPr kumimoji="1" lang="en-US" altLang="ja-JP" sz="2000" dirty="0">
              <a:solidFill>
                <a:schemeClr val="tx2">
                  <a:lumMod val="60000"/>
                  <a:lumOff val="4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530678"/>
              </p:ext>
            </p:extLst>
          </p:nvPr>
        </p:nvGraphicFramePr>
        <p:xfrm>
          <a:off x="914400" y="1447800"/>
          <a:ext cx="7162800" cy="432752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19021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T="45713" marB="45713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2019-20</a:t>
                      </a:r>
                      <a:r>
                        <a:rPr kumimoji="1" lang="ja-JP" altLang="en-US" sz="2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年度</a:t>
                      </a:r>
                      <a:endParaRPr kumimoji="1" lang="en-US" altLang="ja-JP" sz="2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2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新規メジャードナー</a:t>
                      </a:r>
                      <a:endParaRPr kumimoji="1" lang="en-US" altLang="ja-JP" sz="2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T="45713" marB="45713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65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ja-JP" altLang="en-US" sz="3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１</a:t>
                      </a:r>
                      <a:r>
                        <a:rPr kumimoji="1" lang="ja-JP" altLang="en-US" sz="2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地域</a:t>
                      </a:r>
                      <a:endParaRPr kumimoji="1" lang="ja-JP" altLang="en-US" sz="36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T="45713" marB="45713" anchor="ctr"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30</a:t>
                      </a:r>
                      <a:r>
                        <a:rPr kumimoji="1" lang="ja-JP" altLang="en-U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名</a:t>
                      </a:r>
                    </a:p>
                  </a:txBody>
                  <a:tcPr marT="45713" marB="45713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65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ja-JP" altLang="en-US" sz="3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２</a:t>
                      </a:r>
                      <a:r>
                        <a:rPr kumimoji="1" lang="ja-JP" altLang="en-US" sz="2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地域</a:t>
                      </a:r>
                      <a:endParaRPr kumimoji="1" lang="en-US" altLang="ja-JP" sz="32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T="45713" marB="45713" anchor="ctr"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19</a:t>
                      </a:r>
                      <a:r>
                        <a:rPr kumimoji="1" lang="ja-JP" altLang="en-U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名　</a:t>
                      </a:r>
                    </a:p>
                  </a:txBody>
                  <a:tcPr marT="45713" marB="45713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665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ja-JP" altLang="en-US" sz="3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３</a:t>
                      </a:r>
                      <a:r>
                        <a:rPr kumimoji="1" lang="ja-JP" altLang="en-US" sz="2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地域</a:t>
                      </a:r>
                      <a:endParaRPr kumimoji="1" lang="ja-JP" altLang="en-US" sz="32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T="45713" marB="45713" anchor="ctr"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</a:t>
                      </a:r>
                      <a:r>
                        <a:rPr kumimoji="1" lang="ja-JP" altLang="en-U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名</a:t>
                      </a:r>
                    </a:p>
                  </a:txBody>
                  <a:tcPr marT="45713" marB="45713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855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rgbClr val="00206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合計</a:t>
                      </a:r>
                    </a:p>
                  </a:txBody>
                  <a:tcPr marT="45713" marB="45713" anchor="ctr"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69</a:t>
                      </a:r>
                      <a:r>
                        <a:rPr kumimoji="1" lang="ja-JP" altLang="en-US" sz="4000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名</a:t>
                      </a:r>
                    </a:p>
                  </a:txBody>
                  <a:tcPr marT="45713" marB="45713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8480255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タイトル 1"/>
          <p:cNvSpPr>
            <a:spLocks noGrp="1"/>
          </p:cNvSpPr>
          <p:nvPr>
            <p:ph type="title"/>
          </p:nvPr>
        </p:nvSpPr>
        <p:spPr bwMode="auto">
          <a:xfrm>
            <a:off x="-76200" y="152400"/>
            <a:ext cx="9296400" cy="838200"/>
          </a:xfrm>
          <a:solidFill>
            <a:schemeClr val="accent1"/>
          </a:solidFill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アーチ・クランフ・ソサエティ（ＡＫＳ）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19200"/>
            <a:ext cx="4876800" cy="4876800"/>
          </a:xfrm>
        </p:spPr>
        <p:txBody>
          <a:bodyPr>
            <a:normAutofit fontScale="85000" lnSpcReduction="20000"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kumimoji="1" lang="ja-JP" altLang="en-US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国際ロータリー世界本部</a:t>
            </a:r>
            <a:r>
              <a:rPr kumimoji="1" lang="en-US" altLang="ja-JP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17</a:t>
            </a:r>
            <a:r>
              <a:rPr kumimoji="1" lang="ja-JP" altLang="en-US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階のアーチ・クランフ・ギャラリーに肖像画が飾られ、タッチスクリーン式の案内板で略歴とビデオが紹介されます。</a:t>
            </a:r>
            <a:endParaRPr kumimoji="1" lang="en-US" altLang="ja-JP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itchFamily="34" charset="0"/>
              <a:buNone/>
              <a:defRPr/>
            </a:pPr>
            <a:endParaRPr kumimoji="1" lang="en-US" altLang="ja-JP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ja-JP" altLang="en-US" sz="3600" b="1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世界</a:t>
            </a:r>
            <a:r>
              <a:rPr lang="ja-JP" altLang="en-US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r>
              <a:rPr lang="en-US" altLang="ja-JP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1,019</a:t>
            </a:r>
            <a:r>
              <a:rPr lang="ja-JP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r>
              <a:rPr lang="ja-JP" altLang="en-US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の会員。</a:t>
            </a:r>
            <a:endParaRPr lang="en-US" altLang="ja-JP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ja-JP" altLang="en-US" sz="3600" b="1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</a:t>
            </a:r>
            <a:r>
              <a:rPr lang="ja-JP" altLang="en-US" sz="36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は昨年度は</a:t>
            </a:r>
            <a:r>
              <a:rPr lang="en-US" altLang="ja-JP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r>
            <a:r>
              <a:rPr lang="ja-JP" alt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r>
              <a:rPr lang="ja-JP" altLang="en-US" sz="3600" dirty="0">
                <a:solidFill>
                  <a:schemeClr val="tx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endParaRPr lang="en-US" altLang="ja-JP" sz="3600" dirty="0">
              <a:solidFill>
                <a:schemeClr val="tx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ja-JP" altLang="en-US" sz="56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今年度は</a:t>
            </a:r>
            <a:r>
              <a:rPr lang="en-US" altLang="ja-JP" sz="56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lang="ja-JP" altLang="en-US" sz="56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r>
              <a:rPr lang="ja-JP" altLang="en-US" sz="3600" b="1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入会</a:t>
            </a:r>
            <a:r>
              <a:rPr lang="ja-JP" altLang="en-US" sz="36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lang="en-US" altLang="ja-JP" sz="36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  <a:defRPr/>
            </a:pPr>
            <a:r>
              <a:rPr lang="ja-JP" altLang="en-US" sz="21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現在</a:t>
            </a:r>
            <a:r>
              <a:rPr lang="ja-JP" altLang="en-US" sz="2900" b="1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日本に</a:t>
            </a:r>
            <a:r>
              <a:rPr lang="en-US" altLang="ja-JP" sz="56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47</a:t>
            </a:r>
            <a:r>
              <a:rPr lang="ja-JP" altLang="en-US" sz="56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r>
              <a:rPr lang="ja-JP" altLang="en-US" sz="42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の会員。</a:t>
            </a:r>
            <a:endParaRPr lang="en-US" altLang="ja-JP" sz="42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ja-JP" altLang="en-US" sz="21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（</a:t>
            </a:r>
            <a:r>
              <a:rPr lang="en-US" altLang="ja-JP" sz="21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2019</a:t>
            </a:r>
            <a:r>
              <a:rPr lang="ja-JP" altLang="en-US" sz="21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lang="en-US" altLang="ja-JP" sz="21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lang="ja-JP" altLang="en-US" sz="21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21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29</a:t>
            </a:r>
            <a:r>
              <a:rPr lang="ja-JP" altLang="en-US" sz="21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日現在）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 t="33711" r="51704" b="8347"/>
          <a:stretch>
            <a:fillRect/>
          </a:stretch>
        </p:blipFill>
        <p:spPr bwMode="auto">
          <a:xfrm>
            <a:off x="5410200" y="1371600"/>
            <a:ext cx="3576638" cy="507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6151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FD5FB8-E460-4021-B047-7A80A2273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138395"/>
            <a:ext cx="9296400" cy="856082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各地域における</a:t>
            </a:r>
            <a: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AKS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会員数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2019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31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日現在）　　</a:t>
            </a:r>
            <a:endParaRPr kumimoji="1" lang="ja-JP" altLang="en-US" sz="2400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9A422F9-F7E4-4001-BEA7-8ABCACB11363}"/>
              </a:ext>
            </a:extLst>
          </p:cNvPr>
          <p:cNvSpPr/>
          <p:nvPr/>
        </p:nvSpPr>
        <p:spPr>
          <a:xfrm>
            <a:off x="3327400" y="5966696"/>
            <a:ext cx="398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2800" kern="1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800" kern="1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AKS</a:t>
            </a:r>
            <a:r>
              <a:rPr lang="ja-JP" altLang="en-US" sz="2800" kern="1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会員数</a:t>
            </a:r>
            <a:r>
              <a:rPr lang="ja-JP" altLang="ja-JP" sz="2800" kern="1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合計</a:t>
            </a:r>
            <a:r>
              <a:rPr lang="en-US" altLang="ja-JP" sz="2800" kern="1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2800" kern="1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４７名</a:t>
            </a:r>
            <a:endParaRPr lang="en-US" altLang="ja-JP" sz="2800" kern="100" dirty="0">
              <a:solidFill>
                <a:schemeClr val="tx2">
                  <a:lumMod val="60000"/>
                  <a:lumOff val="4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781D39F2-4297-478A-9E95-0A3411D34F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221376"/>
              </p:ext>
            </p:extLst>
          </p:nvPr>
        </p:nvGraphicFramePr>
        <p:xfrm>
          <a:off x="495300" y="1066261"/>
          <a:ext cx="2768600" cy="542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4300">
                  <a:extLst>
                    <a:ext uri="{9D8B030D-6E8A-4147-A177-3AD203B41FA5}">
                      <a16:colId xmlns:a16="http://schemas.microsoft.com/office/drawing/2014/main" val="1747572244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71726386"/>
                    </a:ext>
                  </a:extLst>
                </a:gridCol>
              </a:tblGrid>
              <a:tr h="37847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ja-JP" altLang="en-US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１</a:t>
                      </a:r>
                      <a:r>
                        <a:rPr kumimoji="1" lang="ja-JP" altLang="en-US" sz="14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地域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AKS</a:t>
                      </a:r>
                      <a:r>
                        <a:rPr kumimoji="1" lang="ja-JP" altLang="en-US" sz="16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会員数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139428"/>
                  </a:ext>
                </a:extLst>
              </a:tr>
              <a:tr h="3202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2500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  <a:endParaRPr kumimoji="1" lang="en-US" altLang="ja-JP"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212435"/>
                  </a:ext>
                </a:extLst>
              </a:tr>
              <a:tr h="3202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2510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501021"/>
                  </a:ext>
                </a:extLst>
              </a:tr>
              <a:tr h="3202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5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2520</a:t>
                      </a:r>
                      <a:r>
                        <a:rPr kumimoji="1" lang="ja-JP" altLang="en-US" sz="15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  <a:endParaRPr kumimoji="1" lang="ja-JP" alt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168786"/>
                  </a:ext>
                </a:extLst>
              </a:tr>
              <a:tr h="3202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2530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  <a:endParaRPr kumimoji="1" lang="ja-JP" alt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709898"/>
                  </a:ext>
                </a:extLst>
              </a:tr>
              <a:tr h="3202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2540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  <a:endParaRPr kumimoji="1" lang="ja-JP" alt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0865"/>
                  </a:ext>
                </a:extLst>
              </a:tr>
              <a:tr h="3202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2550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476592"/>
                  </a:ext>
                </a:extLst>
              </a:tr>
              <a:tr h="3202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2560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3282"/>
                  </a:ext>
                </a:extLst>
              </a:tr>
              <a:tr h="3202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2570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083712"/>
                  </a:ext>
                </a:extLst>
              </a:tr>
              <a:tr h="3202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2770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  <a:endParaRPr kumimoji="1" lang="ja-JP" alt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66039"/>
                  </a:ext>
                </a:extLst>
              </a:tr>
              <a:tr h="3202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2790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  <a:endParaRPr kumimoji="1" lang="ja-JP" alt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345972"/>
                  </a:ext>
                </a:extLst>
              </a:tr>
              <a:tr h="3202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2800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  <a:endParaRPr kumimoji="1" lang="ja-JP" alt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228453"/>
                  </a:ext>
                </a:extLst>
              </a:tr>
              <a:tr h="3202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2820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  <a:endParaRPr kumimoji="1" lang="ja-JP" alt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683574"/>
                  </a:ext>
                </a:extLst>
              </a:tr>
              <a:tr h="3202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2830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634963"/>
                  </a:ext>
                </a:extLst>
              </a:tr>
              <a:tr h="3202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2840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  <a:endParaRPr kumimoji="1" lang="ja-JP" alt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226662"/>
                  </a:ext>
                </a:extLst>
              </a:tr>
              <a:tr h="3202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小　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15</a:t>
                      </a:r>
                      <a:endParaRPr kumimoji="1" lang="ja-JP" altLang="en-US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415856"/>
                  </a:ext>
                </a:extLst>
              </a:tr>
            </a:tbl>
          </a:graphicData>
        </a:graphic>
      </p:graphicFrame>
      <p:graphicFrame>
        <p:nvGraphicFramePr>
          <p:cNvPr id="13" name="表 14">
            <a:extLst>
              <a:ext uri="{FF2B5EF4-FFF2-40B4-BE49-F238E27FC236}">
                <a16:creationId xmlns:a16="http://schemas.microsoft.com/office/drawing/2014/main" id="{619AB8D5-68FA-4370-8731-77E6C5A9B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977174"/>
              </p:ext>
            </p:extLst>
          </p:nvPr>
        </p:nvGraphicFramePr>
        <p:xfrm>
          <a:off x="6146800" y="1060568"/>
          <a:ext cx="2768600" cy="4773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4300">
                  <a:extLst>
                    <a:ext uri="{9D8B030D-6E8A-4147-A177-3AD203B41FA5}">
                      <a16:colId xmlns:a16="http://schemas.microsoft.com/office/drawing/2014/main" val="1808783089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1930646614"/>
                    </a:ext>
                  </a:extLst>
                </a:gridCol>
              </a:tblGrid>
              <a:tr h="38387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ja-JP" altLang="en-US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３</a:t>
                      </a:r>
                      <a:r>
                        <a:rPr kumimoji="1" lang="ja-JP" altLang="en-US" sz="14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地域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AKS</a:t>
                      </a:r>
                      <a:r>
                        <a:rPr kumimoji="1" lang="ja-JP" altLang="en-US" sz="16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会員数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619993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2640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781637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2650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593777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2660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1427133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2670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0057197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2680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1824313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2690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804318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2700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6557388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2710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1766059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2720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708378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2730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1476862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2740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8697069"/>
                  </a:ext>
                </a:extLst>
              </a:tr>
              <a:tr h="354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小　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17</a:t>
                      </a:r>
                      <a:endParaRPr kumimoji="1" lang="ja-JP" altLang="en-US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411449"/>
                  </a:ext>
                </a:extLst>
              </a:tr>
            </a:tbl>
          </a:graphicData>
        </a:graphic>
      </p:graphicFrame>
      <p:graphicFrame>
        <p:nvGraphicFramePr>
          <p:cNvPr id="18" name="表 18">
            <a:extLst>
              <a:ext uri="{FF2B5EF4-FFF2-40B4-BE49-F238E27FC236}">
                <a16:creationId xmlns:a16="http://schemas.microsoft.com/office/drawing/2014/main" id="{E3AEAD20-023C-43F8-B9FB-26EB5F883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775224"/>
              </p:ext>
            </p:extLst>
          </p:nvPr>
        </p:nvGraphicFramePr>
        <p:xfrm>
          <a:off x="3327400" y="1060569"/>
          <a:ext cx="2768600" cy="4776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4300">
                  <a:extLst>
                    <a:ext uri="{9D8B030D-6E8A-4147-A177-3AD203B41FA5}">
                      <a16:colId xmlns:a16="http://schemas.microsoft.com/office/drawing/2014/main" val="1339153688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1044948926"/>
                    </a:ext>
                  </a:extLst>
                </a:gridCol>
              </a:tblGrid>
              <a:tr h="39337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ja-JP" altLang="en-US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２</a:t>
                      </a:r>
                      <a:r>
                        <a:rPr kumimoji="1" lang="ja-JP" altLang="en-US" sz="16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地域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AKA</a:t>
                      </a:r>
                      <a:r>
                        <a:rPr kumimoji="1" lang="ja-JP" altLang="en-US" sz="16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会員数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43758"/>
                  </a:ext>
                </a:extLst>
              </a:tr>
              <a:tr h="4330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2580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8329755"/>
                  </a:ext>
                </a:extLst>
              </a:tr>
              <a:tr h="4330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2590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723923"/>
                  </a:ext>
                </a:extLst>
              </a:tr>
              <a:tr h="4330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2600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895058"/>
                  </a:ext>
                </a:extLst>
              </a:tr>
              <a:tr h="4330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2610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702737"/>
                  </a:ext>
                </a:extLst>
              </a:tr>
              <a:tr h="4330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2620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389773"/>
                  </a:ext>
                </a:extLst>
              </a:tr>
              <a:tr h="4330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2630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159474"/>
                  </a:ext>
                </a:extLst>
              </a:tr>
              <a:tr h="4330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2750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7532743"/>
                  </a:ext>
                </a:extLst>
              </a:tr>
              <a:tr h="4330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2760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684593"/>
                  </a:ext>
                </a:extLst>
              </a:tr>
              <a:tr h="4330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第</a:t>
                      </a:r>
                      <a:r>
                        <a:rPr kumimoji="1" lang="en-US" altLang="ja-JP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2780</a:t>
                      </a:r>
                      <a:r>
                        <a:rPr kumimoji="1" lang="ja-JP" alt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  <a:endParaRPr kumimoji="1" lang="ja-JP" altLang="en-US" dirty="0">
                        <a:solidFill>
                          <a:schemeClr val="bg2">
                            <a:lumMod val="1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017976"/>
                  </a:ext>
                </a:extLst>
              </a:tr>
              <a:tr h="48279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小　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15</a:t>
                      </a:r>
                      <a:endParaRPr kumimoji="1" lang="ja-JP" altLang="en-US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0586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745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タイトル 1"/>
          <p:cNvSpPr>
            <a:spLocks noGrp="1"/>
          </p:cNvSpPr>
          <p:nvPr>
            <p:ph type="title"/>
          </p:nvPr>
        </p:nvSpPr>
        <p:spPr bwMode="auto">
          <a:xfrm>
            <a:off x="-76200" y="228600"/>
            <a:ext cx="9296400" cy="914400"/>
          </a:xfrm>
          <a:solidFill>
            <a:schemeClr val="accent1"/>
          </a:solidFill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kumimoji="1" lang="en-US" altLang="ja-JP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E/MGA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とは・・・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D650056-4E9E-48F9-86A9-2058D0D7D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676400"/>
            <a:ext cx="8610600" cy="4800600"/>
          </a:xfrm>
        </p:spPr>
        <p:txBody>
          <a:bodyPr anchor="ctr"/>
          <a:lstStyle/>
          <a:p>
            <a:pPr marL="417910" lvl="1" indent="-160735">
              <a:buClr>
                <a:schemeClr val="tx2">
                  <a:lumMod val="60000"/>
                  <a:lumOff val="40000"/>
                </a:schemeClr>
              </a:buClr>
              <a:buSzPct val="120000"/>
              <a:buFont typeface="Wingdings" panose="05000000000000000000" pitchFamily="2" charset="2"/>
              <a:buChar char="l"/>
              <a:defRPr/>
            </a:pPr>
            <a:r>
              <a:rPr lang="ja-JP" altLang="en-US" sz="18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正式名称は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sz="3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恒久基金／大口寄付アドバイザー</a:t>
            </a:r>
            <a:r>
              <a:rPr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endParaRPr lang="en-US" altLang="ja-JP" sz="24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57175" lvl="1" indent="0">
              <a:buClr>
                <a:schemeClr val="tx2">
                  <a:lumMod val="60000"/>
                  <a:lumOff val="40000"/>
                </a:schemeClr>
              </a:buClr>
              <a:buSzPct val="120000"/>
              <a:buNone/>
              <a:defRPr/>
            </a:pPr>
            <a:r>
              <a:rPr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lang="ja-JP" altLang="en-US" sz="16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世界で</a:t>
            </a:r>
            <a:r>
              <a:rPr lang="en-US" altLang="ja-JP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41</a:t>
            </a:r>
            <a:r>
              <a:rPr lang="ja-JP" alt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r>
              <a:rPr lang="ja-JP" altLang="en-US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lang="ja-JP" altLang="en-US" sz="225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en-US" altLang="ja-JP" sz="225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</a:t>
            </a:r>
            <a:r>
              <a:rPr lang="en-US" altLang="ja-JP" sz="225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ndowment/</a:t>
            </a:r>
            <a:r>
              <a:rPr lang="en-US" altLang="ja-JP" sz="225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</a:t>
            </a:r>
            <a:r>
              <a:rPr lang="en-US" altLang="ja-JP" sz="225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ajor </a:t>
            </a:r>
            <a:r>
              <a:rPr lang="en-US" altLang="ja-JP" sz="225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</a:t>
            </a:r>
            <a:r>
              <a:rPr lang="en-US" altLang="ja-JP" sz="225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ifts </a:t>
            </a:r>
            <a:r>
              <a:rPr lang="en-US" altLang="ja-JP" sz="225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lang="en-US" altLang="ja-JP" sz="225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dviser </a:t>
            </a:r>
            <a:r>
              <a:rPr lang="ja-JP" altLang="en-US" sz="225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の略）</a:t>
            </a:r>
            <a:endParaRPr lang="en-US" altLang="en-US" sz="225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417910" lvl="1" indent="-160735">
              <a:buClr>
                <a:schemeClr val="tx2">
                  <a:lumMod val="60000"/>
                  <a:lumOff val="40000"/>
                </a:schemeClr>
              </a:buClr>
              <a:buSzPct val="120000"/>
              <a:buFont typeface="Wingdings" panose="05000000000000000000" pitchFamily="2" charset="2"/>
              <a:buChar char="l"/>
              <a:defRPr/>
            </a:pPr>
            <a:r>
              <a:rPr lang="ja-JP" altLang="en-US" sz="225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恒久基金と大口寄付に関する</a:t>
            </a:r>
            <a:r>
              <a:rPr lang="ja-JP" alt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地区への情報や助言</a:t>
            </a:r>
            <a:r>
              <a:rPr lang="ja-JP" altLang="en-US" sz="225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を提供</a:t>
            </a:r>
            <a:endParaRPr lang="en-US" altLang="en-US" sz="225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417910" lvl="1" indent="-160735">
              <a:buClr>
                <a:schemeClr val="tx2">
                  <a:lumMod val="60000"/>
                  <a:lumOff val="40000"/>
                </a:schemeClr>
              </a:buClr>
              <a:buSzPct val="120000"/>
              <a:buFont typeface="Wingdings" panose="05000000000000000000" pitchFamily="2" charset="2"/>
              <a:buChar char="l"/>
              <a:defRPr/>
            </a:pPr>
            <a:r>
              <a:rPr lang="ja-JP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地域リーダーチームの一員</a:t>
            </a:r>
            <a:r>
              <a:rPr lang="ja-JP" altLang="en-US" sz="2400" dirty="0">
                <a:solidFill>
                  <a:schemeClr val="tx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で、</a:t>
            </a:r>
            <a:endParaRPr lang="en-US" altLang="ja-JP" sz="2400" dirty="0">
              <a:solidFill>
                <a:schemeClr val="tx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57175" lvl="1" indent="0">
              <a:buClr>
                <a:schemeClr val="accent1"/>
              </a:buClr>
              <a:buSzPct val="120000"/>
              <a:buNone/>
              <a:defRPr/>
            </a:pPr>
            <a:r>
              <a:rPr lang="ja-JP" altLang="en-US" sz="2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⑴ ロータリー財団地域コーディネーター</a:t>
            </a:r>
            <a:r>
              <a:rPr lang="en-US" altLang="ja-JP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(RRFC)</a:t>
            </a:r>
            <a:r>
              <a:rPr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endParaRPr lang="en-US" altLang="ja-JP" sz="24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57175" lvl="1" indent="0">
              <a:buClr>
                <a:schemeClr val="accent1"/>
              </a:buClr>
              <a:buSzPct val="120000"/>
              <a:buNone/>
              <a:defRPr/>
            </a:pPr>
            <a:r>
              <a:rPr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⑵ ロータリーコーディネーター</a:t>
            </a:r>
            <a:r>
              <a:rPr lang="en-US" altLang="ja-JP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(RC)</a:t>
            </a:r>
            <a:r>
              <a:rPr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endParaRPr lang="en-US" altLang="ja-JP" sz="24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57175" lvl="1" indent="0">
              <a:buClr>
                <a:schemeClr val="accent1"/>
              </a:buClr>
              <a:buSzPct val="120000"/>
              <a:buNone/>
              <a:defRPr/>
            </a:pPr>
            <a:r>
              <a:rPr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⑶ ロータリー公共イメージコーディネーター</a:t>
            </a:r>
            <a:r>
              <a:rPr lang="en-US" altLang="ja-JP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(RPIC)</a:t>
            </a:r>
          </a:p>
          <a:p>
            <a:pPr marL="257175" lvl="1" indent="0">
              <a:buClr>
                <a:schemeClr val="accent1"/>
              </a:buClr>
              <a:buSzPct val="120000"/>
              <a:buNone/>
              <a:defRPr/>
            </a:pPr>
            <a:r>
              <a:rPr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と</a:t>
            </a:r>
            <a:r>
              <a:rPr lang="ja-JP" altLang="en-US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協力して地区、ロータリークラブ等の活動の支援を行います。</a:t>
            </a:r>
            <a:endParaRPr lang="en-US" altLang="en-US" sz="20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417910" lvl="1" indent="-160735">
              <a:buClr>
                <a:schemeClr val="tx2">
                  <a:lumMod val="60000"/>
                  <a:lumOff val="40000"/>
                </a:schemeClr>
              </a:buClr>
              <a:buSzPct val="120000"/>
              <a:buFont typeface="Wingdings" panose="05000000000000000000" pitchFamily="2" charset="2"/>
              <a:buChar char="l"/>
              <a:defRPr/>
            </a:pPr>
            <a:r>
              <a:rPr lang="ja-JP" altLang="en-US" sz="225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財団担当職員と協力し</a:t>
            </a:r>
            <a:r>
              <a:rPr lang="ja-JP" altLang="en-US" sz="2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</a:t>
            </a:r>
            <a:r>
              <a:rPr lang="ja-JP" altLang="en-US" sz="3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ァンドレイジング</a:t>
            </a:r>
            <a:r>
              <a:rPr lang="ja-JP" alt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を支援</a:t>
            </a:r>
            <a:endParaRPr kumimoji="1" lang="ja-JP" altLang="en-US" sz="2800" dirty="0">
              <a:solidFill>
                <a:schemeClr val="tx2">
                  <a:lumMod val="60000"/>
                  <a:lumOff val="4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93297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タイトル 1"/>
          <p:cNvSpPr>
            <a:spLocks noGrp="1"/>
          </p:cNvSpPr>
          <p:nvPr>
            <p:ph type="title"/>
          </p:nvPr>
        </p:nvSpPr>
        <p:spPr bwMode="auto">
          <a:xfrm>
            <a:off x="-76200" y="385762"/>
            <a:ext cx="9296400" cy="681038"/>
          </a:xfrm>
          <a:solidFill>
            <a:schemeClr val="accent1"/>
          </a:solidFill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恒久基金のイメージ（動画　</a:t>
            </a:r>
            <a: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1:00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</a:p>
        </p:txBody>
      </p:sp>
      <p:pic>
        <p:nvPicPr>
          <p:cNvPr id="3" name="The Rotary Foundation Endowment (Japanese)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1147762"/>
            <a:ext cx="8991600" cy="505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42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50943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6EC91B-FC3A-4EAF-87BC-EB7D3FD80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457200"/>
            <a:ext cx="9296400" cy="914400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kumimoji="1" lang="ja-JP" altLang="en-US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恒久基金＆大口寄付のご相談は・・・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FE3C86-3DA5-4317-8C64-3F76BA98E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7848600" cy="4648200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5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第１地域　</a:t>
            </a:r>
            <a:r>
              <a:rPr kumimoji="1" lang="en-US" altLang="ja-JP" sz="25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E/MGA</a:t>
            </a:r>
            <a:r>
              <a:rPr kumimoji="1" lang="ja-JP" altLang="en-US" sz="25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中谷　研一</a:t>
            </a:r>
            <a:endParaRPr kumimoji="1" lang="en-US" altLang="ja-JP" sz="2500" dirty="0">
              <a:solidFill>
                <a:schemeClr val="bg2">
                  <a:lumMod val="1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5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</a:t>
            </a:r>
            <a:r>
              <a:rPr kumimoji="1" lang="en-US" altLang="ja-JP" sz="25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3"/>
              </a:rPr>
              <a:t>kenmd12phdnmc@aurora.ocn.ne.jp</a:t>
            </a:r>
            <a:endParaRPr kumimoji="1" lang="en-US" altLang="ja-JP" sz="2500" dirty="0">
              <a:solidFill>
                <a:schemeClr val="bg2">
                  <a:lumMod val="1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5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第２地域  </a:t>
            </a:r>
            <a:r>
              <a:rPr kumimoji="1" lang="en-US" altLang="ja-JP" sz="25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E/MGA</a:t>
            </a:r>
            <a:r>
              <a:rPr kumimoji="1" lang="ja-JP" altLang="en-US" sz="25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野口　英一</a:t>
            </a:r>
            <a:endParaRPr kumimoji="1" lang="en-US" altLang="ja-JP" sz="2500" dirty="0">
              <a:solidFill>
                <a:schemeClr val="bg2">
                  <a:lumMod val="1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5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</a:t>
            </a:r>
            <a:r>
              <a:rPr kumimoji="1" lang="en-US" altLang="ja-JP" sz="25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4"/>
              </a:rPr>
              <a:t>a1-n765@ybs.ne.jp</a:t>
            </a:r>
            <a:endParaRPr kumimoji="1" lang="en-US" altLang="ja-JP" sz="2500" dirty="0">
              <a:solidFill>
                <a:schemeClr val="bg2">
                  <a:lumMod val="1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5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第３地域　</a:t>
            </a:r>
            <a:r>
              <a:rPr kumimoji="1" lang="en-US" altLang="ja-JP" sz="25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E/MGA</a:t>
            </a:r>
            <a:r>
              <a:rPr kumimoji="1" lang="ja-JP" altLang="en-US" sz="25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佐藤　芳郎</a:t>
            </a:r>
            <a:endParaRPr kumimoji="1" lang="en-US" altLang="ja-JP" sz="2500" dirty="0">
              <a:solidFill>
                <a:schemeClr val="bg2">
                  <a:lumMod val="1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5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</a:t>
            </a:r>
            <a:r>
              <a:rPr kumimoji="1" lang="en-US" altLang="ja-JP" sz="25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5"/>
              </a:rPr>
              <a:t>yoshio@sato.name</a:t>
            </a:r>
            <a:r>
              <a:rPr kumimoji="1" lang="ja-JP" altLang="en-US" sz="25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endParaRPr kumimoji="1" lang="en-US" altLang="ja-JP" sz="2500" dirty="0">
              <a:solidFill>
                <a:schemeClr val="bg2">
                  <a:lumMod val="1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5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</a:t>
            </a:r>
            <a:endParaRPr kumimoji="1" lang="en-US" altLang="ja-JP" sz="2500" dirty="0">
              <a:solidFill>
                <a:schemeClr val="bg2">
                  <a:lumMod val="1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500" b="1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　　　　　国際ロータリー日本事務局財団室</a:t>
            </a:r>
            <a:endParaRPr kumimoji="1" lang="en-US" altLang="ja-JP" sz="2500" b="1" dirty="0">
              <a:solidFill>
                <a:schemeClr val="bg2">
                  <a:lumMod val="1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5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　　　　　　　　　</a:t>
            </a:r>
            <a:r>
              <a:rPr kumimoji="1" lang="en-US" altLang="ja-JP" sz="25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03-5439-5805</a:t>
            </a:r>
          </a:p>
          <a:p>
            <a:pPr marL="0" indent="0">
              <a:buNone/>
            </a:pPr>
            <a:r>
              <a:rPr kumimoji="1" lang="ja-JP" altLang="en-US" sz="25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　　　　　　　　　</a:t>
            </a:r>
            <a:r>
              <a:rPr kumimoji="1" lang="en-US" altLang="ja-JP" sz="25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6"/>
              </a:rPr>
              <a:t>RIJPNTRF@rotary.org</a:t>
            </a:r>
            <a:endParaRPr kumimoji="1" lang="en-US" altLang="ja-JP" sz="2500" dirty="0">
              <a:solidFill>
                <a:schemeClr val="bg2">
                  <a:lumMod val="1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kumimoji="1" lang="ja-JP" altLang="en-US" dirty="0">
              <a:solidFill>
                <a:schemeClr val="bg2">
                  <a:lumMod val="1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411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"/>
          <p:cNvSpPr txBox="1">
            <a:spLocks noChangeArrowheads="1"/>
          </p:cNvSpPr>
          <p:nvPr/>
        </p:nvSpPr>
        <p:spPr bwMode="auto">
          <a:xfrm>
            <a:off x="914400" y="4191000"/>
            <a:ext cx="7315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spcAft>
                <a:spcPts val="2400"/>
              </a:spcAft>
              <a:defRPr/>
            </a:pPr>
            <a:r>
              <a:rPr lang="ja-JP" altLang="en-US" sz="5000" dirty="0">
                <a:solidFill>
                  <a:schemeClr val="tx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ご清聴ありがとうございました</a:t>
            </a:r>
            <a:endParaRPr lang="en-US" altLang="ja-JP" sz="5000" dirty="0">
              <a:solidFill>
                <a:schemeClr val="tx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endParaRPr lang="en-US" altLang="ja-JP" sz="2000" dirty="0">
              <a:solidFill>
                <a:srgbClr val="01B4E7"/>
              </a:solidFill>
              <a:latin typeface="Georgia" pitchFamily="18" charset="0"/>
            </a:endParaRPr>
          </a:p>
          <a:p>
            <a:pPr algn="r" eaLnBrk="1" hangingPunct="1">
              <a:defRPr/>
            </a:pPr>
            <a:endParaRPr lang="en-US" altLang="ja-JP" sz="3200" dirty="0">
              <a:solidFill>
                <a:srgbClr val="002060"/>
              </a:solidFill>
              <a:latin typeface="Georgia" pitchFamily="18" charset="0"/>
            </a:endParaRPr>
          </a:p>
          <a:p>
            <a:pPr algn="r" eaLnBrk="1" hangingPunct="1">
              <a:defRPr/>
            </a:pPr>
            <a:endParaRPr lang="en-US" altLang="ja-JP" sz="32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endParaRPr lang="ja-JP" altLang="en-US" sz="2000" dirty="0">
              <a:solidFill>
                <a:srgbClr val="5403E5"/>
              </a:solidFill>
              <a:latin typeface="Georgia" pitchFamily="18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-127000"/>
            <a:ext cx="2609850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96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7CA699-CDF0-4FD7-A25D-20AB4974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228600"/>
            <a:ext cx="9296400" cy="941956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kumimoji="1" lang="en-US" altLang="ja-JP" sz="28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Narrow" panose="020B0606020202030204" pitchFamily="34" charset="0"/>
              </a:rPr>
              <a:t>EMGTI</a:t>
            </a:r>
            <a:r>
              <a:rPr kumimoji="1" lang="ja-JP" altLang="en-US" sz="28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Narrow" panose="020B0606020202030204" pitchFamily="34" charset="0"/>
              </a:rPr>
              <a:t>（</a:t>
            </a:r>
            <a:r>
              <a:rPr kumimoji="1" lang="en-US" altLang="ja-JP" sz="28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Narrow" panose="020B0606020202030204" pitchFamily="34" charset="0"/>
              </a:rPr>
              <a:t>Endowment/Major Gifts</a:t>
            </a:r>
            <a:r>
              <a:rPr kumimoji="1" lang="ja-JP" altLang="en-US" sz="28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Narrow" panose="020B0606020202030204" pitchFamily="34" charset="0"/>
              </a:rPr>
              <a:t> </a:t>
            </a:r>
            <a:r>
              <a:rPr kumimoji="1" lang="en-US" altLang="ja-JP" sz="28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Narrow" panose="020B0606020202030204" pitchFamily="34" charset="0"/>
              </a:rPr>
              <a:t>Training</a:t>
            </a:r>
            <a:r>
              <a:rPr kumimoji="1" lang="ja-JP" altLang="en-US" sz="28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Narrow" panose="020B0606020202030204" pitchFamily="34" charset="0"/>
              </a:rPr>
              <a:t> </a:t>
            </a:r>
            <a:r>
              <a:rPr kumimoji="1" lang="en-US" altLang="ja-JP" sz="28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Narrow" panose="020B0606020202030204" pitchFamily="34" charset="0"/>
              </a:rPr>
              <a:t>Institute</a:t>
            </a:r>
            <a:r>
              <a:rPr kumimoji="1" lang="ja-JP" altLang="en-US" sz="28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Narrow" panose="020B0606020202030204" pitchFamily="34" charset="0"/>
              </a:rPr>
              <a:t>）</a:t>
            </a:r>
            <a:endParaRPr kumimoji="1" lang="ja-JP" altLang="en-US" sz="2800" dirty="0"/>
          </a:p>
        </p:txBody>
      </p:sp>
      <p:pic>
        <p:nvPicPr>
          <p:cNvPr id="9" name="図 6">
            <a:extLst>
              <a:ext uri="{FF2B5EF4-FFF2-40B4-BE49-F238E27FC236}">
                <a16:creationId xmlns:a16="http://schemas.microsoft.com/office/drawing/2014/main" id="{8D314C64-5240-47B7-ACE0-4384F2546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302064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10">
            <a:extLst>
              <a:ext uri="{FF2B5EF4-FFF2-40B4-BE49-F238E27FC236}">
                <a16:creationId xmlns:a16="http://schemas.microsoft.com/office/drawing/2014/main" id="{41236888-6A64-4F53-A4FA-F028E02DC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955" y="1302064"/>
            <a:ext cx="3327845" cy="249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図 8">
            <a:extLst>
              <a:ext uri="{FF2B5EF4-FFF2-40B4-BE49-F238E27FC236}">
                <a16:creationId xmlns:a16="http://schemas.microsoft.com/office/drawing/2014/main" id="{C5DFE584-7C13-4080-B23D-20C69C087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209" y="3796662"/>
            <a:ext cx="3204591" cy="240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D9E24847-EDD8-49A1-B6DC-BD7401684A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2549363"/>
            <a:ext cx="5486400" cy="3343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54D1B6-7B00-4B56-A2C6-1B368036FF11}"/>
              </a:ext>
            </a:extLst>
          </p:cNvPr>
          <p:cNvSpPr/>
          <p:nvPr/>
        </p:nvSpPr>
        <p:spPr>
          <a:xfrm>
            <a:off x="1224688" y="6024146"/>
            <a:ext cx="45768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sz="1600" kern="100" dirty="0">
                <a:solidFill>
                  <a:srgbClr val="002060"/>
                </a:solidFill>
                <a:latin typeface="Meiryo UI" panose="020B0604030504040204" pitchFamily="50" charset="-128"/>
                <a:ea typeface="游明朝" panose="02020400000000000000" pitchFamily="18" charset="-128"/>
                <a:cs typeface="Times New Roman" panose="02020603050405020304" pitchFamily="18" charset="0"/>
              </a:rPr>
              <a:t>2019</a:t>
            </a:r>
            <a:r>
              <a:rPr lang="ja-JP" altLang="ja-JP" sz="1600" kern="100" dirty="0">
                <a:solidFill>
                  <a:srgbClr val="002060"/>
                </a:solidFill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年</a:t>
            </a:r>
            <a:r>
              <a:rPr lang="en-US" altLang="ja-JP" sz="1600" kern="100" dirty="0">
                <a:solidFill>
                  <a:srgbClr val="002060"/>
                </a:solidFill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3</a:t>
            </a:r>
            <a:r>
              <a:rPr lang="ja-JP" altLang="ja-JP" sz="1600" kern="100" dirty="0">
                <a:solidFill>
                  <a:srgbClr val="002060"/>
                </a:solidFill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月</a:t>
            </a:r>
            <a:r>
              <a:rPr lang="en-US" altLang="ja-JP" sz="1600" kern="100" dirty="0">
                <a:solidFill>
                  <a:srgbClr val="002060"/>
                </a:solidFill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31</a:t>
            </a:r>
            <a:r>
              <a:rPr lang="ja-JP" altLang="ja-JP" sz="1600" kern="100" dirty="0">
                <a:solidFill>
                  <a:srgbClr val="002060"/>
                </a:solidFill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日～</a:t>
            </a:r>
            <a:r>
              <a:rPr lang="en-US" altLang="ja-JP" sz="1600" kern="100" dirty="0">
                <a:solidFill>
                  <a:srgbClr val="002060"/>
                </a:solidFill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4</a:t>
            </a:r>
            <a:r>
              <a:rPr lang="ja-JP" altLang="ja-JP" sz="1600" kern="100" dirty="0">
                <a:solidFill>
                  <a:srgbClr val="002060"/>
                </a:solidFill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月</a:t>
            </a:r>
            <a:r>
              <a:rPr lang="en-US" altLang="ja-JP" sz="1600" kern="100" dirty="0">
                <a:solidFill>
                  <a:srgbClr val="002060"/>
                </a:solidFill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2</a:t>
            </a:r>
            <a:r>
              <a:rPr lang="ja-JP" altLang="ja-JP" sz="1600" kern="100" dirty="0">
                <a:solidFill>
                  <a:srgbClr val="002060"/>
                </a:solidFill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日：エバンストン</a:t>
            </a:r>
            <a:r>
              <a:rPr lang="en-US" altLang="ja-JP" sz="1600" kern="100" dirty="0">
                <a:solidFill>
                  <a:srgbClr val="002060"/>
                </a:solidFill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RI</a:t>
            </a:r>
            <a:r>
              <a:rPr lang="ja-JP" altLang="ja-JP" sz="1600" kern="100" dirty="0">
                <a:solidFill>
                  <a:srgbClr val="002060"/>
                </a:solidFill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本部にて</a:t>
            </a:r>
            <a:endParaRPr lang="ja-JP" altLang="ja-JP" sz="1050" kern="100" dirty="0">
              <a:solidFill>
                <a:srgbClr val="002060"/>
              </a:solidFill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316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タイトル 1"/>
          <p:cNvSpPr>
            <a:spLocks noGrp="1"/>
          </p:cNvSpPr>
          <p:nvPr>
            <p:ph type="title"/>
          </p:nvPr>
        </p:nvSpPr>
        <p:spPr bwMode="auto">
          <a:xfrm>
            <a:off x="-76200" y="206375"/>
            <a:ext cx="9296400" cy="784225"/>
          </a:xfrm>
          <a:solidFill>
            <a:schemeClr val="accent1"/>
          </a:solidFill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ロータリー財団の新たな目標</a:t>
            </a:r>
            <a: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endParaRPr kumimoji="1"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819" name="コンテンツ プレースホルダー 2"/>
          <p:cNvSpPr>
            <a:spLocks noGrp="1"/>
          </p:cNvSpPr>
          <p:nvPr>
            <p:ph idx="1"/>
          </p:nvPr>
        </p:nvSpPr>
        <p:spPr bwMode="auto">
          <a:xfrm>
            <a:off x="152400" y="1745457"/>
            <a:ext cx="3733800" cy="394731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  <a:defRPr/>
            </a:pPr>
            <a:r>
              <a:rPr lang="ja-JP" altLang="en-US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ロータリー財団は、</a:t>
            </a:r>
            <a:r>
              <a:rPr lang="en-US" altLang="ja-JP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2025</a:t>
            </a:r>
            <a:r>
              <a:rPr lang="ja-JP" altLang="en-US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年までに恒久基金の「純資産」と「寄付の誓約」の合計を</a:t>
            </a:r>
            <a:r>
              <a:rPr lang="en-US" altLang="ja-JP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</a:t>
            </a:r>
            <a:r>
              <a:rPr lang="ja-JP" altLang="en-US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億</a:t>
            </a:r>
            <a:r>
              <a:rPr lang="en-US" altLang="ja-JP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2500</a:t>
            </a:r>
            <a:r>
              <a:rPr lang="ja-JP" altLang="en-US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万ドルにする目標を立てました。</a:t>
            </a:r>
            <a:endParaRPr lang="en-US" altLang="ja-JP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altLang="ja-JP" sz="26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191000" y="3250406"/>
            <a:ext cx="1371600" cy="147399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億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2,890</a:t>
            </a:r>
          </a:p>
          <a:p>
            <a:pPr algn="ctr">
              <a:defRPr/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万ドル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4191000" y="4724400"/>
            <a:ext cx="1371600" cy="938213"/>
          </a:xfrm>
          <a:prstGeom prst="rect">
            <a:avLst/>
          </a:prstGeom>
          <a:solidFill>
            <a:srgbClr val="0B0BFD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億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8,750</a:t>
            </a:r>
          </a:p>
          <a:p>
            <a:pPr algn="ctr">
              <a:defRPr/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万ドル</a:t>
            </a:r>
          </a:p>
        </p:txBody>
      </p:sp>
      <p:cxnSp>
        <p:nvCxnSpPr>
          <p:cNvPr id="8" name="直線コネクタ 7"/>
          <p:cNvCxnSpPr/>
          <p:nvPr/>
        </p:nvCxnSpPr>
        <p:spPr>
          <a:xfrm flipV="1">
            <a:off x="3657600" y="5664200"/>
            <a:ext cx="5219700" cy="158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6629400" y="3581400"/>
            <a:ext cx="1600200" cy="2081213"/>
          </a:xfrm>
          <a:prstGeom prst="rect">
            <a:avLst/>
          </a:prstGeom>
          <a:solidFill>
            <a:srgbClr val="0B0BF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純資産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defRPr/>
            </a:pP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億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defRPr/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ドル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22686" y="2747168"/>
            <a:ext cx="2355850" cy="4619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ja-JP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2019</a:t>
            </a:r>
            <a:r>
              <a:rPr kumimoji="1" lang="ja-JP" altLang="en-US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kumimoji="1" lang="en-US" altLang="ja-JP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r>
            <a:r>
              <a:rPr kumimoji="1" lang="ja-JP" altLang="en-US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月現在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6629400" y="1144588"/>
            <a:ext cx="1600200" cy="24368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寄付の誓約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defRPr/>
            </a:pP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億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2500</a:t>
            </a:r>
          </a:p>
          <a:p>
            <a:pPr algn="ctr">
              <a:defRPr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ドル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247021" y="670223"/>
            <a:ext cx="231775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ja-JP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2025</a:t>
            </a:r>
            <a:r>
              <a:rPr kumimoji="1" lang="ja-JP" altLang="en-US" dirty="0">
                <a:solidFill>
                  <a:schemeClr val="tx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年までに</a:t>
            </a:r>
            <a:endParaRPr kumimoji="1" lang="en-US" altLang="ja-JP" dirty="0">
              <a:solidFill>
                <a:schemeClr val="tx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 flipV="1">
            <a:off x="5562600" y="1144588"/>
            <a:ext cx="1066800" cy="2284412"/>
          </a:xfrm>
          <a:prstGeom prst="line">
            <a:avLst/>
          </a:prstGeom>
          <a:ln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5562600" y="3581401"/>
            <a:ext cx="1066800" cy="1219199"/>
          </a:xfrm>
          <a:prstGeom prst="line">
            <a:avLst/>
          </a:prstGeom>
          <a:ln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2230438" y="5891213"/>
            <a:ext cx="10668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1" lang="ja-JP" altLang="en-US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合計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33749" y="5861050"/>
            <a:ext cx="2930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ja-JP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13</a:t>
            </a:r>
            <a:r>
              <a:rPr kumimoji="1" lang="ja-JP" altLang="en-US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億</a:t>
            </a:r>
            <a:r>
              <a:rPr kumimoji="1" lang="en-US" altLang="ja-JP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1,600</a:t>
            </a:r>
            <a:r>
              <a:rPr kumimoji="1" lang="ja-JP" altLang="en-US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万ドル</a:t>
            </a: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6096000" y="5861050"/>
            <a:ext cx="29305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/>
            <a:r>
              <a:rPr kumimoji="1" lang="en-US" altLang="ja-JP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</a:t>
            </a:r>
            <a:r>
              <a:rPr kumimoji="1" lang="ja-JP" altLang="en-US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億</a:t>
            </a:r>
            <a:r>
              <a:rPr kumimoji="1" lang="en-US" altLang="ja-JP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2500</a:t>
            </a:r>
            <a:r>
              <a:rPr kumimoji="1" lang="ja-JP" altLang="en-US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万ドル</a:t>
            </a:r>
          </a:p>
        </p:txBody>
      </p:sp>
    </p:spTree>
    <p:extLst>
      <p:ext uri="{BB962C8B-B14F-4D97-AF65-F5344CB8AC3E}">
        <p14:creationId xmlns:p14="http://schemas.microsoft.com/office/powerpoint/2010/main" val="8708023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  <p:bldP spid="5" grpId="0" animBg="1"/>
      <p:bldP spid="11" grpId="0" animBg="1"/>
      <p:bldP spid="14" grpId="0" animBg="1"/>
      <p:bldP spid="10" grpId="0"/>
      <p:bldP spid="12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F51B50-5923-404F-B485-83CD72A38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228600"/>
            <a:ext cx="9296400" cy="762000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kumimoji="1" lang="ja-JP" altLang="en-US" sz="400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恒久基金とは</a:t>
            </a:r>
            <a:r>
              <a:rPr kumimoji="1" lang="en-US" altLang="ja-JP" sz="400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CB07E6C-815C-42A7-A6AD-C580CD421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002632"/>
            <a:ext cx="8305800" cy="555056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1917</a:t>
            </a:r>
            <a:r>
              <a:rPr kumimoji="1" lang="ja-JP" altLang="en-US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年アトランタ大会</a:t>
            </a:r>
            <a:r>
              <a:rPr kumimoji="1" lang="en-US" altLang="ja-JP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Arch C. Klumph</a:t>
            </a:r>
            <a:r>
              <a:rPr kumimoji="1" lang="ja-JP" altLang="en-US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会長</a:t>
            </a:r>
            <a:endParaRPr kumimoji="1" lang="en-US" altLang="ja-JP" sz="20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  </a:t>
            </a:r>
            <a:r>
              <a:rPr kumimoji="1" lang="ja-JP" altLang="en-US" sz="16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世界でよいことこをする目的で、</a:t>
            </a:r>
            <a:endParaRPr kumimoji="1" lang="en-US" altLang="ja-JP" sz="16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16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 </a:t>
            </a:r>
            <a:r>
              <a:rPr kumimoji="1" lang="ja-JP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基金の設置を提唱 </a:t>
            </a:r>
            <a:r>
              <a:rPr kumimoji="1" lang="ja-JP" alt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2600" dirty="0">
              <a:solidFill>
                <a:schemeClr val="tx2">
                  <a:lumMod val="60000"/>
                  <a:lumOff val="4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en-US" altLang="ja-JP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1928</a:t>
            </a:r>
            <a:r>
              <a:rPr kumimoji="1" lang="ja-JP" altLang="en-US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年正式に命名</a:t>
            </a:r>
            <a:endParaRPr kumimoji="1" lang="en-US" altLang="ja-JP" sz="20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 　</a:t>
            </a:r>
            <a:r>
              <a:rPr kumimoji="1" lang="ja-JP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ロータリー財団</a:t>
            </a:r>
            <a:r>
              <a:rPr kumimoji="1" lang="en-US" altLang="ja-JP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(The Rotary Foundation) </a:t>
            </a:r>
          </a:p>
          <a:p>
            <a:pPr marL="0" indent="0">
              <a:buNone/>
            </a:pPr>
            <a:r>
              <a:rPr kumimoji="1" lang="en-US" altLang="ja-JP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1981</a:t>
            </a:r>
            <a:r>
              <a:rPr kumimoji="1" lang="ja-JP" altLang="en-US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年ロータリー財団が</a:t>
            </a:r>
            <a:endParaRPr kumimoji="1" lang="en-US" altLang="ja-JP" sz="20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</a:t>
            </a:r>
            <a:r>
              <a:rPr kumimoji="1" lang="ja-JP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恒久基金    </a:t>
            </a:r>
            <a:r>
              <a:rPr kumimoji="1" lang="ja-JP" altLang="en-US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を設立</a:t>
            </a:r>
            <a:endParaRPr kumimoji="1" lang="en-US" altLang="ja-JP" sz="20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16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恒久基金へのご支援は、</a:t>
            </a:r>
            <a:r>
              <a:rPr kumimoji="1" lang="ja-JP" alt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未来における持続可能なプロジェクト</a:t>
            </a:r>
            <a:endParaRPr kumimoji="1" lang="en-US" altLang="ja-JP" sz="2600" dirty="0">
              <a:solidFill>
                <a:schemeClr val="tx2">
                  <a:lumMod val="60000"/>
                  <a:lumOff val="4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　　　　　　　　　　　　　　</a:t>
            </a:r>
            <a:r>
              <a:rPr kumimoji="1" lang="ja-JP" altLang="en-US" sz="16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を実施するための必要な財源</a:t>
            </a:r>
            <a:r>
              <a:rPr kumimoji="1" lang="ja-JP" altLang="en-US" sz="18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⑴元金が支出されず利益の一部がロータリー財団プログラムを恒久的に支える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</a:t>
            </a:r>
            <a:r>
              <a:rPr kumimoji="1" lang="ja-JP" alt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ロータリーの未来を支える</a:t>
            </a:r>
            <a:endParaRPr kumimoji="1" lang="en-US" altLang="ja-JP" sz="2800" dirty="0">
              <a:solidFill>
                <a:schemeClr val="tx2">
                  <a:lumMod val="60000"/>
                  <a:lumOff val="4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18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⑵ご寄付の価値を高め、その投資収益で</a:t>
            </a:r>
            <a:endParaRPr kumimoji="1" lang="en-US" altLang="ja-JP" sz="18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  　　    </a:t>
            </a:r>
            <a:r>
              <a:rPr kumimoji="1" lang="ja-JP" alt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地域社会の明日を支える</a:t>
            </a: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85DC7503-C543-4CCB-9352-009F6C5927F2}"/>
              </a:ext>
            </a:extLst>
          </p:cNvPr>
          <p:cNvSpPr/>
          <p:nvPr/>
        </p:nvSpPr>
        <p:spPr>
          <a:xfrm>
            <a:off x="2484521" y="5105400"/>
            <a:ext cx="381000" cy="457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933101C6-E735-4978-A991-AC224496A8AE}"/>
              </a:ext>
            </a:extLst>
          </p:cNvPr>
          <p:cNvSpPr/>
          <p:nvPr/>
        </p:nvSpPr>
        <p:spPr>
          <a:xfrm>
            <a:off x="2484521" y="5880768"/>
            <a:ext cx="381000" cy="457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946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タイトル 1"/>
          <p:cNvSpPr>
            <a:spLocks noGrp="1"/>
          </p:cNvSpPr>
          <p:nvPr>
            <p:ph type="title"/>
          </p:nvPr>
        </p:nvSpPr>
        <p:spPr bwMode="auto">
          <a:xfrm>
            <a:off x="-76200" y="228600"/>
            <a:ext cx="9372600" cy="990600"/>
          </a:xfrm>
          <a:solidFill>
            <a:schemeClr val="accent1"/>
          </a:solidFill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恒久基金の運用は</a:t>
            </a:r>
            <a:r>
              <a:rPr kumimoji="1" lang="en-US" altLang="ja-JP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endParaRPr kumimoji="1"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3047" y="1600200"/>
            <a:ext cx="8750306" cy="428578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恒久基金へのご支援は全て運用され、</a:t>
            </a:r>
            <a:endParaRPr lang="en-US" altLang="ja-JP" sz="28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ja-JP" altLang="en-US" sz="2800" dirty="0">
                <a:solidFill>
                  <a:schemeClr val="tx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</a:t>
            </a:r>
            <a:r>
              <a:rPr lang="ja-JP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利用可能な</a:t>
            </a:r>
            <a:r>
              <a:rPr lang="ja-JP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uFill>
                  <a:solidFill>
                    <a:srgbClr val="FF3399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収益のみ </a:t>
            </a:r>
            <a:endParaRPr lang="en-US" altLang="ja-JP" sz="4400" b="1" dirty="0">
              <a:solidFill>
                <a:schemeClr val="tx2">
                  <a:lumMod val="60000"/>
                  <a:lumOff val="40000"/>
                </a:schemeClr>
              </a:solidFill>
              <a:uFill>
                <a:solidFill>
                  <a:srgbClr val="FF3399"/>
                </a:solidFill>
              </a:u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ja-JP" altLang="en-US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が国内外で実施される</a:t>
            </a:r>
            <a:r>
              <a:rPr lang="ja-JP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ロータリアンの奉仕活動のみ</a:t>
            </a:r>
            <a:r>
              <a:rPr lang="ja-JP" altLang="en-US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に役立てられます。</a:t>
            </a:r>
            <a:endParaRPr lang="en-US" altLang="ja-JP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ja-JP" altLang="en-US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具体的には</a:t>
            </a:r>
            <a:r>
              <a:rPr lang="ja-JP" alt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、ロータリー平和フェローシップ</a:t>
            </a: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endParaRPr lang="en-US" altLang="ja-JP" sz="28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ja-JP" alt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グローバル補助金プロジェクト</a:t>
            </a: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及び</a:t>
            </a:r>
            <a:r>
              <a:rPr lang="ja-JP" alt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地区補助金</a:t>
            </a: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など</a:t>
            </a:r>
            <a:r>
              <a:rPr lang="en-US" altLang="ja-JP" sz="28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ja-JP" altLang="en-US" sz="2800" dirty="0" err="1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lang="en-US" altLang="ja-JP" sz="28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フリーフォーム 7"/>
          <p:cNvSpPr/>
          <p:nvPr/>
        </p:nvSpPr>
        <p:spPr>
          <a:xfrm flipV="1">
            <a:off x="4495800" y="3051810"/>
            <a:ext cx="2590800" cy="288290"/>
          </a:xfrm>
          <a:custGeom>
            <a:avLst/>
            <a:gdLst>
              <a:gd name="connsiteX0" fmla="*/ 0 w 7912100"/>
              <a:gd name="connsiteY0" fmla="*/ 723904 h 749322"/>
              <a:gd name="connsiteX1" fmla="*/ 736600 w 7912100"/>
              <a:gd name="connsiteY1" fmla="*/ 12704 h 749322"/>
              <a:gd name="connsiteX2" fmla="*/ 1460500 w 7912100"/>
              <a:gd name="connsiteY2" fmla="*/ 685804 h 749322"/>
              <a:gd name="connsiteX3" fmla="*/ 2171700 w 7912100"/>
              <a:gd name="connsiteY3" fmla="*/ 25404 h 749322"/>
              <a:gd name="connsiteX4" fmla="*/ 2844800 w 7912100"/>
              <a:gd name="connsiteY4" fmla="*/ 609604 h 749322"/>
              <a:gd name="connsiteX5" fmla="*/ 3606800 w 7912100"/>
              <a:gd name="connsiteY5" fmla="*/ 12704 h 749322"/>
              <a:gd name="connsiteX6" fmla="*/ 4343400 w 7912100"/>
              <a:gd name="connsiteY6" fmla="*/ 660404 h 749322"/>
              <a:gd name="connsiteX7" fmla="*/ 5029200 w 7912100"/>
              <a:gd name="connsiteY7" fmla="*/ 25404 h 749322"/>
              <a:gd name="connsiteX8" fmla="*/ 5765800 w 7912100"/>
              <a:gd name="connsiteY8" fmla="*/ 749304 h 749322"/>
              <a:gd name="connsiteX9" fmla="*/ 6502400 w 7912100"/>
              <a:gd name="connsiteY9" fmla="*/ 4 h 749322"/>
              <a:gd name="connsiteX10" fmla="*/ 7200900 w 7912100"/>
              <a:gd name="connsiteY10" fmla="*/ 736604 h 749322"/>
              <a:gd name="connsiteX11" fmla="*/ 7899400 w 7912100"/>
              <a:gd name="connsiteY11" fmla="*/ 4 h 749322"/>
              <a:gd name="connsiteX12" fmla="*/ 7899400 w 7912100"/>
              <a:gd name="connsiteY12" fmla="*/ 4 h 749322"/>
              <a:gd name="connsiteX13" fmla="*/ 7912100 w 7912100"/>
              <a:gd name="connsiteY13" fmla="*/ 12704 h 74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912100" h="749322">
                <a:moveTo>
                  <a:pt x="0" y="723904"/>
                </a:moveTo>
                <a:cubicBezTo>
                  <a:pt x="246591" y="371479"/>
                  <a:pt x="493183" y="19054"/>
                  <a:pt x="736600" y="12704"/>
                </a:cubicBezTo>
                <a:cubicBezTo>
                  <a:pt x="980017" y="6354"/>
                  <a:pt x="1221317" y="683687"/>
                  <a:pt x="1460500" y="685804"/>
                </a:cubicBezTo>
                <a:cubicBezTo>
                  <a:pt x="1699683" y="687921"/>
                  <a:pt x="1940983" y="38104"/>
                  <a:pt x="2171700" y="25404"/>
                </a:cubicBezTo>
                <a:cubicBezTo>
                  <a:pt x="2402417" y="12704"/>
                  <a:pt x="2605617" y="611721"/>
                  <a:pt x="2844800" y="609604"/>
                </a:cubicBezTo>
                <a:cubicBezTo>
                  <a:pt x="3083983" y="607487"/>
                  <a:pt x="3357034" y="4237"/>
                  <a:pt x="3606800" y="12704"/>
                </a:cubicBezTo>
                <a:cubicBezTo>
                  <a:pt x="3856566" y="21171"/>
                  <a:pt x="4106333" y="658287"/>
                  <a:pt x="4343400" y="660404"/>
                </a:cubicBezTo>
                <a:cubicBezTo>
                  <a:pt x="4580467" y="662521"/>
                  <a:pt x="4792133" y="10587"/>
                  <a:pt x="5029200" y="25404"/>
                </a:cubicBezTo>
                <a:cubicBezTo>
                  <a:pt x="5266267" y="40221"/>
                  <a:pt x="5520267" y="753537"/>
                  <a:pt x="5765800" y="749304"/>
                </a:cubicBezTo>
                <a:cubicBezTo>
                  <a:pt x="6011333" y="745071"/>
                  <a:pt x="6263217" y="2121"/>
                  <a:pt x="6502400" y="4"/>
                </a:cubicBezTo>
                <a:cubicBezTo>
                  <a:pt x="6741583" y="-2113"/>
                  <a:pt x="6968067" y="736604"/>
                  <a:pt x="7200900" y="736604"/>
                </a:cubicBezTo>
                <a:cubicBezTo>
                  <a:pt x="7433733" y="736604"/>
                  <a:pt x="7899400" y="4"/>
                  <a:pt x="7899400" y="4"/>
                </a:cubicBezTo>
                <a:lnTo>
                  <a:pt x="7899400" y="4"/>
                </a:lnTo>
                <a:lnTo>
                  <a:pt x="7912100" y="12704"/>
                </a:ln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5" name="フリーフォーム 7">
            <a:extLst>
              <a:ext uri="{FF2B5EF4-FFF2-40B4-BE49-F238E27FC236}">
                <a16:creationId xmlns:a16="http://schemas.microsoft.com/office/drawing/2014/main" id="{2D3D0B3A-A9D6-460B-A2A2-ABCB96EE3649}"/>
              </a:ext>
            </a:extLst>
          </p:cNvPr>
          <p:cNvSpPr/>
          <p:nvPr/>
        </p:nvSpPr>
        <p:spPr>
          <a:xfrm flipV="1">
            <a:off x="2184406" y="3001010"/>
            <a:ext cx="2489194" cy="288290"/>
          </a:xfrm>
          <a:custGeom>
            <a:avLst/>
            <a:gdLst>
              <a:gd name="connsiteX0" fmla="*/ 0 w 7912100"/>
              <a:gd name="connsiteY0" fmla="*/ 723904 h 749322"/>
              <a:gd name="connsiteX1" fmla="*/ 736600 w 7912100"/>
              <a:gd name="connsiteY1" fmla="*/ 12704 h 749322"/>
              <a:gd name="connsiteX2" fmla="*/ 1460500 w 7912100"/>
              <a:gd name="connsiteY2" fmla="*/ 685804 h 749322"/>
              <a:gd name="connsiteX3" fmla="*/ 2171700 w 7912100"/>
              <a:gd name="connsiteY3" fmla="*/ 25404 h 749322"/>
              <a:gd name="connsiteX4" fmla="*/ 2844800 w 7912100"/>
              <a:gd name="connsiteY4" fmla="*/ 609604 h 749322"/>
              <a:gd name="connsiteX5" fmla="*/ 3606800 w 7912100"/>
              <a:gd name="connsiteY5" fmla="*/ 12704 h 749322"/>
              <a:gd name="connsiteX6" fmla="*/ 4343400 w 7912100"/>
              <a:gd name="connsiteY6" fmla="*/ 660404 h 749322"/>
              <a:gd name="connsiteX7" fmla="*/ 5029200 w 7912100"/>
              <a:gd name="connsiteY7" fmla="*/ 25404 h 749322"/>
              <a:gd name="connsiteX8" fmla="*/ 5765800 w 7912100"/>
              <a:gd name="connsiteY8" fmla="*/ 749304 h 749322"/>
              <a:gd name="connsiteX9" fmla="*/ 6502400 w 7912100"/>
              <a:gd name="connsiteY9" fmla="*/ 4 h 749322"/>
              <a:gd name="connsiteX10" fmla="*/ 7200900 w 7912100"/>
              <a:gd name="connsiteY10" fmla="*/ 736604 h 749322"/>
              <a:gd name="connsiteX11" fmla="*/ 7899400 w 7912100"/>
              <a:gd name="connsiteY11" fmla="*/ 4 h 749322"/>
              <a:gd name="connsiteX12" fmla="*/ 7899400 w 7912100"/>
              <a:gd name="connsiteY12" fmla="*/ 4 h 749322"/>
              <a:gd name="connsiteX13" fmla="*/ 7912100 w 7912100"/>
              <a:gd name="connsiteY13" fmla="*/ 12704 h 74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912100" h="749322">
                <a:moveTo>
                  <a:pt x="0" y="723904"/>
                </a:moveTo>
                <a:cubicBezTo>
                  <a:pt x="246591" y="371479"/>
                  <a:pt x="493183" y="19054"/>
                  <a:pt x="736600" y="12704"/>
                </a:cubicBezTo>
                <a:cubicBezTo>
                  <a:pt x="980017" y="6354"/>
                  <a:pt x="1221317" y="683687"/>
                  <a:pt x="1460500" y="685804"/>
                </a:cubicBezTo>
                <a:cubicBezTo>
                  <a:pt x="1699683" y="687921"/>
                  <a:pt x="1940983" y="38104"/>
                  <a:pt x="2171700" y="25404"/>
                </a:cubicBezTo>
                <a:cubicBezTo>
                  <a:pt x="2402417" y="12704"/>
                  <a:pt x="2605617" y="611721"/>
                  <a:pt x="2844800" y="609604"/>
                </a:cubicBezTo>
                <a:cubicBezTo>
                  <a:pt x="3083983" y="607487"/>
                  <a:pt x="3357034" y="4237"/>
                  <a:pt x="3606800" y="12704"/>
                </a:cubicBezTo>
                <a:cubicBezTo>
                  <a:pt x="3856566" y="21171"/>
                  <a:pt x="4106333" y="658287"/>
                  <a:pt x="4343400" y="660404"/>
                </a:cubicBezTo>
                <a:cubicBezTo>
                  <a:pt x="4580467" y="662521"/>
                  <a:pt x="4792133" y="10587"/>
                  <a:pt x="5029200" y="25404"/>
                </a:cubicBezTo>
                <a:cubicBezTo>
                  <a:pt x="5266267" y="40221"/>
                  <a:pt x="5520267" y="753537"/>
                  <a:pt x="5765800" y="749304"/>
                </a:cubicBezTo>
                <a:cubicBezTo>
                  <a:pt x="6011333" y="745071"/>
                  <a:pt x="6263217" y="2121"/>
                  <a:pt x="6502400" y="4"/>
                </a:cubicBezTo>
                <a:cubicBezTo>
                  <a:pt x="6741583" y="-2113"/>
                  <a:pt x="6968067" y="736604"/>
                  <a:pt x="7200900" y="736604"/>
                </a:cubicBezTo>
                <a:cubicBezTo>
                  <a:pt x="7433733" y="736604"/>
                  <a:pt x="7899400" y="4"/>
                  <a:pt x="7899400" y="4"/>
                </a:cubicBezTo>
                <a:lnTo>
                  <a:pt x="7899400" y="4"/>
                </a:lnTo>
                <a:lnTo>
                  <a:pt x="7912100" y="12704"/>
                </a:ln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84586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0AB271-32E0-48CE-A3B7-6521FF63F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228600"/>
            <a:ext cx="9296400" cy="762000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恒久基金のもつ意義とは・・・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AC3CE93-3540-41D0-BB92-A864202B8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5105400"/>
          </a:xfrm>
        </p:spPr>
        <p:txBody>
          <a:bodyPr/>
          <a:lstStyle/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恒久基金（</a:t>
            </a:r>
            <a:r>
              <a:rPr lang="en-US" altLang="ja-JP" sz="28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Endowment</a:t>
            </a: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8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Fund)</a:t>
            </a:r>
            <a:r>
              <a:rPr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endParaRPr lang="en-US" altLang="ja-JP" sz="24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en-US" altLang="ja-JP" sz="105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⑴</a:t>
            </a:r>
            <a:r>
              <a:rPr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基本的財産を増やし</a:t>
            </a:r>
            <a:r>
              <a:rPr lang="ja-JP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強固で安定した運営</a:t>
            </a:r>
            <a:r>
              <a:rPr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を行うため</a:t>
            </a:r>
            <a:r>
              <a:rPr lang="ja-JP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lang="en-US" altLang="ja-JP" sz="3200" dirty="0">
              <a:solidFill>
                <a:schemeClr val="tx2">
                  <a:lumMod val="60000"/>
                  <a:lumOff val="4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ja-JP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財団本体の基盤強化</a:t>
            </a:r>
            <a:r>
              <a:rPr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に役立ちます。</a:t>
            </a:r>
            <a:endParaRPr lang="en-US" altLang="ja-JP" sz="24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⑵</a:t>
            </a:r>
            <a:r>
              <a:rPr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</a:t>
            </a:r>
            <a:r>
              <a:rPr lang="ja-JP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運用益の一部を用いて</a:t>
            </a:r>
            <a:r>
              <a:rPr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年々増加するロータリー</a:t>
            </a:r>
            <a:endParaRPr lang="en-US" altLang="ja-JP" sz="24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財団プログラムを</a:t>
            </a:r>
            <a:r>
              <a:rPr lang="ja-JP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恒久的に支援</a:t>
            </a:r>
            <a:r>
              <a:rPr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</a:t>
            </a:r>
            <a:endParaRPr lang="en-US" altLang="ja-JP" sz="24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en-US" altLang="ja-JP" sz="105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8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ロータリー活動を通して、地域社会の明日を支援し今日のロータリーを支え、</a:t>
            </a:r>
            <a:endParaRPr lang="en-US" altLang="ja-JP" sz="18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ja-JP" altLang="en-US" sz="225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世界でよいことをする</a:t>
            </a:r>
            <a:r>
              <a:rPr lang="ja-JP" alt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ロータリーの未来を支える</a:t>
            </a:r>
            <a:r>
              <a:rPr lang="ja-JP" altLang="en-US" sz="20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ために</a:t>
            </a:r>
            <a:endParaRPr lang="en-US" altLang="ja-JP" sz="20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ja-JP" altLang="en-US" sz="225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ja-JP" altLang="en-US" sz="18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</a:t>
            </a:r>
            <a:r>
              <a:rPr lang="ja-JP" alt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基礎となるこの資産の維持増大</a:t>
            </a:r>
            <a:r>
              <a:rPr lang="ja-JP" altLang="en-US" sz="18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が重要である。</a:t>
            </a:r>
            <a:endParaRPr lang="en-US" altLang="ja-JP" sz="18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724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タイトル 1"/>
          <p:cNvSpPr>
            <a:spLocks noGrp="1"/>
          </p:cNvSpPr>
          <p:nvPr>
            <p:ph type="title"/>
          </p:nvPr>
        </p:nvSpPr>
        <p:spPr bwMode="auto">
          <a:xfrm>
            <a:off x="-76200" y="152400"/>
            <a:ext cx="9296400" cy="838200"/>
          </a:xfrm>
          <a:solidFill>
            <a:schemeClr val="accent1"/>
          </a:solidFill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冠名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基金とは・・・</a:t>
            </a:r>
          </a:p>
        </p:txBody>
      </p:sp>
      <p:sp>
        <p:nvSpPr>
          <p:cNvPr id="31747" name="コンテンツ プレースホルダー 2"/>
          <p:cNvSpPr>
            <a:spLocks noGrp="1"/>
          </p:cNvSpPr>
          <p:nvPr>
            <p:ph idx="1"/>
          </p:nvPr>
        </p:nvSpPr>
        <p:spPr bwMode="auto">
          <a:xfrm>
            <a:off x="304800" y="1295400"/>
            <a:ext cx="8763000" cy="426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ja-JP" altLang="en-US" sz="38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Georgia" pitchFamily="18" charset="0"/>
              </a:rPr>
              <a:t>一括</a:t>
            </a:r>
            <a:r>
              <a:rPr lang="ja-JP" altLang="en-US" sz="225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Georgia" pitchFamily="18" charset="0"/>
              </a:rPr>
              <a:t>または</a:t>
            </a:r>
            <a:r>
              <a:rPr lang="ja-JP" altLang="en-US" sz="38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Georgia" pitchFamily="18" charset="0"/>
              </a:rPr>
              <a:t>定期的な積み立て</a:t>
            </a:r>
            <a:r>
              <a:rPr lang="ja-JP" altLang="en-US" sz="225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Georgia" pitchFamily="18" charset="0"/>
              </a:rPr>
              <a:t>で、</a:t>
            </a:r>
            <a:endParaRPr lang="en-US" altLang="ja-JP" sz="225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Georgia" pitchFamily="18" charset="0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altLang="ja-JP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Georgia" pitchFamily="18" charset="0"/>
              </a:rPr>
              <a:t>25,000</a:t>
            </a:r>
            <a:r>
              <a:rPr lang="ja-JP" alt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Georgia" pitchFamily="18" charset="0"/>
              </a:rPr>
              <a:t>ドル以上</a:t>
            </a:r>
            <a:r>
              <a:rPr lang="ja-JP" altLang="en-US" sz="225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Georgia" pitchFamily="18" charset="0"/>
              </a:rPr>
              <a:t>を</a:t>
            </a:r>
            <a:r>
              <a:rPr lang="ja-JP" alt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Georgia" pitchFamily="18" charset="0"/>
              </a:rPr>
              <a:t>恒久基金に寄付</a:t>
            </a:r>
            <a:r>
              <a:rPr lang="ja-JP" altLang="en-US" sz="225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Georgia" pitchFamily="18" charset="0"/>
              </a:rPr>
              <a:t>された方は</a:t>
            </a:r>
            <a:endParaRPr lang="en-US" altLang="ja-JP" sz="225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Georgia" pitchFamily="18" charset="0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ja-JP" alt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Georgia" pitchFamily="18" charset="0"/>
              </a:rPr>
              <a:t>オリジナルの名を冠した基金</a:t>
            </a:r>
            <a:r>
              <a:rPr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Georgia" pitchFamily="18" charset="0"/>
              </a:rPr>
              <a:t>を設立できます。</a:t>
            </a:r>
            <a:endParaRPr lang="en-US" altLang="ja-JP" sz="24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Georgia" pitchFamily="18" charset="0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ja-JP" altLang="en-US" sz="2400" dirty="0">
                <a:solidFill>
                  <a:schemeClr val="bg2">
                    <a:lumMod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Georgia" pitchFamily="18" charset="0"/>
              </a:rPr>
              <a:t>すべての寄付金は運用されますが、各基金は会計上個別に扱われます。毎年基金の財務状況に関する報告が寄付者に送付されます。</a:t>
            </a:r>
            <a:endParaRPr lang="en-US" altLang="ja-JP" sz="2400" dirty="0">
              <a:solidFill>
                <a:schemeClr val="bg2">
                  <a:lumMod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7140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タイトル 1"/>
          <p:cNvSpPr>
            <a:spLocks noGrp="1"/>
          </p:cNvSpPr>
          <p:nvPr>
            <p:ph type="title"/>
          </p:nvPr>
        </p:nvSpPr>
        <p:spPr bwMode="auto">
          <a:xfrm>
            <a:off x="-76200" y="228600"/>
            <a:ext cx="9296400" cy="914400"/>
          </a:xfrm>
          <a:solidFill>
            <a:schemeClr val="accent1"/>
          </a:solidFill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冠名基金の現状</a:t>
            </a:r>
            <a:r>
              <a:rPr kumimoji="1" lang="en-US" altLang="ja-JP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（１）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457200" y="1219200"/>
            <a:ext cx="85344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en-US" altLang="ja-JP" sz="32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32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32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日末現在、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世界</a:t>
            </a:r>
            <a:r>
              <a:rPr lang="en-US" altLang="ja-JP" sz="3200" b="1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47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の国と地域の方々によって、恒久基金内に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ja-JP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1,821</a:t>
            </a:r>
            <a:r>
              <a:rPr lang="ja-JP" alt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の冠名基金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が設置され、冠名基金の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ja-JP" alt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額面総額は</a:t>
            </a:r>
            <a:r>
              <a:rPr lang="en-US" altLang="ja-JP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億</a:t>
            </a:r>
            <a:r>
              <a:rPr lang="en-US" altLang="ja-JP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5,610</a:t>
            </a:r>
            <a:r>
              <a:rPr lang="ja-JP" alt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万ドル</a:t>
            </a:r>
            <a:r>
              <a:rPr lang="ja-JP" alt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以上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に上ります。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ja-JP" sz="32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2018-19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年度世界で新たに設立された冠名基金は、</a:t>
            </a:r>
            <a:r>
              <a:rPr lang="en-US" altLang="ja-JP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165</a:t>
            </a:r>
            <a:r>
              <a:rPr lang="ja-JP" alt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件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ja-JP" alt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総額</a:t>
            </a:r>
            <a:r>
              <a:rPr lang="en-US" altLang="ja-JP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1150</a:t>
            </a:r>
            <a:r>
              <a:rPr lang="ja-JP" alt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万ドル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でした。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50000"/>
              </a:lnSpc>
              <a:defRPr/>
            </a:pP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50000"/>
              </a:lnSpc>
              <a:buFont typeface="Arial" pitchFamily="34" charset="0"/>
              <a:buNone/>
              <a:defRPr/>
            </a:pPr>
            <a:endParaRPr lang="en-US" altLang="ja-JP" sz="3200" dirty="0">
              <a:solidFill>
                <a:schemeClr val="tx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532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F-PowerpointDesignEN_Light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Slate_NoMo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0041018965C148B8386E7CAFFFD3D7" ma:contentTypeVersion="6" ma:contentTypeDescription="Create a new document." ma:contentTypeScope="" ma:versionID="1c567ca390b1b89cc578236ad1e22c02">
  <xsd:schema xmlns:xsd="http://www.w3.org/2001/XMLSchema" xmlns:xs="http://www.w3.org/2001/XMLSchema" xmlns:p="http://schemas.microsoft.com/office/2006/metadata/properties" xmlns:ns2="41d4868e-e7c5-4a0f-bea8-40f63a832f74" xmlns:ns3="069370df-1b75-469d-a9d4-424b0b9f5a67" targetNamespace="http://schemas.microsoft.com/office/2006/metadata/properties" ma:root="true" ma:fieldsID="ee3739f369905226239d112920442a65" ns2:_="" ns3:_="">
    <xsd:import namespace="41d4868e-e7c5-4a0f-bea8-40f63a832f74"/>
    <xsd:import namespace="069370df-1b75-469d-a9d4-424b0b9f5a6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d4868e-e7c5-4a0f-bea8-40f63a832f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9370df-1b75-469d-a9d4-424b0b9f5a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292F8DFE-99DB-4F3F-8B24-06F1E2CCA6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d4868e-e7c5-4a0f-bea8-40f63a832f74"/>
    <ds:schemaRef ds:uri="069370df-1b75-469d-a9d4-424b0b9f5a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1BC5DC-8178-4B13-ADB3-6C83D453BE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5241A8-BD8B-44FD-A08D-E4711EEA081C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41d4868e-e7c5-4a0f-bea8-40f63a832f74"/>
    <ds:schemaRef ds:uri="http://purl.org/dc/terms/"/>
    <ds:schemaRef ds:uri="http://schemas.microsoft.com/office/infopath/2007/PartnerControls"/>
    <ds:schemaRef ds:uri="069370df-1b75-469d-a9d4-424b0b9f5a67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TRF-PowerpointDesignEN_Light.pot</Template>
  <TotalTime>29901</TotalTime>
  <Words>1752</Words>
  <Application>Microsoft Office PowerPoint</Application>
  <PresentationFormat>画面に合わせる (4:3)</PresentationFormat>
  <Paragraphs>341</Paragraphs>
  <Slides>22</Slides>
  <Notes>22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22</vt:i4>
      </vt:variant>
    </vt:vector>
  </HeadingPairs>
  <TitlesOfParts>
    <vt:vector size="34" baseType="lpstr">
      <vt:lpstr>Meiryo UI</vt:lpstr>
      <vt:lpstr>メイリオ</vt:lpstr>
      <vt:lpstr>游明朝</vt:lpstr>
      <vt:lpstr>Arial</vt:lpstr>
      <vt:lpstr>Arial Narrow</vt:lpstr>
      <vt:lpstr>Calibri</vt:lpstr>
      <vt:lpstr>Georgia</vt:lpstr>
      <vt:lpstr>Wingdings</vt:lpstr>
      <vt:lpstr>TRF-PowerpointDesignEN_Light</vt:lpstr>
      <vt:lpstr>Custom Design</vt:lpstr>
      <vt:lpstr>2_Custom Design</vt:lpstr>
      <vt:lpstr>Slate_NoMoE</vt:lpstr>
      <vt:lpstr>　恒久基金の意義　　2019.11.16.</vt:lpstr>
      <vt:lpstr>E/MGAとは・・・</vt:lpstr>
      <vt:lpstr>EMGTI（Endowment/Major Gifts Training Institute）</vt:lpstr>
      <vt:lpstr>　ロータリー財団の新たな目標…</vt:lpstr>
      <vt:lpstr>恒久基金とは…</vt:lpstr>
      <vt:lpstr>　　恒久基金の運用は…</vt:lpstr>
      <vt:lpstr>恒久基金のもつ意義とは・・・</vt:lpstr>
      <vt:lpstr>　　冠名基金とは・・・</vt:lpstr>
      <vt:lpstr>　　冠名基金の現状…（１）</vt:lpstr>
      <vt:lpstr>　冠名基金の現状（２）</vt:lpstr>
      <vt:lpstr>　　　各地域の冠名基金数（2019年10月23日現在）</vt:lpstr>
      <vt:lpstr>冠名基金をつくるには・・・（１）</vt:lpstr>
      <vt:lpstr>冠名基金をつくるには・・・（２）</vt:lpstr>
      <vt:lpstr>皆様からのご支援 　　　 恒久基金が成長する 　 ロータリアンが世界で行う 「よいこと」が更に拡大 　　 ロータリーの未来をささえる    </vt:lpstr>
      <vt:lpstr>PowerPoint プレゼンテーション</vt:lpstr>
      <vt:lpstr> 日本の認証の増加人数（匿名、レベルアップを含む）</vt:lpstr>
      <vt:lpstr>2019-20年度新規メジャードナー（MD）数</vt:lpstr>
      <vt:lpstr>アーチ・クランフ・ソサエティ（ＡＫＳ）</vt:lpstr>
      <vt:lpstr>各地域におけるAKS会員数（2019年10月31日現在）　　</vt:lpstr>
      <vt:lpstr>恒久基金のイメージ（動画　1:00）</vt:lpstr>
      <vt:lpstr>恒久基金＆大口寄付のご相談は・・・</vt:lpstr>
      <vt:lpstr>PowerPoint プレゼンテーション</vt:lpstr>
    </vt:vector>
  </TitlesOfParts>
  <Company>Rotary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NAKAYACLINIC</cp:lastModifiedBy>
  <cp:revision>990</cp:revision>
  <cp:lastPrinted>2019-08-26T07:26:18Z</cp:lastPrinted>
  <dcterms:created xsi:type="dcterms:W3CDTF">2010-04-16T20:11:30Z</dcterms:created>
  <dcterms:modified xsi:type="dcterms:W3CDTF">2019-11-14T09:07:29Z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wner">
    <vt:lpwstr>Bob Kiolbassa</vt:lpwstr>
  </property>
  <property fmtid="{D5CDD505-2E9C-101B-9397-08002B2CF9AE}" pid="3" name="WhenToUse">
    <vt:lpwstr>Powerpoint template using the new brand guidelines. This presentation has a cloud gray background on the cover and white background on other slides.</vt:lpwstr>
  </property>
  <property fmtid="{D5CDD505-2E9C-101B-9397-08002B2CF9AE}" pid="4" name="Description0">
    <vt:lpwstr>Powerpoint template using the new brand guidelines. This presentation has a cloud gray background on the cover and white background on other slides.</vt:lpwstr>
  </property>
  <property fmtid="{D5CDD505-2E9C-101B-9397-08002B2CF9AE}" pid="5" name="Status">
    <vt:lpwstr>In Review</vt:lpwstr>
  </property>
  <property fmtid="{D5CDD505-2E9C-101B-9397-08002B2CF9AE}" pid="6" name="ContentTypeId">
    <vt:lpwstr>0x0101001C0041018965C148B8386E7CAFFFD3D7</vt:lpwstr>
  </property>
</Properties>
</file>